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tags/tag3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3"/>
  </p:notesMasterIdLst>
  <p:handoutMasterIdLst>
    <p:handoutMasterId r:id="rId174"/>
  </p:handoutMasterIdLst>
  <p:sldIdLst>
    <p:sldId id="673" r:id="rId2"/>
    <p:sldId id="830" r:id="rId3"/>
    <p:sldId id="829" r:id="rId4"/>
    <p:sldId id="674" r:id="rId5"/>
    <p:sldId id="675" r:id="rId6"/>
    <p:sldId id="828" r:id="rId7"/>
    <p:sldId id="677" r:id="rId8"/>
    <p:sldId id="678" r:id="rId9"/>
    <p:sldId id="681" r:id="rId10"/>
    <p:sldId id="782" r:id="rId11"/>
    <p:sldId id="683" r:id="rId12"/>
    <p:sldId id="784" r:id="rId13"/>
    <p:sldId id="684" r:id="rId14"/>
    <p:sldId id="685" r:id="rId15"/>
    <p:sldId id="686" r:id="rId16"/>
    <p:sldId id="687" r:id="rId17"/>
    <p:sldId id="766" r:id="rId18"/>
    <p:sldId id="767" r:id="rId19"/>
    <p:sldId id="768" r:id="rId20"/>
    <p:sldId id="769" r:id="rId21"/>
    <p:sldId id="770" r:id="rId22"/>
    <p:sldId id="771" r:id="rId23"/>
    <p:sldId id="772" r:id="rId24"/>
    <p:sldId id="773" r:id="rId25"/>
    <p:sldId id="774" r:id="rId26"/>
    <p:sldId id="831" r:id="rId27"/>
    <p:sldId id="832" r:id="rId28"/>
    <p:sldId id="833" r:id="rId29"/>
    <p:sldId id="834" r:id="rId30"/>
    <p:sldId id="835" r:id="rId31"/>
    <p:sldId id="836" r:id="rId32"/>
    <p:sldId id="837" r:id="rId33"/>
    <p:sldId id="838" r:id="rId34"/>
    <p:sldId id="839" r:id="rId35"/>
    <p:sldId id="840" r:id="rId36"/>
    <p:sldId id="841" r:id="rId37"/>
    <p:sldId id="842" r:id="rId38"/>
    <p:sldId id="843" r:id="rId39"/>
    <p:sldId id="844" r:id="rId40"/>
    <p:sldId id="845" r:id="rId41"/>
    <p:sldId id="846" r:id="rId42"/>
    <p:sldId id="775" r:id="rId43"/>
    <p:sldId id="776" r:id="rId44"/>
    <p:sldId id="777" r:id="rId45"/>
    <p:sldId id="778" r:id="rId46"/>
    <p:sldId id="779" r:id="rId47"/>
    <p:sldId id="780" r:id="rId48"/>
    <p:sldId id="781" r:id="rId49"/>
    <p:sldId id="688" r:id="rId50"/>
    <p:sldId id="689" r:id="rId51"/>
    <p:sldId id="690" r:id="rId52"/>
    <p:sldId id="691" r:id="rId53"/>
    <p:sldId id="692" r:id="rId54"/>
    <p:sldId id="847" r:id="rId55"/>
    <p:sldId id="848" r:id="rId56"/>
    <p:sldId id="849" r:id="rId57"/>
    <p:sldId id="850" r:id="rId58"/>
    <p:sldId id="851" r:id="rId59"/>
    <p:sldId id="852" r:id="rId60"/>
    <p:sldId id="853" r:id="rId61"/>
    <p:sldId id="854" r:id="rId62"/>
    <p:sldId id="855" r:id="rId63"/>
    <p:sldId id="856" r:id="rId64"/>
    <p:sldId id="857" r:id="rId65"/>
    <p:sldId id="858" r:id="rId66"/>
    <p:sldId id="859" r:id="rId67"/>
    <p:sldId id="860" r:id="rId68"/>
    <p:sldId id="861" r:id="rId69"/>
    <p:sldId id="867" r:id="rId70"/>
    <p:sldId id="868" r:id="rId71"/>
    <p:sldId id="869" r:id="rId72"/>
    <p:sldId id="870" r:id="rId73"/>
    <p:sldId id="862" r:id="rId74"/>
    <p:sldId id="863" r:id="rId75"/>
    <p:sldId id="864" r:id="rId76"/>
    <p:sldId id="865" r:id="rId77"/>
    <p:sldId id="693" r:id="rId78"/>
    <p:sldId id="694" r:id="rId79"/>
    <p:sldId id="695" r:id="rId80"/>
    <p:sldId id="696" r:id="rId81"/>
    <p:sldId id="697" r:id="rId82"/>
    <p:sldId id="783" r:id="rId83"/>
    <p:sldId id="698" r:id="rId84"/>
    <p:sldId id="699" r:id="rId85"/>
    <p:sldId id="700" r:id="rId86"/>
    <p:sldId id="701" r:id="rId87"/>
    <p:sldId id="702" r:id="rId88"/>
    <p:sldId id="703" r:id="rId89"/>
    <p:sldId id="704" r:id="rId90"/>
    <p:sldId id="705" r:id="rId91"/>
    <p:sldId id="706" r:id="rId92"/>
    <p:sldId id="707" r:id="rId93"/>
    <p:sldId id="708" r:id="rId94"/>
    <p:sldId id="709" r:id="rId95"/>
    <p:sldId id="710" r:id="rId96"/>
    <p:sldId id="825" r:id="rId97"/>
    <p:sldId id="805" r:id="rId98"/>
    <p:sldId id="806" r:id="rId99"/>
    <p:sldId id="807" r:id="rId100"/>
    <p:sldId id="808" r:id="rId101"/>
    <p:sldId id="809" r:id="rId102"/>
    <p:sldId id="810" r:id="rId103"/>
    <p:sldId id="811" r:id="rId104"/>
    <p:sldId id="812" r:id="rId105"/>
    <p:sldId id="813" r:id="rId106"/>
    <p:sldId id="814" r:id="rId107"/>
    <p:sldId id="826" r:id="rId108"/>
    <p:sldId id="816" r:id="rId109"/>
    <p:sldId id="817" r:id="rId110"/>
    <p:sldId id="818" r:id="rId111"/>
    <p:sldId id="819" r:id="rId112"/>
    <p:sldId id="820" r:id="rId113"/>
    <p:sldId id="821" r:id="rId114"/>
    <p:sldId id="822" r:id="rId115"/>
    <p:sldId id="823" r:id="rId116"/>
    <p:sldId id="824" r:id="rId117"/>
    <p:sldId id="711" r:id="rId118"/>
    <p:sldId id="712" r:id="rId119"/>
    <p:sldId id="713" r:id="rId120"/>
    <p:sldId id="714" r:id="rId121"/>
    <p:sldId id="715" r:id="rId122"/>
    <p:sldId id="716" r:id="rId123"/>
    <p:sldId id="717" r:id="rId124"/>
    <p:sldId id="718" r:id="rId125"/>
    <p:sldId id="719" r:id="rId126"/>
    <p:sldId id="720" r:id="rId127"/>
    <p:sldId id="721" r:id="rId128"/>
    <p:sldId id="722" r:id="rId129"/>
    <p:sldId id="723" r:id="rId130"/>
    <p:sldId id="724" r:id="rId131"/>
    <p:sldId id="725" r:id="rId132"/>
    <p:sldId id="726" r:id="rId133"/>
    <p:sldId id="727" r:id="rId134"/>
    <p:sldId id="728" r:id="rId135"/>
    <p:sldId id="785" r:id="rId136"/>
    <p:sldId id="786" r:id="rId137"/>
    <p:sldId id="787" r:id="rId138"/>
    <p:sldId id="788" r:id="rId139"/>
    <p:sldId id="789" r:id="rId140"/>
    <p:sldId id="790" r:id="rId141"/>
    <p:sldId id="791" r:id="rId142"/>
    <p:sldId id="792" r:id="rId143"/>
    <p:sldId id="793" r:id="rId144"/>
    <p:sldId id="794" r:id="rId145"/>
    <p:sldId id="795" r:id="rId146"/>
    <p:sldId id="796" r:id="rId147"/>
    <p:sldId id="797" r:id="rId148"/>
    <p:sldId id="798" r:id="rId149"/>
    <p:sldId id="799" r:id="rId150"/>
    <p:sldId id="800" r:id="rId151"/>
    <p:sldId id="801" r:id="rId152"/>
    <p:sldId id="802" r:id="rId153"/>
    <p:sldId id="803" r:id="rId154"/>
    <p:sldId id="729" r:id="rId155"/>
    <p:sldId id="746" r:id="rId156"/>
    <p:sldId id="747" r:id="rId157"/>
    <p:sldId id="748" r:id="rId158"/>
    <p:sldId id="749" r:id="rId159"/>
    <p:sldId id="750" r:id="rId160"/>
    <p:sldId id="765" r:id="rId161"/>
    <p:sldId id="752" r:id="rId162"/>
    <p:sldId id="753" r:id="rId163"/>
    <p:sldId id="754" r:id="rId164"/>
    <p:sldId id="755" r:id="rId165"/>
    <p:sldId id="756" r:id="rId166"/>
    <p:sldId id="757" r:id="rId167"/>
    <p:sldId id="827" r:id="rId168"/>
    <p:sldId id="760" r:id="rId169"/>
    <p:sldId id="761" r:id="rId170"/>
    <p:sldId id="762" r:id="rId171"/>
    <p:sldId id="866" r:id="rId172"/>
  </p:sldIdLst>
  <p:sldSz cx="14630400" cy="8229600"/>
  <p:notesSz cx="7102475" cy="9369425"/>
  <p:defaultTextStyle>
    <a:defPPr>
      <a:defRPr lang="en-US"/>
    </a:defPPr>
    <a:lvl1pPr marL="0" algn="l" defTabSz="548606" rtl="0" eaLnBrk="1" latinLnBrk="0" hangingPunct="1">
      <a:defRPr sz="2300" kern="1200">
        <a:solidFill>
          <a:schemeClr val="tx1"/>
        </a:solidFill>
        <a:latin typeface="+mn-lt"/>
        <a:ea typeface="+mn-ea"/>
        <a:cs typeface="+mn-cs"/>
      </a:defRPr>
    </a:lvl1pPr>
    <a:lvl2pPr marL="548606" algn="l" defTabSz="548606" rtl="0" eaLnBrk="1" latinLnBrk="0" hangingPunct="1">
      <a:defRPr sz="2300" kern="1200">
        <a:solidFill>
          <a:schemeClr val="tx1"/>
        </a:solidFill>
        <a:latin typeface="+mn-lt"/>
        <a:ea typeface="+mn-ea"/>
        <a:cs typeface="+mn-cs"/>
      </a:defRPr>
    </a:lvl2pPr>
    <a:lvl3pPr marL="1097211" algn="l" defTabSz="548606" rtl="0" eaLnBrk="1" latinLnBrk="0" hangingPunct="1">
      <a:defRPr sz="2300" kern="1200">
        <a:solidFill>
          <a:schemeClr val="tx1"/>
        </a:solidFill>
        <a:latin typeface="+mn-lt"/>
        <a:ea typeface="+mn-ea"/>
        <a:cs typeface="+mn-cs"/>
      </a:defRPr>
    </a:lvl3pPr>
    <a:lvl4pPr marL="1645817" algn="l" defTabSz="548606" rtl="0" eaLnBrk="1" latinLnBrk="0" hangingPunct="1">
      <a:defRPr sz="2300" kern="1200">
        <a:solidFill>
          <a:schemeClr val="tx1"/>
        </a:solidFill>
        <a:latin typeface="+mn-lt"/>
        <a:ea typeface="+mn-ea"/>
        <a:cs typeface="+mn-cs"/>
      </a:defRPr>
    </a:lvl4pPr>
    <a:lvl5pPr marL="2194422" algn="l" defTabSz="548606" rtl="0" eaLnBrk="1" latinLnBrk="0" hangingPunct="1">
      <a:defRPr sz="2300" kern="1200">
        <a:solidFill>
          <a:schemeClr val="tx1"/>
        </a:solidFill>
        <a:latin typeface="+mn-lt"/>
        <a:ea typeface="+mn-ea"/>
        <a:cs typeface="+mn-cs"/>
      </a:defRPr>
    </a:lvl5pPr>
    <a:lvl6pPr marL="2743025" algn="l" defTabSz="548606" rtl="0" eaLnBrk="1" latinLnBrk="0" hangingPunct="1">
      <a:defRPr sz="2300" kern="1200">
        <a:solidFill>
          <a:schemeClr val="tx1"/>
        </a:solidFill>
        <a:latin typeface="+mn-lt"/>
        <a:ea typeface="+mn-ea"/>
        <a:cs typeface="+mn-cs"/>
      </a:defRPr>
    </a:lvl6pPr>
    <a:lvl7pPr marL="3291633" algn="l" defTabSz="548606" rtl="0" eaLnBrk="1" latinLnBrk="0" hangingPunct="1">
      <a:defRPr sz="2300" kern="1200">
        <a:solidFill>
          <a:schemeClr val="tx1"/>
        </a:solidFill>
        <a:latin typeface="+mn-lt"/>
        <a:ea typeface="+mn-ea"/>
        <a:cs typeface="+mn-cs"/>
      </a:defRPr>
    </a:lvl7pPr>
    <a:lvl8pPr marL="3840236" algn="l" defTabSz="548606" rtl="0" eaLnBrk="1" latinLnBrk="0" hangingPunct="1">
      <a:defRPr sz="2300" kern="1200">
        <a:solidFill>
          <a:schemeClr val="tx1"/>
        </a:solidFill>
        <a:latin typeface="+mn-lt"/>
        <a:ea typeface="+mn-ea"/>
        <a:cs typeface="+mn-cs"/>
      </a:defRPr>
    </a:lvl8pPr>
    <a:lvl9pPr marL="4388842" algn="l" defTabSz="548606"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2">
          <p15:clr>
            <a:srgbClr val="A4A3A4"/>
          </p15:clr>
        </p15:guide>
        <p15:guide id="2" orient="horz" pos="744">
          <p15:clr>
            <a:srgbClr val="A4A3A4"/>
          </p15:clr>
        </p15:guide>
        <p15:guide id="3" pos="522">
          <p15:clr>
            <a:srgbClr val="A4A3A4"/>
          </p15:clr>
        </p15:guide>
        <p15:guide id="4" pos="2904">
          <p15:clr>
            <a:srgbClr val="A4A3A4"/>
          </p15:clr>
        </p15:guide>
        <p15:guide id="5" pos="4622">
          <p15:clr>
            <a:srgbClr val="A4A3A4"/>
          </p15:clr>
        </p15:guide>
        <p15:guide id="6" orient="horz" pos="1256">
          <p15:clr>
            <a:srgbClr val="A4A3A4"/>
          </p15:clr>
        </p15:guide>
        <p15:guide id="7" orient="horz" pos="4989">
          <p15:clr>
            <a:srgbClr val="A4A3A4"/>
          </p15:clr>
        </p15:guide>
        <p15:guide id="8" pos="588">
          <p15:clr>
            <a:srgbClr val="A4A3A4"/>
          </p15:clr>
        </p15:guide>
        <p15:guide id="9" pos="4610">
          <p15:clr>
            <a:srgbClr val="A4A3A4"/>
          </p15:clr>
        </p15:guide>
        <p15:guide id="10" pos="8694">
          <p15:clr>
            <a:srgbClr val="A4A3A4"/>
          </p15:clr>
        </p15:guide>
        <p15:guide id="11" orient="horz" pos="4953">
          <p15:clr>
            <a:srgbClr val="A4A3A4"/>
          </p15:clr>
        </p15:guide>
        <p15:guide id="12" orient="horz" pos="1683">
          <p15:clr>
            <a:srgbClr val="A4A3A4"/>
          </p15:clr>
        </p15:guide>
        <p15:guide id="13" pos="9044">
          <p15:clr>
            <a:srgbClr val="A4A3A4"/>
          </p15:clr>
        </p15:guide>
        <p15:guide id="14" pos="816">
          <p15:clr>
            <a:srgbClr val="A4A3A4"/>
          </p15:clr>
        </p15:guide>
        <p15:guide id="15" pos="2489">
          <p15:clr>
            <a:srgbClr val="A4A3A4"/>
          </p15:clr>
        </p15:guide>
      </p15:sldGuideLst>
    </p:ext>
    <p:ext uri="{2D200454-40CA-4A62-9FC3-DE9A4176ACB9}">
      <p15:notesGuideLst xmlns:p15="http://schemas.microsoft.com/office/powerpoint/2012/main">
        <p15:guide id="1" orient="horz" pos="2951">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lian Montgomery" initials="G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3095C2"/>
    <a:srgbClr val="C8C8C8"/>
    <a:srgbClr val="3EBAF1"/>
    <a:srgbClr val="445E88"/>
    <a:srgbClr val="68AE64"/>
    <a:srgbClr val="000000"/>
    <a:srgbClr val="D6DEEB"/>
    <a:srgbClr val="00A3A5"/>
    <a:srgbClr val="B8C6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40" autoAdjust="0"/>
    <p:restoredTop sz="94890" autoAdjust="0"/>
  </p:normalViewPr>
  <p:slideViewPr>
    <p:cSldViewPr snapToGrid="0">
      <p:cViewPr>
        <p:scale>
          <a:sx n="50" d="100"/>
          <a:sy n="50" d="100"/>
        </p:scale>
        <p:origin x="544" y="1448"/>
      </p:cViewPr>
      <p:guideLst>
        <p:guide orient="horz" pos="4592"/>
        <p:guide orient="horz" pos="744"/>
        <p:guide pos="522"/>
        <p:guide pos="2904"/>
        <p:guide pos="4622"/>
        <p:guide orient="horz" pos="1256"/>
        <p:guide orient="horz" pos="4989"/>
        <p:guide pos="588"/>
        <p:guide pos="4610"/>
        <p:guide pos="8694"/>
        <p:guide orient="horz" pos="4953"/>
        <p:guide orient="horz" pos="1683"/>
        <p:guide pos="9044"/>
        <p:guide pos="816"/>
        <p:guide pos="2489"/>
      </p:guideLst>
    </p:cSldViewPr>
  </p:slideViewPr>
  <p:notesTextViewPr>
    <p:cViewPr>
      <p:scale>
        <a:sx n="100" d="100"/>
        <a:sy n="100" d="100"/>
      </p:scale>
      <p:origin x="0" y="0"/>
    </p:cViewPr>
  </p:notesTextViewPr>
  <p:sorterViewPr>
    <p:cViewPr>
      <p:scale>
        <a:sx n="50" d="100"/>
        <a:sy n="50" d="100"/>
      </p:scale>
      <p:origin x="0" y="11496"/>
    </p:cViewPr>
  </p:sorterViewPr>
  <p:notesViewPr>
    <p:cSldViewPr snapToGrid="0">
      <p:cViewPr varScale="1">
        <p:scale>
          <a:sx n="83" d="100"/>
          <a:sy n="83" d="100"/>
        </p:scale>
        <p:origin x="-3132" y="-78"/>
      </p:cViewPr>
      <p:guideLst>
        <p:guide orient="horz" pos="2951"/>
        <p:guide pos="2237"/>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notesMaster" Target="notesMasters/notesMaster1.xml"/><Relationship Id="rId174" Type="http://schemas.openxmlformats.org/officeDocument/2006/relationships/handoutMaster" Target="handoutMasters/handoutMaster1.xml"/><Relationship Id="rId175" Type="http://schemas.openxmlformats.org/officeDocument/2006/relationships/commentAuthors" Target="commentAuthors.xml"/><Relationship Id="rId176" Type="http://schemas.openxmlformats.org/officeDocument/2006/relationships/presProps" Target="presProps.xml"/><Relationship Id="rId177" Type="http://schemas.openxmlformats.org/officeDocument/2006/relationships/viewProps" Target="viewProps.xml"/><Relationship Id="rId178" Type="http://schemas.openxmlformats.org/officeDocument/2006/relationships/theme" Target="theme/theme1.xml"/><Relationship Id="rId179"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613DC-3C6B-4FDA-AE41-6145C18C183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7EBEBE-B06F-4317-BF48-21295DA4FC5F}">
      <dgm:prSet/>
      <dgm:spPr/>
      <dgm:t>
        <a:bodyPr/>
        <a:lstStyle/>
        <a:p>
          <a:pPr rtl="0"/>
          <a:r>
            <a:rPr lang="en-US" dirty="0" smtClean="0"/>
            <a:t>DHCP Server:</a:t>
          </a:r>
          <a:endParaRPr lang="en-US" dirty="0"/>
        </a:p>
      </dgm:t>
    </dgm:pt>
    <dgm:pt modelId="{B3A2329E-00DD-47EA-9F90-928F5D0037DA}" type="parTrans" cxnId="{5874B97B-705F-441B-B604-37657FE34FE1}">
      <dgm:prSet/>
      <dgm:spPr/>
      <dgm:t>
        <a:bodyPr/>
        <a:lstStyle/>
        <a:p>
          <a:endParaRPr lang="en-US"/>
        </a:p>
      </dgm:t>
    </dgm:pt>
    <dgm:pt modelId="{353AD8D2-DA62-4F1B-824D-329B6AC91BA9}" type="sibTrans" cxnId="{5874B97B-705F-441B-B604-37657FE34FE1}">
      <dgm:prSet/>
      <dgm:spPr/>
      <dgm:t>
        <a:bodyPr/>
        <a:lstStyle/>
        <a:p>
          <a:endParaRPr lang="en-US"/>
        </a:p>
      </dgm:t>
    </dgm:pt>
    <dgm:pt modelId="{F955CAF8-64FA-410A-A95E-5991F72DB936}">
      <dgm:prSet/>
      <dgm:spPr/>
      <dgm:t>
        <a:bodyPr/>
        <a:lstStyle/>
        <a:p>
          <a:pPr rtl="0"/>
          <a:r>
            <a:rPr lang="en-US" dirty="0" smtClean="0"/>
            <a:t>IP</a:t>
          </a:r>
          <a:endParaRPr lang="en-US" dirty="0"/>
        </a:p>
      </dgm:t>
    </dgm:pt>
    <dgm:pt modelId="{E60686D9-3C9D-4106-8552-A3599D621A73}" type="parTrans" cxnId="{BBA9380B-5D93-455B-A562-707E0A025C53}">
      <dgm:prSet/>
      <dgm:spPr/>
      <dgm:t>
        <a:bodyPr/>
        <a:lstStyle/>
        <a:p>
          <a:endParaRPr lang="en-US"/>
        </a:p>
      </dgm:t>
    </dgm:pt>
    <dgm:pt modelId="{3B7163A3-5867-41C9-AB9D-ECD0710582A4}" type="sibTrans" cxnId="{BBA9380B-5D93-455B-A562-707E0A025C53}">
      <dgm:prSet/>
      <dgm:spPr/>
      <dgm:t>
        <a:bodyPr/>
        <a:lstStyle/>
        <a:p>
          <a:endParaRPr lang="en-US"/>
        </a:p>
      </dgm:t>
    </dgm:pt>
    <dgm:pt modelId="{BDA1E165-1159-46E8-9DFA-06895D5DDCE0}">
      <dgm:prSet/>
      <dgm:spPr/>
      <dgm:t>
        <a:bodyPr/>
        <a:lstStyle/>
        <a:p>
          <a:pPr rtl="0"/>
          <a:r>
            <a:rPr lang="en-US" dirty="0" smtClean="0"/>
            <a:t>File Server:</a:t>
          </a:r>
          <a:endParaRPr lang="en-US" dirty="0"/>
        </a:p>
      </dgm:t>
    </dgm:pt>
    <dgm:pt modelId="{7CC18753-EC96-4D06-8055-3E330861CCFA}" type="parTrans" cxnId="{26DD2E6B-6DC3-4A6D-ADDF-E46041D4B7E9}">
      <dgm:prSet/>
      <dgm:spPr/>
      <dgm:t>
        <a:bodyPr/>
        <a:lstStyle/>
        <a:p>
          <a:endParaRPr lang="en-US"/>
        </a:p>
      </dgm:t>
    </dgm:pt>
    <dgm:pt modelId="{C5298DD2-C48B-4334-901F-6C25E83C82C7}" type="sibTrans" cxnId="{26DD2E6B-6DC3-4A6D-ADDF-E46041D4B7E9}">
      <dgm:prSet/>
      <dgm:spPr/>
      <dgm:t>
        <a:bodyPr/>
        <a:lstStyle/>
        <a:p>
          <a:endParaRPr lang="en-US"/>
        </a:p>
      </dgm:t>
    </dgm:pt>
    <dgm:pt modelId="{51902DC8-BF19-4C4E-B9A0-29503EEFC198}">
      <dgm:prSet/>
      <dgm:spPr/>
      <dgm:t>
        <a:bodyPr/>
        <a:lstStyle/>
        <a:p>
          <a:pPr rtl="0"/>
          <a:r>
            <a:rPr lang="en-US" dirty="0" smtClean="0"/>
            <a:t>Connected to Network</a:t>
          </a:r>
          <a:endParaRPr lang="en-US" dirty="0"/>
        </a:p>
      </dgm:t>
    </dgm:pt>
    <dgm:pt modelId="{1BFB4103-1100-174F-862F-E0C050542B91}" type="parTrans" cxnId="{1A426224-A4B2-804F-8168-15BD8D4D01B4}">
      <dgm:prSet/>
      <dgm:spPr/>
      <dgm:t>
        <a:bodyPr/>
        <a:lstStyle/>
        <a:p>
          <a:endParaRPr lang="en-US"/>
        </a:p>
      </dgm:t>
    </dgm:pt>
    <dgm:pt modelId="{7DCB2EC9-80D0-1C49-90E9-C611ABC008BE}" type="sibTrans" cxnId="{1A426224-A4B2-804F-8168-15BD8D4D01B4}">
      <dgm:prSet/>
      <dgm:spPr/>
      <dgm:t>
        <a:bodyPr/>
        <a:lstStyle/>
        <a:p>
          <a:endParaRPr lang="en-US"/>
        </a:p>
      </dgm:t>
    </dgm:pt>
    <dgm:pt modelId="{C8F4691F-630A-EC44-B37C-97A84A167E3F}">
      <dgm:prSet/>
      <dgm:spPr/>
      <dgm:t>
        <a:bodyPr/>
        <a:lstStyle/>
        <a:p>
          <a:pPr rtl="0"/>
          <a:r>
            <a:rPr lang="en-US" dirty="0" smtClean="0"/>
            <a:t>Power On</a:t>
          </a:r>
          <a:endParaRPr lang="en-US" dirty="0"/>
        </a:p>
      </dgm:t>
    </dgm:pt>
    <dgm:pt modelId="{9D3FAEA6-91F4-594A-B692-32E5E91ECCD0}" type="parTrans" cxnId="{C4D0B034-B396-254A-AEB2-BD048DAEE081}">
      <dgm:prSet/>
      <dgm:spPr/>
      <dgm:t>
        <a:bodyPr/>
        <a:lstStyle/>
        <a:p>
          <a:endParaRPr lang="en-US"/>
        </a:p>
      </dgm:t>
    </dgm:pt>
    <dgm:pt modelId="{470BBE0A-CA44-6443-AA80-22A3AB0C4651}" type="sibTrans" cxnId="{C4D0B034-B396-254A-AEB2-BD048DAEE081}">
      <dgm:prSet/>
      <dgm:spPr/>
      <dgm:t>
        <a:bodyPr/>
        <a:lstStyle/>
        <a:p>
          <a:endParaRPr lang="en-US"/>
        </a:p>
      </dgm:t>
    </dgm:pt>
    <dgm:pt modelId="{67BED426-A2F9-8F40-9A4A-9F797DD01DBD}">
      <dgm:prSet/>
      <dgm:spPr/>
      <dgm:t>
        <a:bodyPr/>
        <a:lstStyle/>
        <a:p>
          <a:pPr rtl="0"/>
          <a:r>
            <a:rPr lang="en-US" dirty="0" err="1" smtClean="0"/>
            <a:t>Zeroized</a:t>
          </a:r>
          <a:r>
            <a:rPr lang="en-US" dirty="0" smtClean="0"/>
            <a:t> / Factory Configuration</a:t>
          </a:r>
          <a:endParaRPr lang="en-US" dirty="0"/>
        </a:p>
      </dgm:t>
    </dgm:pt>
    <dgm:pt modelId="{B2C29C90-F29C-7F48-8188-2D0EE5301732}" type="parTrans" cxnId="{E34A63CF-BD75-9641-B591-8D5DF873A52F}">
      <dgm:prSet/>
      <dgm:spPr/>
      <dgm:t>
        <a:bodyPr/>
        <a:lstStyle/>
        <a:p>
          <a:endParaRPr lang="en-US"/>
        </a:p>
      </dgm:t>
    </dgm:pt>
    <dgm:pt modelId="{725AAEFD-9808-4E44-A554-6AADDA15B2D7}" type="sibTrans" cxnId="{E34A63CF-BD75-9641-B591-8D5DF873A52F}">
      <dgm:prSet/>
      <dgm:spPr/>
      <dgm:t>
        <a:bodyPr/>
        <a:lstStyle/>
        <a:p>
          <a:endParaRPr lang="en-US"/>
        </a:p>
      </dgm:t>
    </dgm:pt>
    <dgm:pt modelId="{8280EAC5-E735-AF4F-9930-3B9A1032A898}">
      <dgm:prSet/>
      <dgm:spPr/>
      <dgm:t>
        <a:bodyPr/>
        <a:lstStyle/>
        <a:p>
          <a:pPr rtl="0"/>
          <a:r>
            <a:rPr lang="en-US" dirty="0" smtClean="0"/>
            <a:t>“request system </a:t>
          </a:r>
          <a:r>
            <a:rPr lang="en-US" dirty="0" err="1" smtClean="0"/>
            <a:t>zeroize</a:t>
          </a:r>
          <a:r>
            <a:rPr lang="en-US" dirty="0" smtClean="0"/>
            <a:t>”</a:t>
          </a:r>
          <a:endParaRPr lang="en-US" dirty="0"/>
        </a:p>
      </dgm:t>
    </dgm:pt>
    <dgm:pt modelId="{AE6F52CE-B74F-044D-A978-ACB5D20A633D}" type="parTrans" cxnId="{91476722-52D4-8B49-A9B5-E5ECD132C9D7}">
      <dgm:prSet/>
      <dgm:spPr/>
      <dgm:t>
        <a:bodyPr/>
        <a:lstStyle/>
        <a:p>
          <a:endParaRPr lang="en-US"/>
        </a:p>
      </dgm:t>
    </dgm:pt>
    <dgm:pt modelId="{051718F9-4EAE-1640-AD69-C11071723171}" type="sibTrans" cxnId="{91476722-52D4-8B49-A9B5-E5ECD132C9D7}">
      <dgm:prSet/>
      <dgm:spPr/>
      <dgm:t>
        <a:bodyPr/>
        <a:lstStyle/>
        <a:p>
          <a:endParaRPr lang="en-US"/>
        </a:p>
      </dgm:t>
    </dgm:pt>
    <dgm:pt modelId="{CE871584-B9A9-4D8F-809E-5350194B29F6}">
      <dgm:prSet/>
      <dgm:spPr/>
      <dgm:t>
        <a:bodyPr/>
        <a:lstStyle/>
        <a:p>
          <a:pPr rtl="0"/>
          <a:r>
            <a:rPr lang="en-US" dirty="0" smtClean="0"/>
            <a:t>Device:</a:t>
          </a:r>
          <a:endParaRPr lang="en-US" dirty="0"/>
        </a:p>
      </dgm:t>
    </dgm:pt>
    <dgm:pt modelId="{2429F183-C3EA-43D8-8E27-61C033649772}" type="sibTrans" cxnId="{FB2D6DD6-F25A-4F52-8A48-FCD05CE1FE31}">
      <dgm:prSet/>
      <dgm:spPr/>
      <dgm:t>
        <a:bodyPr/>
        <a:lstStyle/>
        <a:p>
          <a:endParaRPr lang="en-US"/>
        </a:p>
      </dgm:t>
    </dgm:pt>
    <dgm:pt modelId="{E5DD92A9-EF46-45B3-8884-F22ADAD61A7E}" type="parTrans" cxnId="{FB2D6DD6-F25A-4F52-8A48-FCD05CE1FE31}">
      <dgm:prSet/>
      <dgm:spPr/>
      <dgm:t>
        <a:bodyPr/>
        <a:lstStyle/>
        <a:p>
          <a:endParaRPr lang="en-US"/>
        </a:p>
      </dgm:t>
    </dgm:pt>
    <dgm:pt modelId="{3FB639F6-F6A2-A748-A5D9-9486C3E7D67C}">
      <dgm:prSet/>
      <dgm:spPr/>
      <dgm:t>
        <a:bodyPr/>
        <a:lstStyle/>
        <a:p>
          <a:pPr rtl="0"/>
          <a:r>
            <a:rPr lang="en-US" dirty="0" smtClean="0"/>
            <a:t>Software Image Location</a:t>
          </a:r>
          <a:endParaRPr lang="en-US" dirty="0"/>
        </a:p>
      </dgm:t>
    </dgm:pt>
    <dgm:pt modelId="{7B424AEC-1411-C94B-BDDD-9325C87029AA}" type="parTrans" cxnId="{FFDF9E1E-1EE7-EB42-B17C-B2BB49E9A781}">
      <dgm:prSet/>
      <dgm:spPr/>
      <dgm:t>
        <a:bodyPr/>
        <a:lstStyle/>
        <a:p>
          <a:endParaRPr lang="en-US"/>
        </a:p>
      </dgm:t>
    </dgm:pt>
    <dgm:pt modelId="{75E6222C-E7C9-B443-9FCB-DA91BE708CC4}" type="sibTrans" cxnId="{FFDF9E1E-1EE7-EB42-B17C-B2BB49E9A781}">
      <dgm:prSet/>
      <dgm:spPr/>
      <dgm:t>
        <a:bodyPr/>
        <a:lstStyle/>
        <a:p>
          <a:endParaRPr lang="en-US"/>
        </a:p>
      </dgm:t>
    </dgm:pt>
    <dgm:pt modelId="{93E10D6C-6ABD-AB48-8EB3-4B44A69A5A96}">
      <dgm:prSet/>
      <dgm:spPr/>
      <dgm:t>
        <a:bodyPr/>
        <a:lstStyle/>
        <a:p>
          <a:pPr rtl="0"/>
          <a:r>
            <a:rPr lang="en-US" dirty="0" smtClean="0"/>
            <a:t>Configuration Location</a:t>
          </a:r>
          <a:endParaRPr lang="en-US" dirty="0"/>
        </a:p>
      </dgm:t>
    </dgm:pt>
    <dgm:pt modelId="{D41FFCFF-5864-0A40-AD04-0F7A58988ECF}" type="parTrans" cxnId="{1EE91DC0-21D8-DD41-85C6-D2304032D6BC}">
      <dgm:prSet/>
      <dgm:spPr/>
      <dgm:t>
        <a:bodyPr/>
        <a:lstStyle/>
        <a:p>
          <a:endParaRPr lang="en-US"/>
        </a:p>
      </dgm:t>
    </dgm:pt>
    <dgm:pt modelId="{5C872C60-E3BB-0742-AFE1-74CCFAC4E37E}" type="sibTrans" cxnId="{1EE91DC0-21D8-DD41-85C6-D2304032D6BC}">
      <dgm:prSet/>
      <dgm:spPr/>
      <dgm:t>
        <a:bodyPr/>
        <a:lstStyle/>
        <a:p>
          <a:endParaRPr lang="en-US"/>
        </a:p>
      </dgm:t>
    </dgm:pt>
    <dgm:pt modelId="{E9D8A588-D493-4949-984B-1A585AFE8379}">
      <dgm:prSet/>
      <dgm:spPr/>
      <dgm:t>
        <a:bodyPr/>
        <a:lstStyle/>
        <a:p>
          <a:pPr rtl="0"/>
          <a:r>
            <a:rPr lang="en-US" dirty="0" smtClean="0"/>
            <a:t>Determines the</a:t>
          </a:r>
          <a:endParaRPr lang="en-US" dirty="0"/>
        </a:p>
      </dgm:t>
    </dgm:pt>
    <dgm:pt modelId="{C3399DAD-EB3A-AC4B-ADEA-5889FE07E221}" type="parTrans" cxnId="{A5E71745-56A4-9B40-86DE-1995D83AFAC9}">
      <dgm:prSet/>
      <dgm:spPr/>
      <dgm:t>
        <a:bodyPr/>
        <a:lstStyle/>
        <a:p>
          <a:endParaRPr lang="en-US"/>
        </a:p>
      </dgm:t>
    </dgm:pt>
    <dgm:pt modelId="{65F2A51B-907E-C840-8CE1-F3C5225568D0}" type="sibTrans" cxnId="{A5E71745-56A4-9B40-86DE-1995D83AFAC9}">
      <dgm:prSet/>
      <dgm:spPr/>
      <dgm:t>
        <a:bodyPr/>
        <a:lstStyle/>
        <a:p>
          <a:endParaRPr lang="en-US"/>
        </a:p>
      </dgm:t>
    </dgm:pt>
    <dgm:pt modelId="{189A9DDB-DDDA-6049-8E76-7E9516BEAC8A}">
      <dgm:prSet/>
      <dgm:spPr/>
      <dgm:t>
        <a:bodyPr/>
        <a:lstStyle/>
        <a:p>
          <a:pPr rtl="0"/>
          <a:r>
            <a:rPr lang="en-US" dirty="0" smtClean="0"/>
            <a:t>Serve the Requested Files</a:t>
          </a:r>
          <a:endParaRPr lang="en-US" dirty="0"/>
        </a:p>
      </dgm:t>
    </dgm:pt>
    <dgm:pt modelId="{366BCCC9-EDEB-9C48-A07E-1D0C3D5A093D}" type="parTrans" cxnId="{F2285A07-D29D-E94B-954F-499D18223B0E}">
      <dgm:prSet/>
      <dgm:spPr/>
      <dgm:t>
        <a:bodyPr/>
        <a:lstStyle/>
        <a:p>
          <a:endParaRPr lang="en-US"/>
        </a:p>
      </dgm:t>
    </dgm:pt>
    <dgm:pt modelId="{3847DB3F-10A3-FC49-959A-5D33596C1DCB}" type="sibTrans" cxnId="{F2285A07-D29D-E94B-954F-499D18223B0E}">
      <dgm:prSet/>
      <dgm:spPr/>
      <dgm:t>
        <a:bodyPr/>
        <a:lstStyle/>
        <a:p>
          <a:endParaRPr lang="en-US"/>
        </a:p>
      </dgm:t>
    </dgm:pt>
    <dgm:pt modelId="{DBBA5B54-C195-4728-B3AF-9AC85A38C47A}" type="pres">
      <dgm:prSet presAssocID="{8CA613DC-3C6B-4FDA-AE41-6145C18C1836}" presName="linear" presStyleCnt="0">
        <dgm:presLayoutVars>
          <dgm:animLvl val="lvl"/>
          <dgm:resizeHandles val="exact"/>
        </dgm:presLayoutVars>
      </dgm:prSet>
      <dgm:spPr/>
      <dgm:t>
        <a:bodyPr/>
        <a:lstStyle/>
        <a:p>
          <a:endParaRPr lang="en-US"/>
        </a:p>
      </dgm:t>
    </dgm:pt>
    <dgm:pt modelId="{8B1B9B48-0AF5-4C90-A448-3D3918DAFEF0}" type="pres">
      <dgm:prSet presAssocID="{CE871584-B9A9-4D8F-809E-5350194B29F6}" presName="parentText" presStyleLbl="node1" presStyleIdx="0" presStyleCnt="3">
        <dgm:presLayoutVars>
          <dgm:chMax val="0"/>
          <dgm:bulletEnabled val="1"/>
        </dgm:presLayoutVars>
      </dgm:prSet>
      <dgm:spPr/>
      <dgm:t>
        <a:bodyPr/>
        <a:lstStyle/>
        <a:p>
          <a:endParaRPr lang="en-US"/>
        </a:p>
      </dgm:t>
    </dgm:pt>
    <dgm:pt modelId="{CEC15856-EEEA-404C-8BB8-F6177DD35DE3}" type="pres">
      <dgm:prSet presAssocID="{CE871584-B9A9-4D8F-809E-5350194B29F6}" presName="childText" presStyleLbl="revTx" presStyleIdx="0" presStyleCnt="3">
        <dgm:presLayoutVars>
          <dgm:bulletEnabled val="1"/>
        </dgm:presLayoutVars>
      </dgm:prSet>
      <dgm:spPr/>
      <dgm:t>
        <a:bodyPr/>
        <a:lstStyle/>
        <a:p>
          <a:endParaRPr lang="en-US"/>
        </a:p>
      </dgm:t>
    </dgm:pt>
    <dgm:pt modelId="{4C6CECC7-B39F-4341-879F-F2165B8BE871}" type="pres">
      <dgm:prSet presAssocID="{D87EBEBE-B06F-4317-BF48-21295DA4FC5F}" presName="parentText" presStyleLbl="node1" presStyleIdx="1" presStyleCnt="3">
        <dgm:presLayoutVars>
          <dgm:chMax val="0"/>
          <dgm:bulletEnabled val="1"/>
        </dgm:presLayoutVars>
      </dgm:prSet>
      <dgm:spPr/>
      <dgm:t>
        <a:bodyPr/>
        <a:lstStyle/>
        <a:p>
          <a:endParaRPr lang="en-US"/>
        </a:p>
      </dgm:t>
    </dgm:pt>
    <dgm:pt modelId="{50634E23-ED12-4A72-92C1-15B81AEEBD8C}" type="pres">
      <dgm:prSet presAssocID="{D87EBEBE-B06F-4317-BF48-21295DA4FC5F}" presName="childText" presStyleLbl="revTx" presStyleIdx="1" presStyleCnt="3">
        <dgm:presLayoutVars>
          <dgm:bulletEnabled val="1"/>
        </dgm:presLayoutVars>
      </dgm:prSet>
      <dgm:spPr/>
      <dgm:t>
        <a:bodyPr/>
        <a:lstStyle/>
        <a:p>
          <a:endParaRPr lang="en-US"/>
        </a:p>
      </dgm:t>
    </dgm:pt>
    <dgm:pt modelId="{7F9BF018-A378-4B0B-8710-7A2E63AD9DC7}" type="pres">
      <dgm:prSet presAssocID="{BDA1E165-1159-46E8-9DFA-06895D5DDCE0}" presName="parentText" presStyleLbl="node1" presStyleIdx="2" presStyleCnt="3">
        <dgm:presLayoutVars>
          <dgm:chMax val="0"/>
          <dgm:bulletEnabled val="1"/>
        </dgm:presLayoutVars>
      </dgm:prSet>
      <dgm:spPr/>
      <dgm:t>
        <a:bodyPr/>
        <a:lstStyle/>
        <a:p>
          <a:endParaRPr lang="en-US"/>
        </a:p>
      </dgm:t>
    </dgm:pt>
    <dgm:pt modelId="{6A8C0C13-E2EC-4CB2-99E6-4AEA91BDE5FA}" type="pres">
      <dgm:prSet presAssocID="{BDA1E165-1159-46E8-9DFA-06895D5DDCE0}" presName="childText" presStyleLbl="revTx" presStyleIdx="2" presStyleCnt="3">
        <dgm:presLayoutVars>
          <dgm:bulletEnabled val="1"/>
        </dgm:presLayoutVars>
      </dgm:prSet>
      <dgm:spPr/>
      <dgm:t>
        <a:bodyPr/>
        <a:lstStyle/>
        <a:p>
          <a:endParaRPr lang="en-US"/>
        </a:p>
      </dgm:t>
    </dgm:pt>
  </dgm:ptLst>
  <dgm:cxnLst>
    <dgm:cxn modelId="{1A426224-A4B2-804F-8168-15BD8D4D01B4}" srcId="{CE871584-B9A9-4D8F-809E-5350194B29F6}" destId="{51902DC8-BF19-4C4E-B9A0-29503EEFC198}" srcOrd="1" destOrd="0" parTransId="{1BFB4103-1100-174F-862F-E0C050542B91}" sibTransId="{7DCB2EC9-80D0-1C49-90E9-C611ABC008BE}"/>
    <dgm:cxn modelId="{11B54EAC-DED1-F349-A85D-9AE8B6F944B5}" type="presOf" srcId="{CE871584-B9A9-4D8F-809E-5350194B29F6}" destId="{8B1B9B48-0AF5-4C90-A448-3D3918DAFEF0}" srcOrd="0" destOrd="0" presId="urn:microsoft.com/office/officeart/2005/8/layout/vList2"/>
    <dgm:cxn modelId="{FB2D6DD6-F25A-4F52-8A48-FCD05CE1FE31}" srcId="{8CA613DC-3C6B-4FDA-AE41-6145C18C1836}" destId="{CE871584-B9A9-4D8F-809E-5350194B29F6}" srcOrd="0" destOrd="0" parTransId="{E5DD92A9-EF46-45B3-8884-F22ADAD61A7E}" sibTransId="{2429F183-C3EA-43D8-8E27-61C033649772}"/>
    <dgm:cxn modelId="{F7E2BFAD-69EB-BF49-BD9C-1F8C4D82CD45}" type="presOf" srcId="{93E10D6C-6ABD-AB48-8EB3-4B44A69A5A96}" destId="{50634E23-ED12-4A72-92C1-15B81AEEBD8C}" srcOrd="0" destOrd="3" presId="urn:microsoft.com/office/officeart/2005/8/layout/vList2"/>
    <dgm:cxn modelId="{FFDF9E1E-1EE7-EB42-B17C-B2BB49E9A781}" srcId="{E9D8A588-D493-4949-984B-1A585AFE8379}" destId="{3FB639F6-F6A2-A748-A5D9-9486C3E7D67C}" srcOrd="1" destOrd="0" parTransId="{7B424AEC-1411-C94B-BDDD-9325C87029AA}" sibTransId="{75E6222C-E7C9-B443-9FCB-DA91BE708CC4}"/>
    <dgm:cxn modelId="{AADD8D2B-0249-B046-8344-2380F3EDDE4E}" type="presOf" srcId="{8280EAC5-E735-AF4F-9930-3B9A1032A898}" destId="{CEC15856-EEEA-404C-8BB8-F6177DD35DE3}" srcOrd="0" destOrd="3" presId="urn:microsoft.com/office/officeart/2005/8/layout/vList2"/>
    <dgm:cxn modelId="{6913A47C-757A-354B-9FA5-37AEA7D88B85}" type="presOf" srcId="{BDA1E165-1159-46E8-9DFA-06895D5DDCE0}" destId="{7F9BF018-A378-4B0B-8710-7A2E63AD9DC7}" srcOrd="0" destOrd="0" presId="urn:microsoft.com/office/officeart/2005/8/layout/vList2"/>
    <dgm:cxn modelId="{69AAEADB-2143-CE40-A563-878B21B5C185}" type="presOf" srcId="{189A9DDB-DDDA-6049-8E76-7E9516BEAC8A}" destId="{6A8C0C13-E2EC-4CB2-99E6-4AEA91BDE5FA}" srcOrd="0" destOrd="0" presId="urn:microsoft.com/office/officeart/2005/8/layout/vList2"/>
    <dgm:cxn modelId="{E34A63CF-BD75-9641-B591-8D5DF873A52F}" srcId="{CE871584-B9A9-4D8F-809E-5350194B29F6}" destId="{67BED426-A2F9-8F40-9A4A-9F797DD01DBD}" srcOrd="2" destOrd="0" parTransId="{B2C29C90-F29C-7F48-8188-2D0EE5301732}" sibTransId="{725AAEFD-9808-4E44-A554-6AADDA15B2D7}"/>
    <dgm:cxn modelId="{A7AB0B98-344A-724A-9E10-C1880014754F}" type="presOf" srcId="{E9D8A588-D493-4949-984B-1A585AFE8379}" destId="{50634E23-ED12-4A72-92C1-15B81AEEBD8C}" srcOrd="0" destOrd="0" presId="urn:microsoft.com/office/officeart/2005/8/layout/vList2"/>
    <dgm:cxn modelId="{AABC5E45-CDAE-FB47-948A-2F1FE75787E4}" type="presOf" srcId="{51902DC8-BF19-4C4E-B9A0-29503EEFC198}" destId="{CEC15856-EEEA-404C-8BB8-F6177DD35DE3}" srcOrd="0" destOrd="1" presId="urn:microsoft.com/office/officeart/2005/8/layout/vList2"/>
    <dgm:cxn modelId="{4837F5EE-2335-0441-8A0A-9825D8FF4429}" type="presOf" srcId="{8CA613DC-3C6B-4FDA-AE41-6145C18C1836}" destId="{DBBA5B54-C195-4728-B3AF-9AC85A38C47A}" srcOrd="0" destOrd="0" presId="urn:microsoft.com/office/officeart/2005/8/layout/vList2"/>
    <dgm:cxn modelId="{5874B97B-705F-441B-B604-37657FE34FE1}" srcId="{8CA613DC-3C6B-4FDA-AE41-6145C18C1836}" destId="{D87EBEBE-B06F-4317-BF48-21295DA4FC5F}" srcOrd="1" destOrd="0" parTransId="{B3A2329E-00DD-47EA-9F90-928F5D0037DA}" sibTransId="{353AD8D2-DA62-4F1B-824D-329B6AC91BA9}"/>
    <dgm:cxn modelId="{26DD2E6B-6DC3-4A6D-ADDF-E46041D4B7E9}" srcId="{8CA613DC-3C6B-4FDA-AE41-6145C18C1836}" destId="{BDA1E165-1159-46E8-9DFA-06895D5DDCE0}" srcOrd="2" destOrd="0" parTransId="{7CC18753-EC96-4D06-8055-3E330861CCFA}" sibTransId="{C5298DD2-C48B-4334-901F-6C25E83C82C7}"/>
    <dgm:cxn modelId="{C1D253FD-FA30-454C-970D-6DC97A383742}" type="presOf" srcId="{D87EBEBE-B06F-4317-BF48-21295DA4FC5F}" destId="{4C6CECC7-B39F-4341-879F-F2165B8BE871}" srcOrd="0" destOrd="0" presId="urn:microsoft.com/office/officeart/2005/8/layout/vList2"/>
    <dgm:cxn modelId="{F2285A07-D29D-E94B-954F-499D18223B0E}" srcId="{BDA1E165-1159-46E8-9DFA-06895D5DDCE0}" destId="{189A9DDB-DDDA-6049-8E76-7E9516BEAC8A}" srcOrd="0" destOrd="0" parTransId="{366BCCC9-EDEB-9C48-A07E-1D0C3D5A093D}" sibTransId="{3847DB3F-10A3-FC49-959A-5D33596C1DCB}"/>
    <dgm:cxn modelId="{C4D0B034-B396-254A-AEB2-BD048DAEE081}" srcId="{CE871584-B9A9-4D8F-809E-5350194B29F6}" destId="{C8F4691F-630A-EC44-B37C-97A84A167E3F}" srcOrd="0" destOrd="0" parTransId="{9D3FAEA6-91F4-594A-B692-32E5E91ECCD0}" sibTransId="{470BBE0A-CA44-6443-AA80-22A3AB0C4651}"/>
    <dgm:cxn modelId="{BBA9380B-5D93-455B-A562-707E0A025C53}" srcId="{E9D8A588-D493-4949-984B-1A585AFE8379}" destId="{F955CAF8-64FA-410A-A95E-5991F72DB936}" srcOrd="0" destOrd="0" parTransId="{E60686D9-3C9D-4106-8552-A3599D621A73}" sibTransId="{3B7163A3-5867-41C9-AB9D-ECD0710582A4}"/>
    <dgm:cxn modelId="{A290A801-3A18-F04B-896D-1162E4437502}" type="presOf" srcId="{67BED426-A2F9-8F40-9A4A-9F797DD01DBD}" destId="{CEC15856-EEEA-404C-8BB8-F6177DD35DE3}" srcOrd="0" destOrd="2" presId="urn:microsoft.com/office/officeart/2005/8/layout/vList2"/>
    <dgm:cxn modelId="{A5E71745-56A4-9B40-86DE-1995D83AFAC9}" srcId="{D87EBEBE-B06F-4317-BF48-21295DA4FC5F}" destId="{E9D8A588-D493-4949-984B-1A585AFE8379}" srcOrd="0" destOrd="0" parTransId="{C3399DAD-EB3A-AC4B-ADEA-5889FE07E221}" sibTransId="{65F2A51B-907E-C840-8CE1-F3C5225568D0}"/>
    <dgm:cxn modelId="{1EE91DC0-21D8-DD41-85C6-D2304032D6BC}" srcId="{E9D8A588-D493-4949-984B-1A585AFE8379}" destId="{93E10D6C-6ABD-AB48-8EB3-4B44A69A5A96}" srcOrd="2" destOrd="0" parTransId="{D41FFCFF-5864-0A40-AD04-0F7A58988ECF}" sibTransId="{5C872C60-E3BB-0742-AFE1-74CCFAC4E37E}"/>
    <dgm:cxn modelId="{A7C9CAB9-3010-2B45-A222-AE2D761FA324}" type="presOf" srcId="{F955CAF8-64FA-410A-A95E-5991F72DB936}" destId="{50634E23-ED12-4A72-92C1-15B81AEEBD8C}" srcOrd="0" destOrd="1" presId="urn:microsoft.com/office/officeart/2005/8/layout/vList2"/>
    <dgm:cxn modelId="{A10533B1-934A-F043-BA26-9BE767D83E6A}" type="presOf" srcId="{3FB639F6-F6A2-A748-A5D9-9486C3E7D67C}" destId="{50634E23-ED12-4A72-92C1-15B81AEEBD8C}" srcOrd="0" destOrd="2" presId="urn:microsoft.com/office/officeart/2005/8/layout/vList2"/>
    <dgm:cxn modelId="{CDCC7857-9682-A642-93F5-C0DA4DBE14E3}" type="presOf" srcId="{C8F4691F-630A-EC44-B37C-97A84A167E3F}" destId="{CEC15856-EEEA-404C-8BB8-F6177DD35DE3}" srcOrd="0" destOrd="0" presId="urn:microsoft.com/office/officeart/2005/8/layout/vList2"/>
    <dgm:cxn modelId="{91476722-52D4-8B49-A9B5-E5ECD132C9D7}" srcId="{67BED426-A2F9-8F40-9A4A-9F797DD01DBD}" destId="{8280EAC5-E735-AF4F-9930-3B9A1032A898}" srcOrd="0" destOrd="0" parTransId="{AE6F52CE-B74F-044D-A978-ACB5D20A633D}" sibTransId="{051718F9-4EAE-1640-AD69-C11071723171}"/>
    <dgm:cxn modelId="{68BDBE0F-B7EA-E142-88C6-4AF4EF597A7E}" type="presParOf" srcId="{DBBA5B54-C195-4728-B3AF-9AC85A38C47A}" destId="{8B1B9B48-0AF5-4C90-A448-3D3918DAFEF0}" srcOrd="0" destOrd="0" presId="urn:microsoft.com/office/officeart/2005/8/layout/vList2"/>
    <dgm:cxn modelId="{0B3580A9-0158-F44C-BA72-1E4659889FEE}" type="presParOf" srcId="{DBBA5B54-C195-4728-B3AF-9AC85A38C47A}" destId="{CEC15856-EEEA-404C-8BB8-F6177DD35DE3}" srcOrd="1" destOrd="0" presId="urn:microsoft.com/office/officeart/2005/8/layout/vList2"/>
    <dgm:cxn modelId="{1D1549B8-E1AC-1C4E-8DA0-C4B5F25F2EB0}" type="presParOf" srcId="{DBBA5B54-C195-4728-B3AF-9AC85A38C47A}" destId="{4C6CECC7-B39F-4341-879F-F2165B8BE871}" srcOrd="2" destOrd="0" presId="urn:microsoft.com/office/officeart/2005/8/layout/vList2"/>
    <dgm:cxn modelId="{923F8244-9AD1-4F4E-9448-3C6E1E9387A3}" type="presParOf" srcId="{DBBA5B54-C195-4728-B3AF-9AC85A38C47A}" destId="{50634E23-ED12-4A72-92C1-15B81AEEBD8C}" srcOrd="3" destOrd="0" presId="urn:microsoft.com/office/officeart/2005/8/layout/vList2"/>
    <dgm:cxn modelId="{34B233DD-26F8-A540-B3E1-733BB3430EEF}" type="presParOf" srcId="{DBBA5B54-C195-4728-B3AF-9AC85A38C47A}" destId="{7F9BF018-A378-4B0B-8710-7A2E63AD9DC7}" srcOrd="4" destOrd="0" presId="urn:microsoft.com/office/officeart/2005/8/layout/vList2"/>
    <dgm:cxn modelId="{BF993122-6102-DB46-A118-7CF811E65FD6}" type="presParOf" srcId="{DBBA5B54-C195-4728-B3AF-9AC85A38C47A}" destId="{6A8C0C13-E2EC-4CB2-99E6-4AEA91BDE5FA}" srcOrd="5"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B9B48-0AF5-4C90-A448-3D3918DAFEF0}">
      <dsp:nvSpPr>
        <dsp:cNvPr id="0" name=""/>
        <dsp:cNvSpPr/>
      </dsp:nvSpPr>
      <dsp:spPr>
        <a:xfrm>
          <a:off x="0" y="117680"/>
          <a:ext cx="13152437"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Device:</a:t>
          </a:r>
          <a:endParaRPr lang="en-US" sz="2800" kern="1200" dirty="0"/>
        </a:p>
      </dsp:txBody>
      <dsp:txXfrm>
        <a:off x="32784" y="150464"/>
        <a:ext cx="13086869" cy="606012"/>
      </dsp:txXfrm>
    </dsp:sp>
    <dsp:sp modelId="{CEC15856-EEEA-404C-8BB8-F6177DD35DE3}">
      <dsp:nvSpPr>
        <dsp:cNvPr id="0" name=""/>
        <dsp:cNvSpPr/>
      </dsp:nvSpPr>
      <dsp:spPr>
        <a:xfrm>
          <a:off x="0" y="789260"/>
          <a:ext cx="13152437"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75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Power On</a:t>
          </a:r>
          <a:endParaRPr lang="en-US" sz="2200" kern="1200" dirty="0"/>
        </a:p>
        <a:p>
          <a:pPr marL="228600" lvl="1" indent="-228600" algn="l" defTabSz="977900" rtl="0">
            <a:lnSpc>
              <a:spcPct val="90000"/>
            </a:lnSpc>
            <a:spcBef>
              <a:spcPct val="0"/>
            </a:spcBef>
            <a:spcAft>
              <a:spcPct val="20000"/>
            </a:spcAft>
            <a:buChar char="••"/>
          </a:pPr>
          <a:r>
            <a:rPr lang="en-US" sz="2200" kern="1200" dirty="0" smtClean="0"/>
            <a:t>Connected to Network</a:t>
          </a:r>
          <a:endParaRPr lang="en-US" sz="2200" kern="1200" dirty="0"/>
        </a:p>
        <a:p>
          <a:pPr marL="228600" lvl="1" indent="-228600" algn="l" defTabSz="977900" rtl="0">
            <a:lnSpc>
              <a:spcPct val="90000"/>
            </a:lnSpc>
            <a:spcBef>
              <a:spcPct val="0"/>
            </a:spcBef>
            <a:spcAft>
              <a:spcPct val="20000"/>
            </a:spcAft>
            <a:buChar char="••"/>
          </a:pPr>
          <a:r>
            <a:rPr lang="en-US" sz="2200" kern="1200" dirty="0" err="1" smtClean="0"/>
            <a:t>Zeroized</a:t>
          </a:r>
          <a:r>
            <a:rPr lang="en-US" sz="2200" kern="1200" dirty="0" smtClean="0"/>
            <a:t> / Factory Configuration</a:t>
          </a:r>
          <a:endParaRPr lang="en-US" sz="2200" kern="1200" dirty="0"/>
        </a:p>
        <a:p>
          <a:pPr marL="457200" lvl="2" indent="-228600" algn="l" defTabSz="977900" rtl="0">
            <a:lnSpc>
              <a:spcPct val="90000"/>
            </a:lnSpc>
            <a:spcBef>
              <a:spcPct val="0"/>
            </a:spcBef>
            <a:spcAft>
              <a:spcPct val="20000"/>
            </a:spcAft>
            <a:buChar char="••"/>
          </a:pPr>
          <a:r>
            <a:rPr lang="en-US" sz="2200" kern="1200" dirty="0" smtClean="0"/>
            <a:t>“request system </a:t>
          </a:r>
          <a:r>
            <a:rPr lang="en-US" sz="2200" kern="1200" dirty="0" err="1" smtClean="0"/>
            <a:t>zeroize</a:t>
          </a:r>
          <a:r>
            <a:rPr lang="en-US" sz="2200" kern="1200" dirty="0" smtClean="0"/>
            <a:t>”</a:t>
          </a:r>
          <a:endParaRPr lang="en-US" sz="2200" kern="1200" dirty="0"/>
        </a:p>
      </dsp:txBody>
      <dsp:txXfrm>
        <a:off x="0" y="789260"/>
        <a:ext cx="13152437" cy="1506960"/>
      </dsp:txXfrm>
    </dsp:sp>
    <dsp:sp modelId="{4C6CECC7-B39F-4341-879F-F2165B8BE871}">
      <dsp:nvSpPr>
        <dsp:cNvPr id="0" name=""/>
        <dsp:cNvSpPr/>
      </dsp:nvSpPr>
      <dsp:spPr>
        <a:xfrm>
          <a:off x="0" y="2296220"/>
          <a:ext cx="13152437"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DHCP Server:</a:t>
          </a:r>
          <a:endParaRPr lang="en-US" sz="2800" kern="1200" dirty="0"/>
        </a:p>
      </dsp:txBody>
      <dsp:txXfrm>
        <a:off x="32784" y="2329004"/>
        <a:ext cx="13086869" cy="606012"/>
      </dsp:txXfrm>
    </dsp:sp>
    <dsp:sp modelId="{50634E23-ED12-4A72-92C1-15B81AEEBD8C}">
      <dsp:nvSpPr>
        <dsp:cNvPr id="0" name=""/>
        <dsp:cNvSpPr/>
      </dsp:nvSpPr>
      <dsp:spPr>
        <a:xfrm>
          <a:off x="0" y="2967800"/>
          <a:ext cx="13152437"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75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Determines the</a:t>
          </a:r>
          <a:endParaRPr lang="en-US" sz="2200" kern="1200" dirty="0"/>
        </a:p>
        <a:p>
          <a:pPr marL="457200" lvl="2" indent="-228600" algn="l" defTabSz="977900" rtl="0">
            <a:lnSpc>
              <a:spcPct val="90000"/>
            </a:lnSpc>
            <a:spcBef>
              <a:spcPct val="0"/>
            </a:spcBef>
            <a:spcAft>
              <a:spcPct val="20000"/>
            </a:spcAft>
            <a:buChar char="••"/>
          </a:pPr>
          <a:r>
            <a:rPr lang="en-US" sz="2200" kern="1200" dirty="0" smtClean="0"/>
            <a:t>IP</a:t>
          </a:r>
          <a:endParaRPr lang="en-US" sz="2200" kern="1200" dirty="0"/>
        </a:p>
        <a:p>
          <a:pPr marL="457200" lvl="2" indent="-228600" algn="l" defTabSz="977900" rtl="0">
            <a:lnSpc>
              <a:spcPct val="90000"/>
            </a:lnSpc>
            <a:spcBef>
              <a:spcPct val="0"/>
            </a:spcBef>
            <a:spcAft>
              <a:spcPct val="20000"/>
            </a:spcAft>
            <a:buChar char="••"/>
          </a:pPr>
          <a:r>
            <a:rPr lang="en-US" sz="2200" kern="1200" dirty="0" smtClean="0"/>
            <a:t>Software Image Location</a:t>
          </a:r>
          <a:endParaRPr lang="en-US" sz="2200" kern="1200" dirty="0"/>
        </a:p>
        <a:p>
          <a:pPr marL="457200" lvl="2" indent="-228600" algn="l" defTabSz="977900" rtl="0">
            <a:lnSpc>
              <a:spcPct val="90000"/>
            </a:lnSpc>
            <a:spcBef>
              <a:spcPct val="0"/>
            </a:spcBef>
            <a:spcAft>
              <a:spcPct val="20000"/>
            </a:spcAft>
            <a:buChar char="••"/>
          </a:pPr>
          <a:r>
            <a:rPr lang="en-US" sz="2200" kern="1200" dirty="0" smtClean="0"/>
            <a:t>Configuration Location</a:t>
          </a:r>
          <a:endParaRPr lang="en-US" sz="2200" kern="1200" dirty="0"/>
        </a:p>
      </dsp:txBody>
      <dsp:txXfrm>
        <a:off x="0" y="2967800"/>
        <a:ext cx="13152437" cy="1506960"/>
      </dsp:txXfrm>
    </dsp:sp>
    <dsp:sp modelId="{7F9BF018-A378-4B0B-8710-7A2E63AD9DC7}">
      <dsp:nvSpPr>
        <dsp:cNvPr id="0" name=""/>
        <dsp:cNvSpPr/>
      </dsp:nvSpPr>
      <dsp:spPr>
        <a:xfrm>
          <a:off x="0" y="4474760"/>
          <a:ext cx="13152437" cy="671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File Server:</a:t>
          </a:r>
          <a:endParaRPr lang="en-US" sz="2800" kern="1200" dirty="0"/>
        </a:p>
      </dsp:txBody>
      <dsp:txXfrm>
        <a:off x="32784" y="4507544"/>
        <a:ext cx="13086869" cy="606012"/>
      </dsp:txXfrm>
    </dsp:sp>
    <dsp:sp modelId="{6A8C0C13-E2EC-4CB2-99E6-4AEA91BDE5FA}">
      <dsp:nvSpPr>
        <dsp:cNvPr id="0" name=""/>
        <dsp:cNvSpPr/>
      </dsp:nvSpPr>
      <dsp:spPr>
        <a:xfrm>
          <a:off x="0" y="5146340"/>
          <a:ext cx="13152437"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759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Serve the Requested Files</a:t>
          </a:r>
          <a:endParaRPr lang="en-US" sz="2200" kern="1200" dirty="0"/>
        </a:p>
      </dsp:txBody>
      <dsp:txXfrm>
        <a:off x="0" y="5146340"/>
        <a:ext cx="13152437" cy="463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83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022725" y="0"/>
            <a:ext cx="3078163" cy="468313"/>
          </a:xfrm>
          <a:prstGeom prst="rect">
            <a:avLst/>
          </a:prstGeom>
        </p:spPr>
        <p:txBody>
          <a:bodyPr vert="horz" lIns="91440" tIns="45720" rIns="91440" bIns="45720" rtlCol="0"/>
          <a:lstStyle>
            <a:lvl1pPr algn="r">
              <a:defRPr sz="1200"/>
            </a:lvl1pPr>
          </a:lstStyle>
          <a:p>
            <a:fld id="{8F83D22D-0F46-4BF4-9660-1D4B24F0D9EA}" type="datetimeFigureOut">
              <a:rPr lang="en-US" smtClean="0">
                <a:latin typeface="Arial" panose="020B0604020202020204" pitchFamily="34" charset="0"/>
              </a:rPr>
              <a:pPr/>
              <a:t>1/25/16</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899525"/>
            <a:ext cx="3078163" cy="468313"/>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022725" y="8899525"/>
            <a:ext cx="3078163" cy="468313"/>
          </a:xfrm>
          <a:prstGeom prst="rect">
            <a:avLst/>
          </a:prstGeom>
        </p:spPr>
        <p:txBody>
          <a:bodyPr vert="horz" lIns="91440" tIns="45720" rIns="91440" bIns="45720" rtlCol="0" anchor="b"/>
          <a:lstStyle>
            <a:lvl1pPr algn="r">
              <a:defRPr sz="1200"/>
            </a:lvl1pPr>
          </a:lstStyle>
          <a:p>
            <a:fld id="{38151696-4263-4686-8631-6326D8E42C39}" type="slidenum">
              <a:rPr lang="en-US" smtClean="0">
                <a:latin typeface="Arial" panose="020B0604020202020204" pitchFamily="34" charset="0"/>
              </a:rPr>
              <a:pPr/>
              <a:t>‹#›</a:t>
            </a:fld>
            <a:endParaRPr lang="en-US" dirty="0">
              <a:latin typeface="Arial" panose="020B0604020202020204" pitchFamily="34" charset="0"/>
            </a:endParaRPr>
          </a:p>
        </p:txBody>
      </p:sp>
    </p:spTree>
    <p:extLst>
      <p:ext uri="{BB962C8B-B14F-4D97-AF65-F5344CB8AC3E}">
        <p14:creationId xmlns:p14="http://schemas.microsoft.com/office/powerpoint/2010/main" val="1189161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8471"/>
          </a:xfrm>
          <a:prstGeom prst="rect">
            <a:avLst/>
          </a:prstGeom>
        </p:spPr>
        <p:txBody>
          <a:bodyPr vert="horz" lIns="94119" tIns="47060" rIns="94119" bIns="4706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023092" y="0"/>
            <a:ext cx="3077739" cy="468471"/>
          </a:xfrm>
          <a:prstGeom prst="rect">
            <a:avLst/>
          </a:prstGeom>
        </p:spPr>
        <p:txBody>
          <a:bodyPr vert="horz" lIns="94119" tIns="47060" rIns="94119" bIns="47060" rtlCol="0"/>
          <a:lstStyle>
            <a:lvl1pPr algn="r">
              <a:defRPr sz="1200">
                <a:latin typeface="Arial" panose="020B0604020202020204" pitchFamily="34" charset="0"/>
              </a:defRPr>
            </a:lvl1pPr>
          </a:lstStyle>
          <a:p>
            <a:fld id="{7B714F60-978E-4B46-A1E7-4610C4949FB2}" type="datetimeFigureOut">
              <a:rPr lang="en-US" smtClean="0"/>
              <a:pPr/>
              <a:t>1/25/16</a:t>
            </a:fld>
            <a:endParaRPr lang="en-US" dirty="0"/>
          </a:p>
        </p:txBody>
      </p:sp>
      <p:sp>
        <p:nvSpPr>
          <p:cNvPr id="4" name="Slide Image Placeholder 3"/>
          <p:cNvSpPr>
            <a:spLocks noGrp="1" noRot="1" noChangeAspect="1"/>
          </p:cNvSpPr>
          <p:nvPr>
            <p:ph type="sldImg" idx="2"/>
          </p:nvPr>
        </p:nvSpPr>
        <p:spPr>
          <a:xfrm>
            <a:off x="725488" y="468313"/>
            <a:ext cx="2895600" cy="1628775"/>
          </a:xfrm>
          <a:prstGeom prst="rect">
            <a:avLst/>
          </a:prstGeom>
          <a:noFill/>
          <a:ln w="12700">
            <a:solidFill>
              <a:prstClr val="black"/>
            </a:solidFill>
          </a:ln>
        </p:spPr>
        <p:txBody>
          <a:bodyPr vert="horz" lIns="94119" tIns="47060" rIns="94119" bIns="47060" rtlCol="0" anchor="ctr"/>
          <a:lstStyle/>
          <a:p>
            <a:endParaRPr lang="en-US" dirty="0"/>
          </a:p>
        </p:txBody>
      </p:sp>
      <p:sp>
        <p:nvSpPr>
          <p:cNvPr id="5" name="Notes Placeholder 4"/>
          <p:cNvSpPr>
            <a:spLocks noGrp="1"/>
          </p:cNvSpPr>
          <p:nvPr>
            <p:ph type="body" sz="quarter" idx="3"/>
          </p:nvPr>
        </p:nvSpPr>
        <p:spPr>
          <a:xfrm>
            <a:off x="710248" y="2179948"/>
            <a:ext cx="5681980" cy="6486770"/>
          </a:xfrm>
          <a:prstGeom prst="rect">
            <a:avLst/>
          </a:prstGeom>
        </p:spPr>
        <p:txBody>
          <a:bodyPr vert="horz" lIns="94119" tIns="47060" rIns="94119" bIns="4706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99328"/>
            <a:ext cx="3077739" cy="468471"/>
          </a:xfrm>
          <a:prstGeom prst="rect">
            <a:avLst/>
          </a:prstGeom>
        </p:spPr>
        <p:txBody>
          <a:bodyPr vert="horz" lIns="94119" tIns="47060" rIns="94119" bIns="4706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023092" y="8899328"/>
            <a:ext cx="3077739" cy="468471"/>
          </a:xfrm>
          <a:prstGeom prst="rect">
            <a:avLst/>
          </a:prstGeom>
        </p:spPr>
        <p:txBody>
          <a:bodyPr vert="horz" lIns="94119" tIns="47060" rIns="94119" bIns="47060" rtlCol="0" anchor="b"/>
          <a:lstStyle>
            <a:lvl1pPr algn="r">
              <a:defRPr sz="1200">
                <a:latin typeface="Arial" panose="020B0604020202020204" pitchFamily="34" charset="0"/>
              </a:defRPr>
            </a:lvl1pPr>
          </a:lstStyle>
          <a:p>
            <a:fld id="{338491A7-CDAE-6648-97E4-398EE75EB383}" type="slidenum">
              <a:rPr lang="en-US" smtClean="0"/>
              <a:pPr/>
              <a:t>‹#›</a:t>
            </a:fld>
            <a:endParaRPr lang="en-US" dirty="0"/>
          </a:p>
        </p:txBody>
      </p:sp>
    </p:spTree>
    <p:extLst>
      <p:ext uri="{BB962C8B-B14F-4D97-AF65-F5344CB8AC3E}">
        <p14:creationId xmlns:p14="http://schemas.microsoft.com/office/powerpoint/2010/main" val="2729804931"/>
      </p:ext>
    </p:extLst>
  </p:cSld>
  <p:clrMap bg1="lt1" tx1="dk1" bg2="lt2" tx2="dk2" accent1="accent1" accent2="accent2" accent3="accent3" accent4="accent4" accent5="accent5" accent6="accent6" hlink="hlink" folHlink="folHlink"/>
  <p:notesStyle>
    <a:lvl1pPr marL="0" algn="l" defTabSz="548606" rtl="0" eaLnBrk="1" latinLnBrk="0" hangingPunct="1">
      <a:defRPr sz="1100" kern="1200">
        <a:solidFill>
          <a:schemeClr val="tx1"/>
        </a:solidFill>
        <a:latin typeface="Arial" panose="020B0604020202020204" pitchFamily="34" charset="0"/>
        <a:ea typeface="+mn-ea"/>
        <a:cs typeface="+mn-cs"/>
      </a:defRPr>
    </a:lvl1pPr>
    <a:lvl2pPr marL="548606" algn="l" defTabSz="548606" rtl="0" eaLnBrk="1" latinLnBrk="0" hangingPunct="1">
      <a:defRPr sz="1100" kern="1200">
        <a:solidFill>
          <a:schemeClr val="tx1"/>
        </a:solidFill>
        <a:latin typeface="Arial" panose="020B0604020202020204" pitchFamily="34" charset="0"/>
        <a:ea typeface="+mn-ea"/>
        <a:cs typeface="+mn-cs"/>
      </a:defRPr>
    </a:lvl2pPr>
    <a:lvl3pPr marL="1097211" algn="l" defTabSz="548606" rtl="0" eaLnBrk="1" latinLnBrk="0" hangingPunct="1">
      <a:defRPr sz="1100" kern="1200">
        <a:solidFill>
          <a:schemeClr val="tx1"/>
        </a:solidFill>
        <a:latin typeface="Arial" panose="020B0604020202020204" pitchFamily="34" charset="0"/>
        <a:ea typeface="+mn-ea"/>
        <a:cs typeface="+mn-cs"/>
      </a:defRPr>
    </a:lvl3pPr>
    <a:lvl4pPr marL="1645817" algn="l" defTabSz="548606" rtl="0" eaLnBrk="1" latinLnBrk="0" hangingPunct="1">
      <a:defRPr sz="1100" kern="1200">
        <a:solidFill>
          <a:schemeClr val="tx1"/>
        </a:solidFill>
        <a:latin typeface="Arial" panose="020B0604020202020204" pitchFamily="34" charset="0"/>
        <a:ea typeface="+mn-ea"/>
        <a:cs typeface="+mn-cs"/>
      </a:defRPr>
    </a:lvl4pPr>
    <a:lvl5pPr marL="2194422" algn="l" defTabSz="548606" rtl="0" eaLnBrk="1" latinLnBrk="0" hangingPunct="1">
      <a:defRPr sz="1100" kern="1200">
        <a:solidFill>
          <a:schemeClr val="tx1"/>
        </a:solidFill>
        <a:latin typeface="Arial" panose="020B0604020202020204" pitchFamily="34" charset="0"/>
        <a:ea typeface="+mn-ea"/>
        <a:cs typeface="+mn-cs"/>
      </a:defRPr>
    </a:lvl5pPr>
    <a:lvl6pPr marL="2743025" algn="l" defTabSz="548606" rtl="0" eaLnBrk="1" latinLnBrk="0" hangingPunct="1">
      <a:defRPr sz="1600" kern="1200">
        <a:solidFill>
          <a:schemeClr val="tx1"/>
        </a:solidFill>
        <a:latin typeface="+mn-lt"/>
        <a:ea typeface="+mn-ea"/>
        <a:cs typeface="+mn-cs"/>
      </a:defRPr>
    </a:lvl6pPr>
    <a:lvl7pPr marL="3291633" algn="l" defTabSz="548606" rtl="0" eaLnBrk="1" latinLnBrk="0" hangingPunct="1">
      <a:defRPr sz="1600" kern="1200">
        <a:solidFill>
          <a:schemeClr val="tx1"/>
        </a:solidFill>
        <a:latin typeface="+mn-lt"/>
        <a:ea typeface="+mn-ea"/>
        <a:cs typeface="+mn-cs"/>
      </a:defRPr>
    </a:lvl7pPr>
    <a:lvl8pPr marL="3840236" algn="l" defTabSz="548606" rtl="0" eaLnBrk="1" latinLnBrk="0" hangingPunct="1">
      <a:defRPr sz="1600" kern="1200">
        <a:solidFill>
          <a:schemeClr val="tx1"/>
        </a:solidFill>
        <a:latin typeface="+mn-lt"/>
        <a:ea typeface="+mn-ea"/>
        <a:cs typeface="+mn-cs"/>
      </a:defRPr>
    </a:lvl8pPr>
    <a:lvl9pPr marL="4388842" algn="l" defTabSz="54860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685800"/>
            <a:ext cx="6108700" cy="3436938"/>
          </a:xfrm>
        </p:spPr>
      </p:sp>
      <p:sp>
        <p:nvSpPr>
          <p:cNvPr id="3" name="Notes Placeholder 2"/>
          <p:cNvSpPr>
            <a:spLocks noGrp="1"/>
          </p:cNvSpPr>
          <p:nvPr>
            <p:ph type="body" idx="1"/>
          </p:nvPr>
        </p:nvSpPr>
        <p:spPr/>
        <p:txBody>
          <a:bodyPr/>
          <a:lstStyle/>
          <a:p>
            <a:pPr lvl="0"/>
            <a:endParaRPr lang="en-US" b="0" dirty="0" smtClean="0"/>
          </a:p>
        </p:txBody>
      </p:sp>
      <p:sp>
        <p:nvSpPr>
          <p:cNvPr id="4" name="Slide Number Placeholder 3"/>
          <p:cNvSpPr>
            <a:spLocks noGrp="1"/>
          </p:cNvSpPr>
          <p:nvPr>
            <p:ph type="sldNum" sz="quarter" idx="10"/>
          </p:nvPr>
        </p:nvSpPr>
        <p:spPr/>
        <p:txBody>
          <a:bodyPr/>
          <a:lstStyle/>
          <a:p>
            <a:fld id="{51705833-42E9-489E-A1FC-8F8C42FC7CF8}" type="slidenum">
              <a:rPr lang="en-US" smtClean="0">
                <a:solidFill>
                  <a:prstClr val="black"/>
                </a:solidFill>
                <a:latin typeface="Calibri"/>
              </a:rPr>
              <a:pPr/>
              <a:t>2</a:t>
            </a:fld>
            <a:endParaRPr lang="en-US" dirty="0">
              <a:solidFill>
                <a:prstClr val="black"/>
              </a:solidFill>
              <a:latin typeface="Calibri"/>
            </a:endParaRPr>
          </a:p>
        </p:txBody>
      </p:sp>
    </p:spTree>
    <p:extLst>
      <p:ext uri="{BB962C8B-B14F-4D97-AF65-F5344CB8AC3E}">
        <p14:creationId xmlns:p14="http://schemas.microsoft.com/office/powerpoint/2010/main" val="3271009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lstStyle/>
          <a:p>
            <a:pPr marL="0" marR="0" indent="0" algn="l" defTabSz="548606"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13</a:t>
            </a:fld>
            <a:endParaRPr lang="en-US" dirty="0"/>
          </a:p>
        </p:txBody>
      </p:sp>
    </p:spTree>
    <p:extLst>
      <p:ext uri="{BB962C8B-B14F-4D97-AF65-F5344CB8AC3E}">
        <p14:creationId xmlns:p14="http://schemas.microsoft.com/office/powerpoint/2010/main" val="207294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14</a:t>
            </a:fld>
            <a:endParaRPr lang="en-US" dirty="0"/>
          </a:p>
        </p:txBody>
      </p:sp>
    </p:spTree>
    <p:extLst>
      <p:ext uri="{BB962C8B-B14F-4D97-AF65-F5344CB8AC3E}">
        <p14:creationId xmlns:p14="http://schemas.microsoft.com/office/powerpoint/2010/main" val="207294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15</a:t>
            </a:fld>
            <a:endParaRPr lang="en-US" dirty="0"/>
          </a:p>
        </p:txBody>
      </p:sp>
    </p:spTree>
    <p:extLst>
      <p:ext uri="{BB962C8B-B14F-4D97-AF65-F5344CB8AC3E}">
        <p14:creationId xmlns:p14="http://schemas.microsoft.com/office/powerpoint/2010/main" val="2145758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22</a:t>
            </a:fld>
            <a:endParaRPr lang="en-US" dirty="0"/>
          </a:p>
        </p:txBody>
      </p:sp>
    </p:spTree>
    <p:extLst>
      <p:ext uri="{BB962C8B-B14F-4D97-AF65-F5344CB8AC3E}">
        <p14:creationId xmlns:p14="http://schemas.microsoft.com/office/powerpoint/2010/main" val="280371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24</a:t>
            </a:fld>
            <a:endParaRPr lang="en-US" dirty="0"/>
          </a:p>
        </p:txBody>
      </p:sp>
    </p:spTree>
    <p:extLst>
      <p:ext uri="{BB962C8B-B14F-4D97-AF65-F5344CB8AC3E}">
        <p14:creationId xmlns:p14="http://schemas.microsoft.com/office/powerpoint/2010/main" val="291825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25</a:t>
            </a:fld>
            <a:endParaRPr lang="en-US" dirty="0"/>
          </a:p>
        </p:txBody>
      </p:sp>
    </p:spTree>
    <p:extLst>
      <p:ext uri="{BB962C8B-B14F-4D97-AF65-F5344CB8AC3E}">
        <p14:creationId xmlns:p14="http://schemas.microsoft.com/office/powerpoint/2010/main" val="882080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Provision of switches manually in mass deployment scenarios consume lot of time</a:t>
            </a:r>
          </a:p>
          <a:p>
            <a:r>
              <a:rPr lang="en-US" dirty="0" smtClean="0"/>
              <a:t>There is need to automate this and ZTP to complete this task without operator intervention</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54</a:t>
            </a:fld>
            <a:endParaRPr lang="en-US"/>
          </a:p>
        </p:txBody>
      </p:sp>
    </p:spTree>
    <p:extLst>
      <p:ext uri="{BB962C8B-B14F-4D97-AF65-F5344CB8AC3E}">
        <p14:creationId xmlns:p14="http://schemas.microsoft.com/office/powerpoint/2010/main" val="2035545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EC3FC530-055C-49E8-8FAB-B3888D632DBF}" type="slidenum">
              <a:rPr lang="en-US" sz="1200"/>
              <a:pPr algn="r"/>
              <a:t>55</a:t>
            </a:fld>
            <a:endParaRPr 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72317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B366B06-C2CB-489E-BF57-BCEDB3BB3FD3}" type="slidenum">
              <a:rPr lang="en-US" smtClean="0"/>
              <a:pPr>
                <a:defRPr/>
              </a:pPr>
              <a:t>57</a:t>
            </a:fld>
            <a:endParaRPr lang="en-US" dirty="0"/>
          </a:p>
        </p:txBody>
      </p:sp>
    </p:spTree>
    <p:extLst>
      <p:ext uri="{BB962C8B-B14F-4D97-AF65-F5344CB8AC3E}">
        <p14:creationId xmlns:p14="http://schemas.microsoft.com/office/powerpoint/2010/main" val="1952760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45534B0E-A15B-4694-B444-48F09EB457A8}" type="slidenum">
              <a:rPr lang="en-US" sz="1200"/>
              <a:pPr algn="r"/>
              <a:t>58</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959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Tree>
    <p:extLst>
      <p:ext uri="{BB962C8B-B14F-4D97-AF65-F5344CB8AC3E}">
        <p14:creationId xmlns:p14="http://schemas.microsoft.com/office/powerpoint/2010/main" val="4019965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cs typeface="Arial" pitchFamily="34" charset="0"/>
              </a:rPr>
              <a:t>I’ll give you a quick Junos ZTP overview to identify the key components in the solution. Basically there are two old Junos functions included here, called auto installation and auto configuration. To eliminate any manual intervention in terms of the software reload, as far as the initial configuration to be put in. We have a switch as a client. That switch is being added as a new switch coming with a factory default configuration. If you are concerned that it’s not the factory default configuration, you can always “</a:t>
            </a:r>
            <a:r>
              <a:rPr lang="en-US" sz="900" dirty="0" err="1">
                <a:cs typeface="Arial" pitchFamily="34" charset="0"/>
              </a:rPr>
              <a:t>zeroize</a:t>
            </a:r>
            <a:r>
              <a:rPr lang="en-US" sz="900" dirty="0">
                <a:cs typeface="Arial" pitchFamily="34" charset="0"/>
              </a:rPr>
              <a:t>” the configuration with the </a:t>
            </a:r>
            <a:r>
              <a:rPr lang="en-US" sz="900" dirty="0" err="1">
                <a:cs typeface="Arial" pitchFamily="34" charset="0"/>
              </a:rPr>
              <a:t>zeroize</a:t>
            </a:r>
            <a:r>
              <a:rPr lang="en-US" sz="900" dirty="0">
                <a:cs typeface="Arial" pitchFamily="34" charset="0"/>
              </a:rPr>
              <a:t> configuration command to back the configuration to the factory default state. Then you need to physically connect the switch to the network and you’re ready to power up. Before doing so, then we have to introduce the key components in the solution. It’s a DHCP server — basically that’s a central brain to guide the ZTP process and where the image and where the configuration is you should download on each of the switches. So that’s really the action </a:t>
            </a:r>
            <a:r>
              <a:rPr lang="en-US" sz="900" dirty="0" err="1">
                <a:cs typeface="Arial" pitchFamily="34" charset="0"/>
              </a:rPr>
              <a:t>determinator</a:t>
            </a:r>
            <a:r>
              <a:rPr lang="en-US" sz="900" dirty="0">
                <a:cs typeface="Arial" pitchFamily="34" charset="0"/>
              </a:rPr>
              <a:t>, so you have to make sure the client switch has a L2 or L3 IP connectivity to this DHCP server. </a:t>
            </a:r>
          </a:p>
          <a:p>
            <a:r>
              <a:rPr lang="en-US" sz="900" dirty="0">
                <a:cs typeface="Arial" pitchFamily="34" charset="0"/>
              </a:rPr>
              <a:t> </a:t>
            </a:r>
          </a:p>
          <a:p>
            <a:r>
              <a:rPr lang="en-US" sz="900" dirty="0">
                <a:cs typeface="Arial" pitchFamily="34" charset="0"/>
              </a:rPr>
              <a:t>They also have other TFTP server or FTP server — that basically depends on the message or software you want to download onto the switch. You can run the switch, the DHCP, on the server — on one physical server — or you can run on different servers, so that’s totally up to the customers — the way how they feel — if they want to separate physical servers or not. </a:t>
            </a:r>
          </a:p>
          <a:p>
            <a:r>
              <a:rPr lang="en-US" sz="900" dirty="0">
                <a:cs typeface="Arial" pitchFamily="34" charset="0"/>
              </a:rPr>
              <a:t> </a:t>
            </a:r>
          </a:p>
          <a:p>
            <a:endParaRPr lang="en-US" dirty="0"/>
          </a:p>
        </p:txBody>
      </p:sp>
    </p:spTree>
    <p:extLst>
      <p:ext uri="{BB962C8B-B14F-4D97-AF65-F5344CB8AC3E}">
        <p14:creationId xmlns:p14="http://schemas.microsoft.com/office/powerpoint/2010/main" val="1503489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0564C20C-03AB-4D52-BB6F-DD6631B9FF33}" type="slidenum">
              <a:rPr lang="en-US" sz="1200"/>
              <a:pPr algn="r"/>
              <a:t>62</a:t>
            </a:fld>
            <a:endParaRPr lang="en-U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26816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0685E052-9A2B-439E-B1A4-1E31F88EFFB7}" type="slidenum">
              <a:rPr lang="en-US" sz="1200"/>
              <a:pPr algn="r"/>
              <a:t>64</a:t>
            </a:fld>
            <a:endParaRPr lang="en-US" sz="12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50228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0685E052-9A2B-439E-B1A4-1E31F88EFFB7}" type="slidenum">
              <a:rPr lang="en-US" sz="1200"/>
              <a:pPr algn="r"/>
              <a:t>65</a:t>
            </a:fld>
            <a:endParaRPr lang="en-US" sz="12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68028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dirty="0">
                <a:cs typeface="Arial" pitchFamily="34" charset="0"/>
              </a:rPr>
              <a:t>This gives you a template of the ZTP DHCP server configuration. From here, I also eliminate each function, to give you the sense of how the DHCP server guides each individual switch and how do the individual switches provision with the right image name as well as the configuration they should start with. </a:t>
            </a:r>
          </a:p>
          <a:p>
            <a:r>
              <a:rPr lang="en-US" sz="900" dirty="0">
                <a:cs typeface="Arial" pitchFamily="34" charset="0"/>
              </a:rPr>
              <a:t> </a:t>
            </a:r>
          </a:p>
          <a:p>
            <a:r>
              <a:rPr lang="en-US" sz="900" dirty="0">
                <a:cs typeface="Arial" pitchFamily="34" charset="0"/>
              </a:rPr>
              <a:t>From this section you can check by yourself, I will not go through the configuration line by line. I want to give a high level quick points and examples, like say in the host name, we have TME-QFX-3500-1 — it’s identified by the hardware MAC address. And then from here it gives you the fixed address; then the option gives the host name — that’s the host name dedicated for this switch. Option wise, they give you new options and specify where the configuration is and the switch would be downloaded and what’s the configuration’s name. So from here, you can identify… so DHCP will guide for this dedicated switch, what’s a specific configuration you should download from where and what. </a:t>
            </a:r>
          </a:p>
          <a:p>
            <a:r>
              <a:rPr lang="en-US" sz="900" dirty="0">
                <a:cs typeface="Arial" pitchFamily="34" charset="0"/>
              </a:rPr>
              <a:t> </a:t>
            </a:r>
          </a:p>
          <a:p>
            <a:r>
              <a:rPr lang="en-US" sz="900" dirty="0">
                <a:cs typeface="Arial" pitchFamily="34" charset="0"/>
              </a:rPr>
              <a:t>Of course, for the two switches, because if identical switch, I want all the switches loaded with the same software, so you don’t need to specify the different software names under the host structure. Rather, you put into the global option so that all the switches will load the equivalent software when they kick off the ZTP process.</a:t>
            </a:r>
          </a:p>
          <a:p>
            <a:endParaRPr lang="en-US" dirty="0" smtClean="0"/>
          </a:p>
          <a:p>
            <a:endParaRPr lang="en-US" dirty="0"/>
          </a:p>
        </p:txBody>
      </p:sp>
    </p:spTree>
    <p:extLst>
      <p:ext uri="{BB962C8B-B14F-4D97-AF65-F5344CB8AC3E}">
        <p14:creationId xmlns:p14="http://schemas.microsoft.com/office/powerpoint/2010/main" val="1185157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Basic ZTP is where some other vendors leave off.  But with the advanced automation capabilities of the Junos Operating system, we can take this many steps further and create custom solutions to fit most any need.   This slide outlines a slightly more advanced process.  Here you will note that steps 1 and 2 are identical.  In truth step 2 is slightly different.  Instead of passing a basic configuration that gives the device the ability to “phone home” back to Junos Space Network Director, the </a:t>
            </a:r>
            <a:r>
              <a:rPr lang="en-US" baseline="0" dirty="0" err="1" smtClean="0"/>
              <a:t>config</a:t>
            </a:r>
            <a:r>
              <a:rPr lang="en-US" baseline="0" dirty="0" smtClean="0"/>
              <a:t> contains a SLAX script that kicks off a </a:t>
            </a:r>
            <a:r>
              <a:rPr lang="en-US" baseline="0" dirty="0" err="1" smtClean="0"/>
              <a:t>cURL</a:t>
            </a:r>
            <a:r>
              <a:rPr lang="en-US" baseline="0" dirty="0" smtClean="0"/>
              <a:t> call that passes an attribute about the device to some type of server that is listening for this type of call.   </a:t>
            </a:r>
          </a:p>
          <a:p>
            <a:endParaRPr lang="en-US" baseline="0" dirty="0" smtClean="0"/>
          </a:p>
          <a:p>
            <a:r>
              <a:rPr lang="en-US" baseline="0" dirty="0" smtClean="0"/>
              <a:t>This attribute can be any number of things on the device.  Serial number, LLDP information of upstream ports, IP address of an interface and so on.  Once this is passed to the listening server you can then use modern processes to create a </a:t>
            </a:r>
            <a:r>
              <a:rPr lang="en-US" baseline="0" dirty="0" err="1" smtClean="0"/>
              <a:t>config</a:t>
            </a:r>
            <a:r>
              <a:rPr lang="en-US" baseline="0" dirty="0" smtClean="0"/>
              <a:t> on the fly and pass it back to the device directly via </a:t>
            </a:r>
            <a:r>
              <a:rPr lang="en-US" baseline="0" dirty="0" err="1" smtClean="0"/>
              <a:t>netconf</a:t>
            </a:r>
            <a:r>
              <a:rPr lang="en-US" baseline="0" dirty="0" smtClean="0"/>
              <a:t> or use the Space APIs to integrate with Junos Space.  There are many advanced options and too many to cover here.  The main take-away here is that Junos Automation is highly-customizable.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70</a:t>
            </a:fld>
            <a:endParaRPr lang="en-US" dirty="0"/>
          </a:p>
        </p:txBody>
      </p:sp>
    </p:spTree>
    <p:extLst>
      <p:ext uri="{BB962C8B-B14F-4D97-AF65-F5344CB8AC3E}">
        <p14:creationId xmlns:p14="http://schemas.microsoft.com/office/powerpoint/2010/main" val="591754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0685E052-9A2B-439E-B1A4-1E31F88EFFB7}" type="slidenum">
              <a:rPr lang="en-US" sz="1200"/>
              <a:pPr algn="r"/>
              <a:t>73</a:t>
            </a:fld>
            <a:endParaRPr lang="en-US" sz="12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12887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4023092" y="8899916"/>
            <a:ext cx="3077739" cy="467912"/>
          </a:xfrm>
          <a:prstGeom prst="rect">
            <a:avLst/>
          </a:prstGeom>
          <a:noFill/>
          <a:ln w="9525">
            <a:noFill/>
            <a:miter lim="800000"/>
            <a:headEnd/>
            <a:tailEnd/>
          </a:ln>
        </p:spPr>
        <p:txBody>
          <a:bodyPr lIns="94119" tIns="47060" rIns="94119" bIns="47060" anchor="b"/>
          <a:lstStyle/>
          <a:p>
            <a:pPr algn="r"/>
            <a:fld id="{DBF6362C-C568-4C3E-9731-37F86A1A7407}" type="slidenum">
              <a:rPr lang="en-US" sz="1200"/>
              <a:pPr algn="r"/>
              <a:t>75</a:t>
            </a:fld>
            <a:endParaRPr lang="en-US"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06897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xfrm>
            <a:off x="725488" y="468313"/>
            <a:ext cx="2895600" cy="1628775"/>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90000"/>
              </a:lnSpc>
            </a:pPr>
            <a:endParaRPr lang="en-US" dirty="0">
              <a:ea typeface="MS PGothic" charset="0"/>
            </a:endParaRPr>
          </a:p>
        </p:txBody>
      </p:sp>
    </p:spTree>
    <p:extLst>
      <p:ext uri="{BB962C8B-B14F-4D97-AF65-F5344CB8AC3E}">
        <p14:creationId xmlns:p14="http://schemas.microsoft.com/office/powerpoint/2010/main" val="781110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81</a:t>
            </a:fld>
            <a:endParaRPr lang="en-US" dirty="0"/>
          </a:p>
        </p:txBody>
      </p:sp>
    </p:spTree>
    <p:extLst>
      <p:ext uri="{BB962C8B-B14F-4D97-AF65-F5344CB8AC3E}">
        <p14:creationId xmlns:p14="http://schemas.microsoft.com/office/powerpoint/2010/main" val="28358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a:t>
            </a:fld>
            <a:endParaRPr lang="en-US" dirty="0"/>
          </a:p>
        </p:txBody>
      </p:sp>
    </p:spTree>
    <p:extLst>
      <p:ext uri="{BB962C8B-B14F-4D97-AF65-F5344CB8AC3E}">
        <p14:creationId xmlns:p14="http://schemas.microsoft.com/office/powerpoint/2010/main" val="6496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82</a:t>
            </a:fld>
            <a:endParaRPr lang="en-US" dirty="0"/>
          </a:p>
        </p:txBody>
      </p:sp>
    </p:spTree>
    <p:extLst>
      <p:ext uri="{BB962C8B-B14F-4D97-AF65-F5344CB8AC3E}">
        <p14:creationId xmlns:p14="http://schemas.microsoft.com/office/powerpoint/2010/main" val="4177541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725488" y="468313"/>
            <a:ext cx="2895600" cy="1628775"/>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80000"/>
              </a:lnSpc>
            </a:pPr>
            <a:endParaRPr lang="en-US" sz="900" dirty="0">
              <a:ea typeface="MS PGothic" charset="0"/>
            </a:endParaRPr>
          </a:p>
        </p:txBody>
      </p:sp>
    </p:spTree>
    <p:extLst>
      <p:ext uri="{BB962C8B-B14F-4D97-AF65-F5344CB8AC3E}">
        <p14:creationId xmlns:p14="http://schemas.microsoft.com/office/powerpoint/2010/main" val="224674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725488" y="468313"/>
            <a:ext cx="2895600" cy="1628775"/>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ea typeface="MS PGothic" charset="0"/>
            </a:endParaRPr>
          </a:p>
        </p:txBody>
      </p:sp>
    </p:spTree>
    <p:extLst>
      <p:ext uri="{BB962C8B-B14F-4D97-AF65-F5344CB8AC3E}">
        <p14:creationId xmlns:p14="http://schemas.microsoft.com/office/powerpoint/2010/main" val="1576828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725488" y="468313"/>
            <a:ext cx="2895600" cy="1628775"/>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ea typeface="MS PGothic" charset="0"/>
            </a:endParaRPr>
          </a:p>
        </p:txBody>
      </p:sp>
    </p:spTree>
    <p:extLst>
      <p:ext uri="{BB962C8B-B14F-4D97-AF65-F5344CB8AC3E}">
        <p14:creationId xmlns:p14="http://schemas.microsoft.com/office/powerpoint/2010/main" val="1755204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94</a:t>
            </a:fld>
            <a:endParaRPr lang="en-US" dirty="0"/>
          </a:p>
        </p:txBody>
      </p:sp>
    </p:spTree>
    <p:extLst>
      <p:ext uri="{BB962C8B-B14F-4D97-AF65-F5344CB8AC3E}">
        <p14:creationId xmlns:p14="http://schemas.microsoft.com/office/powerpoint/2010/main" val="1789386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36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7C780A3-313F-4580-8EDC-4A7ECEB00586}" type="slidenum">
              <a:rPr lang="en-US" sz="1200">
                <a:latin typeface="Calibri" panose="020F0502020204030204" pitchFamily="34" charset="0"/>
              </a:rPr>
              <a:pPr eaLnBrk="1" hangingPunct="1"/>
              <a:t>108</a:t>
            </a:fld>
            <a:endParaRPr lang="en-US" sz="1200" dirty="0">
              <a:latin typeface="Calibri" panose="020F0502020204030204" pitchFamily="34" charset="0"/>
            </a:endParaRPr>
          </a:p>
        </p:txBody>
      </p:sp>
    </p:spTree>
    <p:extLst>
      <p:ext uri="{BB962C8B-B14F-4D97-AF65-F5344CB8AC3E}">
        <p14:creationId xmlns:p14="http://schemas.microsoft.com/office/powerpoint/2010/main" val="1761677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118</a:t>
            </a:fld>
            <a:endParaRPr lang="en-US" dirty="0"/>
          </a:p>
        </p:txBody>
      </p:sp>
    </p:spTree>
    <p:extLst>
      <p:ext uri="{BB962C8B-B14F-4D97-AF65-F5344CB8AC3E}">
        <p14:creationId xmlns:p14="http://schemas.microsoft.com/office/powerpoint/2010/main" val="1789386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119</a:t>
            </a:fld>
            <a:endParaRPr lang="en-US" dirty="0"/>
          </a:p>
        </p:txBody>
      </p:sp>
    </p:spTree>
    <p:extLst>
      <p:ext uri="{BB962C8B-B14F-4D97-AF65-F5344CB8AC3E}">
        <p14:creationId xmlns:p14="http://schemas.microsoft.com/office/powerpoint/2010/main" val="1594847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122</a:t>
            </a:fld>
            <a:endParaRPr lang="en-US" dirty="0"/>
          </a:p>
        </p:txBody>
      </p:sp>
    </p:spTree>
    <p:extLst>
      <p:ext uri="{BB962C8B-B14F-4D97-AF65-F5344CB8AC3E}">
        <p14:creationId xmlns:p14="http://schemas.microsoft.com/office/powerpoint/2010/main" val="251172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124</a:t>
            </a:fld>
            <a:endParaRPr lang="en-US" dirty="0"/>
          </a:p>
        </p:txBody>
      </p:sp>
    </p:spTree>
    <p:extLst>
      <p:ext uri="{BB962C8B-B14F-4D97-AF65-F5344CB8AC3E}">
        <p14:creationId xmlns:p14="http://schemas.microsoft.com/office/powerpoint/2010/main" val="165801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a:t>
            </a:fld>
            <a:endParaRPr lang="en-US" dirty="0"/>
          </a:p>
        </p:txBody>
      </p:sp>
    </p:spTree>
    <p:extLst>
      <p:ext uri="{BB962C8B-B14F-4D97-AF65-F5344CB8AC3E}">
        <p14:creationId xmlns:p14="http://schemas.microsoft.com/office/powerpoint/2010/main" val="6496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xfrm>
            <a:off x="725488" y="468313"/>
            <a:ext cx="2895600" cy="1628775"/>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80000"/>
              </a:lnSpc>
            </a:pPr>
            <a:endParaRPr lang="en-US" sz="1000" dirty="0">
              <a:ea typeface="MS PGothic" charset="0"/>
            </a:endParaRPr>
          </a:p>
        </p:txBody>
      </p:sp>
    </p:spTree>
    <p:extLst>
      <p:ext uri="{BB962C8B-B14F-4D97-AF65-F5344CB8AC3E}">
        <p14:creationId xmlns:p14="http://schemas.microsoft.com/office/powerpoint/2010/main" val="527550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bwMode="auto">
          <a:xfrm>
            <a:off x="725488" y="468313"/>
            <a:ext cx="2895600" cy="1628775"/>
          </a:xfrm>
          <a:noFill/>
          <a:ln>
            <a:solidFill>
              <a:srgbClr val="000000"/>
            </a:solidFill>
            <a:miter lim="800000"/>
            <a:headEnd/>
            <a:tailEnd/>
          </a:ln>
        </p:spPr>
      </p:sp>
      <p:sp>
        <p:nvSpPr>
          <p:cNvPr id="6349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Tree>
    <p:extLst>
      <p:ext uri="{BB962C8B-B14F-4D97-AF65-F5344CB8AC3E}">
        <p14:creationId xmlns:p14="http://schemas.microsoft.com/office/powerpoint/2010/main" val="588235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725488" y="468313"/>
            <a:ext cx="2895600" cy="1628775"/>
          </a:xfrm>
          <a:ln/>
        </p:spPr>
      </p:sp>
      <p:sp>
        <p:nvSpPr>
          <p:cNvPr id="69635"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35956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129</a:t>
            </a:fld>
            <a:endParaRPr lang="en-US" dirty="0"/>
          </a:p>
        </p:txBody>
      </p:sp>
    </p:spTree>
    <p:extLst>
      <p:ext uri="{BB962C8B-B14F-4D97-AF65-F5344CB8AC3E}">
        <p14:creationId xmlns:p14="http://schemas.microsoft.com/office/powerpoint/2010/main" val="2400256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130</a:t>
            </a:fld>
            <a:endParaRPr lang="en-US" dirty="0"/>
          </a:p>
        </p:txBody>
      </p:sp>
    </p:spTree>
    <p:extLst>
      <p:ext uri="{BB962C8B-B14F-4D97-AF65-F5344CB8AC3E}">
        <p14:creationId xmlns:p14="http://schemas.microsoft.com/office/powerpoint/2010/main" val="2116219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normAutofit/>
          </a:bodyPr>
          <a:lstStyle/>
          <a:p>
            <a:pPr marL="705894" lvl="3" indent="-235298" eaLnBrk="0" hangingPunct="0">
              <a:lnSpc>
                <a:spcPct val="95000"/>
              </a:lnSpc>
              <a:spcBef>
                <a:spcPct val="45000"/>
              </a:spcBef>
              <a:buClr>
                <a:srgbClr val="333333"/>
              </a:buClr>
              <a:buSzPct val="96000"/>
              <a:buFont typeface="Wingdings" pitchFamily="2" charset="2"/>
              <a:buNone/>
            </a:pPr>
            <a:endParaRPr lang="en-US" dirty="0">
              <a:solidFill>
                <a:srgbClr val="000000"/>
              </a:solidFill>
              <a:cs typeface="Arial" pitchFamily="34" charset="0"/>
            </a:endParaRPr>
          </a:p>
        </p:txBody>
      </p:sp>
      <p:sp>
        <p:nvSpPr>
          <p:cNvPr id="4" name="Slide Number Placeholder 3"/>
          <p:cNvSpPr>
            <a:spLocks noGrp="1"/>
          </p:cNvSpPr>
          <p:nvPr>
            <p:ph type="sldNum" sz="quarter" idx="10"/>
          </p:nvPr>
        </p:nvSpPr>
        <p:spPr/>
        <p:txBody>
          <a:bodyPr/>
          <a:lstStyle/>
          <a:p>
            <a:fld id="{B3A14B09-7C50-4114-8675-D6CC4E79564E}"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351744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132</a:t>
            </a:fld>
            <a:endParaRPr lang="en-US" dirty="0"/>
          </a:p>
        </p:txBody>
      </p:sp>
    </p:spTree>
    <p:extLst>
      <p:ext uri="{BB962C8B-B14F-4D97-AF65-F5344CB8AC3E}">
        <p14:creationId xmlns:p14="http://schemas.microsoft.com/office/powerpoint/2010/main" val="18246815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133</a:t>
            </a:fld>
            <a:endParaRPr lang="en-US" dirty="0"/>
          </a:p>
        </p:txBody>
      </p:sp>
    </p:spTree>
    <p:extLst>
      <p:ext uri="{BB962C8B-B14F-4D97-AF65-F5344CB8AC3E}">
        <p14:creationId xmlns:p14="http://schemas.microsoft.com/office/powerpoint/2010/main" val="3253174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134</a:t>
            </a:fld>
            <a:endParaRPr lang="en-US" dirty="0"/>
          </a:p>
        </p:txBody>
      </p:sp>
    </p:spTree>
    <p:extLst>
      <p:ext uri="{BB962C8B-B14F-4D97-AF65-F5344CB8AC3E}">
        <p14:creationId xmlns:p14="http://schemas.microsoft.com/office/powerpoint/2010/main" val="957228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48578"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154</a:t>
            </a:fld>
            <a:endParaRPr lang="en-US" dirty="0"/>
          </a:p>
        </p:txBody>
      </p:sp>
    </p:spTree>
    <p:extLst>
      <p:ext uri="{BB962C8B-B14F-4D97-AF65-F5344CB8AC3E}">
        <p14:creationId xmlns:p14="http://schemas.microsoft.com/office/powerpoint/2010/main" val="25117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simple and Unified definition of automation</a:t>
            </a:r>
          </a:p>
          <a:p>
            <a:r>
              <a:rPr lang="en-US" baseline="0" dirty="0" smtClean="0"/>
              <a:t>We have to start somewhere….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6</a:t>
            </a:fld>
            <a:endParaRPr lang="en-US" dirty="0"/>
          </a:p>
        </p:txBody>
      </p:sp>
    </p:spTree>
    <p:extLst>
      <p:ext uri="{BB962C8B-B14F-4D97-AF65-F5344CB8AC3E}">
        <p14:creationId xmlns:p14="http://schemas.microsoft.com/office/powerpoint/2010/main" val="6496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168</a:t>
            </a:fld>
            <a:endParaRPr lang="en-US" dirty="0"/>
          </a:p>
        </p:txBody>
      </p:sp>
    </p:spTree>
    <p:extLst>
      <p:ext uri="{BB962C8B-B14F-4D97-AF65-F5344CB8AC3E}">
        <p14:creationId xmlns:p14="http://schemas.microsoft.com/office/powerpoint/2010/main" val="901728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169</a:t>
            </a:fld>
            <a:endParaRPr lang="en-US" dirty="0"/>
          </a:p>
        </p:txBody>
      </p:sp>
    </p:spTree>
    <p:extLst>
      <p:ext uri="{BB962C8B-B14F-4D97-AF65-F5344CB8AC3E}">
        <p14:creationId xmlns:p14="http://schemas.microsoft.com/office/powerpoint/2010/main" val="1508786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170</a:t>
            </a:fld>
            <a:endParaRPr lang="en-US" dirty="0"/>
          </a:p>
        </p:txBody>
      </p:sp>
    </p:spTree>
    <p:extLst>
      <p:ext uri="{BB962C8B-B14F-4D97-AF65-F5344CB8AC3E}">
        <p14:creationId xmlns:p14="http://schemas.microsoft.com/office/powerpoint/2010/main" val="2469243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171</a:t>
            </a:fld>
            <a:endParaRPr lang="en-US" dirty="0"/>
          </a:p>
        </p:txBody>
      </p:sp>
    </p:spTree>
    <p:extLst>
      <p:ext uri="{BB962C8B-B14F-4D97-AF65-F5344CB8AC3E}">
        <p14:creationId xmlns:p14="http://schemas.microsoft.com/office/powerpoint/2010/main" val="56711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7</a:t>
            </a:fld>
            <a:endParaRPr lang="en-US" dirty="0"/>
          </a:p>
        </p:txBody>
      </p:sp>
    </p:spTree>
    <p:extLst>
      <p:ext uri="{BB962C8B-B14F-4D97-AF65-F5344CB8AC3E}">
        <p14:creationId xmlns:p14="http://schemas.microsoft.com/office/powerpoint/2010/main" val="766229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468313"/>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9</a:t>
            </a:fld>
            <a:endParaRPr lang="en-US" dirty="0"/>
          </a:p>
        </p:txBody>
      </p:sp>
    </p:spTree>
    <p:extLst>
      <p:ext uri="{BB962C8B-B14F-4D97-AF65-F5344CB8AC3E}">
        <p14:creationId xmlns:p14="http://schemas.microsoft.com/office/powerpoint/2010/main" val="207294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48606"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10</a:t>
            </a:fld>
            <a:endParaRPr lang="en-US" dirty="0"/>
          </a:p>
        </p:txBody>
      </p:sp>
    </p:spTree>
    <p:extLst>
      <p:ext uri="{BB962C8B-B14F-4D97-AF65-F5344CB8AC3E}">
        <p14:creationId xmlns:p14="http://schemas.microsoft.com/office/powerpoint/2010/main" val="207294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11</a:t>
            </a:fld>
            <a:endParaRPr lang="en-US" dirty="0"/>
          </a:p>
        </p:txBody>
      </p:sp>
    </p:spTree>
    <p:extLst>
      <p:ext uri="{BB962C8B-B14F-4D97-AF65-F5344CB8AC3E}">
        <p14:creationId xmlns:p14="http://schemas.microsoft.com/office/powerpoint/2010/main" val="36135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11.jpe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85021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_Blue Burst">
    <p:spTree>
      <p:nvGrpSpPr>
        <p:cNvPr id="1" name=""/>
        <p:cNvGrpSpPr/>
        <p:nvPr/>
      </p:nvGrpSpPr>
      <p:grpSpPr>
        <a:xfrm>
          <a:off x="0" y="0"/>
          <a:ext cx="0" cy="0"/>
          <a:chOff x="0" y="0"/>
          <a:chExt cx="0" cy="0"/>
        </a:xfrm>
      </p:grpSpPr>
      <p:pic>
        <p:nvPicPr>
          <p:cNvPr id="7" name="Picture 6"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5"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334440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head_Color Burst">
    <p:spTree>
      <p:nvGrpSpPr>
        <p:cNvPr id="1" name=""/>
        <p:cNvGrpSpPr/>
        <p:nvPr/>
      </p:nvGrpSpPr>
      <p:grpSpPr>
        <a:xfrm>
          <a:off x="0" y="0"/>
          <a:ext cx="0" cy="0"/>
          <a:chOff x="0" y="0"/>
          <a:chExt cx="0" cy="0"/>
        </a:xfrm>
      </p:grpSpPr>
      <p:pic>
        <p:nvPicPr>
          <p:cNvPr id="7" name="Picture 6"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8" name="TextBox 7"/>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9"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317047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27668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Blue Burst">
    <p:spTree>
      <p:nvGrpSpPr>
        <p:cNvPr id="1" name=""/>
        <p:cNvGrpSpPr/>
        <p:nvPr/>
      </p:nvGrpSpPr>
      <p:grpSpPr>
        <a:xfrm>
          <a:off x="0" y="0"/>
          <a:ext cx="0" cy="0"/>
          <a:chOff x="0" y="0"/>
          <a:chExt cx="0" cy="0"/>
        </a:xfrm>
      </p:grpSpPr>
      <p:pic>
        <p:nvPicPr>
          <p:cNvPr id="5" name="Picture 4"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4"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317947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Color Burst">
    <p:spTree>
      <p:nvGrpSpPr>
        <p:cNvPr id="1" name=""/>
        <p:cNvGrpSpPr/>
        <p:nvPr/>
      </p:nvGrpSpPr>
      <p:grpSpPr>
        <a:xfrm>
          <a:off x="0" y="0"/>
          <a:ext cx="0" cy="0"/>
          <a:chOff x="0" y="0"/>
          <a:chExt cx="0" cy="0"/>
        </a:xfrm>
      </p:grpSpPr>
      <p:pic>
        <p:nvPicPr>
          <p:cNvPr id="5" name="Picture 4"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10" name="TextBox 9"/>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6"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294581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Blue Burst">
    <p:spTree>
      <p:nvGrpSpPr>
        <p:cNvPr id="1" name=""/>
        <p:cNvGrpSpPr/>
        <p:nvPr/>
      </p:nvGrpSpPr>
      <p:grpSpPr>
        <a:xfrm>
          <a:off x="0" y="0"/>
          <a:ext cx="0" cy="0"/>
          <a:chOff x="0" y="0"/>
          <a:chExt cx="0" cy="0"/>
        </a:xfrm>
      </p:grpSpPr>
      <p:pic>
        <p:nvPicPr>
          <p:cNvPr id="5" name="Picture 4"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4"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225951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Color Burst">
    <p:spTree>
      <p:nvGrpSpPr>
        <p:cNvPr id="1" name=""/>
        <p:cNvGrpSpPr/>
        <p:nvPr/>
      </p:nvGrpSpPr>
      <p:grpSpPr>
        <a:xfrm>
          <a:off x="0" y="0"/>
          <a:ext cx="0" cy="0"/>
          <a:chOff x="0" y="0"/>
          <a:chExt cx="0" cy="0"/>
        </a:xfrm>
      </p:grpSpPr>
      <p:pic>
        <p:nvPicPr>
          <p:cNvPr id="7" name="Picture 6"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5" name="TextBox 4"/>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6"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61985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_Two Column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52883" y="2918809"/>
            <a:ext cx="6309360" cy="4741547"/>
          </a:xfrm>
          <a:prstGeom prst="rect">
            <a:avLst/>
          </a:prstGeom>
        </p:spPr>
        <p:txBody>
          <a:bodyPr lIns="91425" tIns="45713" rIns="91425" bIns="45713"/>
          <a:lstStyle>
            <a:lvl1pPr marL="276624" indent="-276624">
              <a:lnSpc>
                <a:spcPct val="95000"/>
              </a:lnSpc>
              <a:spcBef>
                <a:spcPts val="900"/>
              </a:spcBef>
              <a:buClr>
                <a:schemeClr val="tx1"/>
              </a:buClr>
              <a:defRPr sz="2800">
                <a:solidFill>
                  <a:schemeClr val="accent2"/>
                </a:solidFill>
              </a:defRPr>
            </a:lvl1pPr>
            <a:lvl2pPr marL="682977" indent="-272810">
              <a:lnSpc>
                <a:spcPct val="95000"/>
              </a:lnSpc>
              <a:spcBef>
                <a:spcPts val="400"/>
              </a:spcBef>
              <a:buClr>
                <a:schemeClr val="tx1"/>
              </a:buClr>
              <a:buFont typeface="Arial" panose="020B0604020202020204" pitchFamily="34" charset="0"/>
              <a:buChar char="•"/>
              <a:defRPr sz="2400">
                <a:solidFill>
                  <a:schemeClr val="accent2"/>
                </a:solidFill>
              </a:defRPr>
            </a:lvl2pPr>
            <a:lvl3pPr marL="1102684" indent="-272810">
              <a:lnSpc>
                <a:spcPct val="95000"/>
              </a:lnSpc>
              <a:spcBef>
                <a:spcPts val="400"/>
              </a:spcBef>
              <a:buClr>
                <a:schemeClr val="tx1"/>
              </a:buClr>
              <a:defRPr sz="2000">
                <a:solidFill>
                  <a:schemeClr val="accent2"/>
                </a:solidFill>
              </a:defRPr>
            </a:lvl3pPr>
            <a:lvl4pPr marL="1512852" indent="-272810">
              <a:lnSpc>
                <a:spcPct val="95000"/>
              </a:lnSpc>
              <a:spcBef>
                <a:spcPts val="400"/>
              </a:spcBef>
              <a:buClr>
                <a:schemeClr val="tx1"/>
              </a:buClr>
              <a:defRPr sz="1800">
                <a:solidFill>
                  <a:schemeClr val="accent2"/>
                </a:solidFill>
              </a:defRPr>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Content Placeholder 5"/>
          <p:cNvSpPr>
            <a:spLocks noGrp="1"/>
          </p:cNvSpPr>
          <p:nvPr>
            <p:ph sz="quarter" idx="4"/>
          </p:nvPr>
        </p:nvSpPr>
        <p:spPr>
          <a:xfrm>
            <a:off x="7673051" y="2918809"/>
            <a:ext cx="6309360" cy="4741547"/>
          </a:xfrm>
          <a:prstGeom prst="rect">
            <a:avLst/>
          </a:prstGeom>
        </p:spPr>
        <p:txBody>
          <a:bodyPr lIns="91425" tIns="45713" rIns="91425" bIns="45713"/>
          <a:lstStyle>
            <a:lvl1pPr marL="276624" indent="-276624">
              <a:lnSpc>
                <a:spcPct val="95000"/>
              </a:lnSpc>
              <a:spcBef>
                <a:spcPts val="900"/>
              </a:spcBef>
              <a:buClr>
                <a:schemeClr val="tx1"/>
              </a:buClr>
              <a:defRPr sz="2800">
                <a:solidFill>
                  <a:schemeClr val="accent2"/>
                </a:solidFill>
              </a:defRPr>
            </a:lvl1pPr>
            <a:lvl2pPr marL="682977" indent="-272810">
              <a:lnSpc>
                <a:spcPct val="95000"/>
              </a:lnSpc>
              <a:spcBef>
                <a:spcPts val="400"/>
              </a:spcBef>
              <a:buClr>
                <a:schemeClr val="tx1"/>
              </a:buClr>
              <a:buFont typeface="Arial" panose="020B0604020202020204" pitchFamily="34" charset="0"/>
              <a:buChar char="•"/>
              <a:defRPr sz="2400">
                <a:solidFill>
                  <a:schemeClr val="accent2"/>
                </a:solidFill>
              </a:defRPr>
            </a:lvl2pPr>
            <a:lvl3pPr marL="1241951" indent="-272810">
              <a:lnSpc>
                <a:spcPct val="95000"/>
              </a:lnSpc>
              <a:spcBef>
                <a:spcPts val="400"/>
              </a:spcBef>
              <a:buClr>
                <a:schemeClr val="tx1"/>
              </a:buClr>
              <a:defRPr sz="2000">
                <a:solidFill>
                  <a:schemeClr val="accent2"/>
                </a:solidFill>
              </a:defRPr>
            </a:lvl3pPr>
            <a:lvl4pPr marL="1779938" indent="-272810">
              <a:lnSpc>
                <a:spcPct val="95000"/>
              </a:lnSpc>
              <a:spcBef>
                <a:spcPts val="400"/>
              </a:spcBef>
              <a:buClr>
                <a:schemeClr val="tx1"/>
              </a:buClr>
              <a:tabLst/>
              <a:defRPr sz="1800">
                <a:solidFill>
                  <a:schemeClr val="accent2"/>
                </a:solidFill>
              </a:defRPr>
            </a:lvl4pPr>
            <a:lvl5pPr>
              <a:defRPr sz="1900"/>
            </a:lvl5pPr>
            <a:lvl6pPr>
              <a:defRPr sz="1900"/>
            </a:lvl6pPr>
            <a:lvl7pPr>
              <a:defRPr sz="1900"/>
            </a:lvl7pPr>
            <a:lvl8pPr>
              <a:defRPr sz="1900"/>
            </a:lvl8pPr>
            <a:lvl9pPr>
              <a:defRPr sz="19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8" name="Text Placeholder 7"/>
          <p:cNvSpPr>
            <a:spLocks noGrp="1"/>
          </p:cNvSpPr>
          <p:nvPr>
            <p:ph type="body" sz="quarter" idx="10"/>
          </p:nvPr>
        </p:nvSpPr>
        <p:spPr>
          <a:xfrm>
            <a:off x="752883" y="1927366"/>
            <a:ext cx="6309360" cy="767716"/>
          </a:xfrm>
          <a:prstGeom prst="rect">
            <a:avLst/>
          </a:prstGeom>
        </p:spPr>
        <p:txBody>
          <a:bodyPr anchor="b" anchorCtr="0"/>
          <a:lstStyle>
            <a:lvl1pPr marL="0" indent="0">
              <a:buNone/>
              <a:defRPr sz="3000"/>
            </a:lvl1pPr>
          </a:lstStyle>
          <a:p>
            <a:pPr lvl="0"/>
            <a:r>
              <a:rPr lang="en-US" dirty="0" smtClean="0"/>
              <a:t>Click to edit Master text styles</a:t>
            </a:r>
            <a:endParaRPr lang="en-US" dirty="0"/>
          </a:p>
        </p:txBody>
      </p:sp>
      <p:sp>
        <p:nvSpPr>
          <p:cNvPr id="9" name="Text Placeholder 7"/>
          <p:cNvSpPr>
            <a:spLocks noGrp="1"/>
          </p:cNvSpPr>
          <p:nvPr>
            <p:ph type="body" sz="quarter" idx="11"/>
          </p:nvPr>
        </p:nvSpPr>
        <p:spPr>
          <a:xfrm>
            <a:off x="7673051" y="1927366"/>
            <a:ext cx="6309360" cy="767716"/>
          </a:xfrm>
          <a:prstGeom prst="rect">
            <a:avLst/>
          </a:prstGeom>
        </p:spPr>
        <p:txBody>
          <a:bodyPr anchor="b" anchorCtr="0"/>
          <a:lstStyle>
            <a:lvl1pPr marL="0" indent="0">
              <a:buNone/>
              <a:defRPr sz="3000"/>
            </a:lvl1pPr>
          </a:lstStyle>
          <a:p>
            <a:pPr lvl="0"/>
            <a:r>
              <a:rPr lang="en-US" dirty="0" smtClean="0"/>
              <a:t>Click to edit Master text styles</a:t>
            </a:r>
            <a:endParaRPr lang="en-US" dirty="0"/>
          </a:p>
        </p:txBody>
      </p:sp>
      <p:sp>
        <p:nvSpPr>
          <p:cNvPr id="10"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52914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Title w Content, Left Pic">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pic>
        <p:nvPicPr>
          <p:cNvPr id="2" name="Picture 1"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9" name="Rectangle 8"/>
          <p:cNvSpPr/>
          <p:nvPr userDrawn="1"/>
        </p:nvSpPr>
        <p:spPr>
          <a:xfrm flipH="1">
            <a:off x="0" y="2"/>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6" name="Title 5"/>
          <p:cNvSpPr>
            <a:spLocks noGrp="1"/>
          </p:cNvSpPr>
          <p:nvPr>
            <p:ph type="title" hasCustomPrompt="1"/>
          </p:nvPr>
        </p:nvSpPr>
        <p:spPr>
          <a:xfrm>
            <a:off x="4546871" y="1139566"/>
            <a:ext cx="8970442" cy="590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0000"/>
              </a:lnSpc>
              <a:spcBef>
                <a:spcPts val="400"/>
              </a:spcBef>
              <a:spcAft>
                <a:spcPts val="0"/>
              </a:spcAft>
              <a:defRPr lang="en-US" sz="4800" b="0" spc="-61" baseline="0">
                <a:solidFill>
                  <a:schemeClr val="tx1"/>
                </a:solidFill>
                <a:ea typeface="+mn-ea"/>
              </a:defRPr>
            </a:lvl1pPr>
          </a:lstStyle>
          <a:p>
            <a:pPr marL="0" lvl="0">
              <a:lnSpc>
                <a:spcPct val="80000"/>
              </a:lnSpc>
              <a:spcAft>
                <a:spcPts val="1199"/>
              </a:spcAft>
            </a:pPr>
            <a:r>
              <a:rPr lang="en-US" dirty="0" smtClean="0"/>
              <a:t>Click to Edit Master Title Style</a:t>
            </a:r>
            <a:endParaRPr lang="en-US" dirty="0"/>
          </a:p>
        </p:txBody>
      </p:sp>
      <p:sp>
        <p:nvSpPr>
          <p:cNvPr id="5" name="Text Placeholder 4"/>
          <p:cNvSpPr>
            <a:spLocks noGrp="1"/>
          </p:cNvSpPr>
          <p:nvPr>
            <p:ph type="body" sz="quarter" idx="11"/>
          </p:nvPr>
        </p:nvSpPr>
        <p:spPr>
          <a:xfrm>
            <a:off x="4462255" y="2088304"/>
            <a:ext cx="9033904" cy="5200228"/>
          </a:xfrm>
          <a:prstGeom prst="rect">
            <a:avLst/>
          </a:prstGeom>
        </p:spPr>
        <p:txBody>
          <a:bodyPr lIns="109887" tIns="54942" rIns="109887" bIns="54942"/>
          <a:lstStyle>
            <a:lvl1pPr marL="411455" indent="-411455">
              <a:lnSpc>
                <a:spcPct val="95000"/>
              </a:lnSpc>
              <a:spcBef>
                <a:spcPts val="900"/>
              </a:spcBef>
              <a:buClr>
                <a:schemeClr val="tx1"/>
              </a:buClr>
              <a:buFont typeface="Arial" panose="020B0604020202020204" pitchFamily="34" charset="0"/>
              <a:buChar cha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marL="1371515" indent="-274304">
              <a:lnSpc>
                <a:spcPct val="95000"/>
              </a:lnSpc>
              <a:spcBef>
                <a:spcPts val="400"/>
              </a:spcBef>
              <a:buClr>
                <a:schemeClr val="tx1"/>
              </a:buClr>
              <a:buFont typeface="Arial" panose="020B0604020202020204" pitchFamily="34" charset="0"/>
              <a:buChar cha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marL="2468722" indent="-274304">
              <a:buClr>
                <a:schemeClr val="tx1"/>
              </a:buClr>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Picture Placeholder 7"/>
          <p:cNvSpPr>
            <a:spLocks noGrp="1"/>
          </p:cNvSpPr>
          <p:nvPr>
            <p:ph type="pic" sz="quarter" idx="12"/>
          </p:nvPr>
        </p:nvSpPr>
        <p:spPr>
          <a:xfrm>
            <a:off x="3" y="0"/>
            <a:ext cx="3998081" cy="8229600"/>
          </a:xfrm>
          <a:prstGeom prst="rect">
            <a:avLst/>
          </a:prstGeom>
        </p:spPr>
        <p:txBody>
          <a:bodyPr lIns="109887" tIns="54942" rIns="109887" bIns="54942" anchor="ctr" anchorCtr="0"/>
          <a:lstStyle>
            <a:lvl1pPr marL="0" indent="0" algn="ctr">
              <a:buNone/>
              <a:defRPr/>
            </a:lvl1pPr>
          </a:lstStyle>
          <a:p>
            <a:endParaRPr lang="en-US" dirty="0"/>
          </a:p>
        </p:txBody>
      </p:sp>
      <p:sp>
        <p:nvSpPr>
          <p:cNvPr id="12" name="TextBox 11"/>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3"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Tree>
    <p:extLst>
      <p:ext uri="{BB962C8B-B14F-4D97-AF65-F5344CB8AC3E}">
        <p14:creationId xmlns:p14="http://schemas.microsoft.com/office/powerpoint/2010/main" val="120587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pic>
        <p:nvPicPr>
          <p:cNvPr id="13" name="Picture 12"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0" y="0"/>
            <a:ext cx="14630400" cy="8229600"/>
          </a:xfrm>
          <a:prstGeom prst="rect">
            <a:avLst/>
          </a:prstGeom>
        </p:spPr>
      </p:pic>
      <p:sp>
        <p:nvSpPr>
          <p:cNvPr id="6" name="Title 5"/>
          <p:cNvSpPr>
            <a:spLocks noGrp="1"/>
          </p:cNvSpPr>
          <p:nvPr>
            <p:ph type="title" hasCustomPrompt="1"/>
          </p:nvPr>
        </p:nvSpPr>
        <p:spPr>
          <a:xfrm>
            <a:off x="4546871" y="1139566"/>
            <a:ext cx="8970442" cy="590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0000"/>
              </a:lnSpc>
              <a:spcAft>
                <a:spcPts val="1441"/>
              </a:spcAft>
              <a:defRPr lang="en-US" sz="4800" b="0" spc="-61" baseline="0">
                <a:solidFill>
                  <a:schemeClr val="tx1"/>
                </a:solidFill>
                <a:ea typeface="+mn-ea"/>
              </a:defRPr>
            </a:lvl1pPr>
          </a:lstStyle>
          <a:p>
            <a:pPr marL="0" lvl="0">
              <a:lnSpc>
                <a:spcPct val="80000"/>
              </a:lnSpc>
              <a:spcAft>
                <a:spcPts val="1199"/>
              </a:spcAft>
            </a:pPr>
            <a:r>
              <a:rPr lang="en-US" dirty="0" smtClean="0"/>
              <a:t>Click to Edit Master Title Style</a:t>
            </a:r>
            <a:endParaRPr lang="en-US" dirty="0"/>
          </a:p>
        </p:txBody>
      </p:sp>
      <p:sp>
        <p:nvSpPr>
          <p:cNvPr id="8" name="Picture Placeholder 7"/>
          <p:cNvSpPr>
            <a:spLocks noGrp="1"/>
          </p:cNvSpPr>
          <p:nvPr>
            <p:ph type="pic" sz="quarter" idx="12"/>
          </p:nvPr>
        </p:nvSpPr>
        <p:spPr>
          <a:xfrm>
            <a:off x="3" y="0"/>
            <a:ext cx="3998081" cy="8229600"/>
          </a:xfrm>
          <a:prstGeom prst="rect">
            <a:avLst/>
          </a:prstGeom>
        </p:spPr>
        <p:txBody>
          <a:bodyPr lIns="109887" tIns="54942" rIns="109887" bIns="54942" anchor="ctr" anchorCtr="0"/>
          <a:lstStyle>
            <a:lvl1pPr marL="0" indent="0" algn="ctr">
              <a:buNone/>
              <a:defRPr/>
            </a:lvl1pPr>
          </a:lstStyle>
          <a:p>
            <a:endParaRPr lang="en-US" dirty="0"/>
          </a:p>
        </p:txBody>
      </p:sp>
      <p:sp>
        <p:nvSpPr>
          <p:cNvPr id="4" name="Content Placeholder 3"/>
          <p:cNvSpPr>
            <a:spLocks noGrp="1"/>
          </p:cNvSpPr>
          <p:nvPr>
            <p:ph sz="quarter" idx="13"/>
          </p:nvPr>
        </p:nvSpPr>
        <p:spPr>
          <a:xfrm>
            <a:off x="4988644" y="3366639"/>
            <a:ext cx="7698751" cy="1891666"/>
          </a:xfrm>
          <a:prstGeom prst="rect">
            <a:avLst/>
          </a:prstGeom>
        </p:spPr>
        <p:txBody>
          <a:bodyPr lIns="109887" tIns="54942" rIns="109887" bIns="54942" anchor="ctr" anchorCtr="0"/>
          <a:lstStyle>
            <a:lvl1pPr marL="139267" indent="-139267">
              <a:lnSpc>
                <a:spcPct val="95000"/>
              </a:lnSpc>
              <a:spcBef>
                <a:spcPts val="900"/>
              </a:spcBef>
              <a:buNone/>
              <a:tabLst>
                <a:tab pos="8115599" algn="r"/>
              </a:tabLst>
              <a:defRPr sz="2900">
                <a:solidFill>
                  <a:schemeClr val="accent2"/>
                </a:solidFill>
              </a:defRPr>
            </a:lvl1pPr>
            <a:lvl2pPr marL="548606" indent="0">
              <a:buNone/>
              <a:defRPr sz="2900">
                <a:solidFill>
                  <a:schemeClr val="accent2"/>
                </a:solidFill>
              </a:defRPr>
            </a:lvl2pPr>
            <a:lvl3pPr marL="1097211" indent="0">
              <a:buNone/>
              <a:defRPr sz="2900">
                <a:solidFill>
                  <a:schemeClr val="accent2"/>
                </a:solidFill>
              </a:defRPr>
            </a:lvl3pPr>
            <a:lvl4pPr marL="1645813" indent="0">
              <a:buNone/>
              <a:defRPr sz="2900">
                <a:solidFill>
                  <a:schemeClr val="accent2"/>
                </a:solidFill>
              </a:defRPr>
            </a:lvl4pPr>
            <a:lvl5pPr marL="2194418" indent="0">
              <a:buNone/>
              <a:defRPr sz="2900">
                <a:solidFill>
                  <a:schemeClr val="accent2"/>
                </a:solidFill>
              </a:defRPr>
            </a:lvl5pPr>
          </a:lstStyle>
          <a:p>
            <a:pPr lvl="0"/>
            <a:r>
              <a:rPr lang="en-US" dirty="0" smtClean="0"/>
              <a:t>Click to edit Master text styles</a:t>
            </a:r>
            <a:endParaRPr lang="en-US" dirty="0"/>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2"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Tree>
    <p:extLst>
      <p:ext uri="{BB962C8B-B14F-4D97-AF65-F5344CB8AC3E}">
        <p14:creationId xmlns:p14="http://schemas.microsoft.com/office/powerpoint/2010/main" val="305938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pic>
        <p:nvPicPr>
          <p:cNvPr id="2" name="Picture 1"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0" y="0"/>
            <a:ext cx="14630400" cy="8229600"/>
          </a:xfrm>
          <a:prstGeom prst="rect">
            <a:avLst/>
          </a:prstGeom>
        </p:spPr>
      </p:pic>
      <p:pic>
        <p:nvPicPr>
          <p:cNvPr id="3" name="Picture 2"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184956" y="4503152"/>
            <a:ext cx="7700009" cy="93128"/>
          </a:xfrm>
          <a:prstGeom prst="rect">
            <a:avLst/>
          </a:prstGeom>
        </p:spPr>
      </p:pic>
      <p:sp>
        <p:nvSpPr>
          <p:cNvPr id="6" name="Title 5"/>
          <p:cNvSpPr>
            <a:spLocks noGrp="1"/>
          </p:cNvSpPr>
          <p:nvPr>
            <p:ph type="title" hasCustomPrompt="1"/>
          </p:nvPr>
        </p:nvSpPr>
        <p:spPr>
          <a:xfrm>
            <a:off x="1206220" y="2579408"/>
            <a:ext cx="8055056" cy="1772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5000"/>
              </a:lnSpc>
              <a:spcBef>
                <a:spcPts val="900"/>
              </a:spcBef>
              <a:spcAft>
                <a:spcPts val="0"/>
              </a:spcAft>
              <a:defRPr lang="en-US" sz="7200" b="0" spc="-61" baseline="0">
                <a:solidFill>
                  <a:schemeClr val="tx1"/>
                </a:solidFill>
                <a:ea typeface="+mn-ea"/>
              </a:defRPr>
            </a:lvl1pPr>
          </a:lstStyle>
          <a:p>
            <a:pPr marL="0" lvl="0">
              <a:lnSpc>
                <a:spcPct val="80000"/>
              </a:lnSpc>
              <a:spcAft>
                <a:spcPts val="1199"/>
              </a:spcAft>
            </a:pPr>
            <a:r>
              <a:rPr lang="en-US" dirty="0" smtClean="0"/>
              <a:t>Click to Edit Master Title Style</a:t>
            </a:r>
            <a:endParaRPr lang="en-US" dirty="0"/>
          </a:p>
        </p:txBody>
      </p:sp>
      <p:sp>
        <p:nvSpPr>
          <p:cNvPr id="13" name="Content Placeholder 12"/>
          <p:cNvSpPr>
            <a:spLocks noGrp="1"/>
          </p:cNvSpPr>
          <p:nvPr>
            <p:ph sz="quarter" idx="10" hasCustomPrompt="1"/>
          </p:nvPr>
        </p:nvSpPr>
        <p:spPr>
          <a:xfrm>
            <a:off x="1109174" y="4747696"/>
            <a:ext cx="8055218" cy="548788"/>
          </a:xfrm>
          <a:prstGeom prst="rect">
            <a:avLst/>
          </a:prstGeom>
          <a:noFill/>
          <a:ln>
            <a:noFill/>
          </a:ln>
        </p:spPr>
        <p:txBody>
          <a:bodyPr lIns="109887" tIns="54942" rIns="109887" bIns="54942"/>
          <a:lstStyle>
            <a:lvl1pPr marL="0" indent="0">
              <a:lnSpc>
                <a:spcPct val="95000"/>
              </a:lnSpc>
              <a:spcBef>
                <a:spcPts val="900"/>
              </a:spcBef>
              <a:buNone/>
              <a:defRPr sz="3400" cap="none" spc="-61" baseline="0">
                <a:solidFill>
                  <a:schemeClr val="tx1"/>
                </a:solidFill>
              </a:defRPr>
            </a:lvl1pPr>
            <a:lvl2pPr marL="548606" indent="0">
              <a:buNone/>
              <a:defRPr sz="2900" cap="all" baseline="0">
                <a:solidFill>
                  <a:schemeClr val="accent2"/>
                </a:solidFill>
              </a:defRPr>
            </a:lvl2pPr>
            <a:lvl3pPr marL="1097211" indent="0">
              <a:buNone/>
              <a:defRPr sz="2900" cap="all" baseline="0">
                <a:solidFill>
                  <a:schemeClr val="accent2"/>
                </a:solidFill>
              </a:defRPr>
            </a:lvl3pPr>
            <a:lvl4pPr marL="1645813" indent="0">
              <a:buNone/>
              <a:defRPr sz="2900" cap="all" baseline="0">
                <a:solidFill>
                  <a:schemeClr val="accent2"/>
                </a:solidFill>
              </a:defRPr>
            </a:lvl4pPr>
            <a:lvl5pPr marL="2194418" indent="0">
              <a:buNone/>
              <a:defRPr sz="2900" cap="all" baseline="0">
                <a:solidFill>
                  <a:schemeClr val="accent2"/>
                </a:solidFill>
              </a:defRPr>
            </a:lvl5pPr>
          </a:lstStyle>
          <a:p>
            <a:pPr lvl="0"/>
            <a:r>
              <a:rPr lang="en-US" dirty="0" smtClean="0"/>
              <a:t>Click to Edit Master Text Styles</a:t>
            </a:r>
            <a:endParaRPr lang="en-US" dirty="0"/>
          </a:p>
        </p:txBody>
      </p:sp>
      <p:sp>
        <p:nvSpPr>
          <p:cNvPr id="18" name="Content Placeholder 17"/>
          <p:cNvSpPr>
            <a:spLocks noGrp="1"/>
          </p:cNvSpPr>
          <p:nvPr>
            <p:ph sz="quarter" idx="11" hasCustomPrompt="1"/>
          </p:nvPr>
        </p:nvSpPr>
        <p:spPr>
          <a:xfrm>
            <a:off x="1109174" y="5928803"/>
            <a:ext cx="8034064" cy="781050"/>
          </a:xfrm>
          <a:prstGeom prst="rect">
            <a:avLst/>
          </a:prstGeom>
          <a:noFill/>
        </p:spPr>
        <p:txBody>
          <a:bodyPr lIns="109887" tIns="54942" rIns="109887" bIns="54942"/>
          <a:lstStyle>
            <a:lvl1pPr marL="0" indent="0">
              <a:lnSpc>
                <a:spcPct val="95000"/>
              </a:lnSpc>
              <a:spcBef>
                <a:spcPts val="900"/>
              </a:spcBef>
              <a:buNone/>
              <a:defRPr sz="3000" cap="none" spc="-61" baseline="0">
                <a:solidFill>
                  <a:schemeClr val="accent2"/>
                </a:solidFill>
              </a:defRPr>
            </a:lvl1pPr>
            <a:lvl2pPr marL="548606" indent="0">
              <a:buNone/>
              <a:defRPr sz="2400" cap="all" baseline="0">
                <a:solidFill>
                  <a:schemeClr val="accent2"/>
                </a:solidFill>
              </a:defRPr>
            </a:lvl2pPr>
            <a:lvl3pPr marL="1097211" indent="0">
              <a:buNone/>
              <a:defRPr sz="2400" cap="all" baseline="0">
                <a:solidFill>
                  <a:schemeClr val="accent2"/>
                </a:solidFill>
              </a:defRPr>
            </a:lvl3pPr>
            <a:lvl4pPr marL="1645813" indent="0">
              <a:buNone/>
              <a:defRPr sz="2400" cap="all" baseline="0">
                <a:solidFill>
                  <a:schemeClr val="accent2"/>
                </a:solidFill>
              </a:defRPr>
            </a:lvl4pPr>
            <a:lvl5pPr marL="2194418" indent="0">
              <a:buNone/>
              <a:defRPr sz="2400" cap="all" baseline="0">
                <a:solidFill>
                  <a:schemeClr val="accent2"/>
                </a:solidFill>
              </a:defRPr>
            </a:lvl5pPr>
          </a:lstStyle>
          <a:p>
            <a:pPr lvl="0"/>
            <a:r>
              <a:rPr lang="en-US" dirty="0" smtClean="0"/>
              <a:t>Click to Edit Master Text Style</a:t>
            </a:r>
            <a:endParaRPr lang="en-US" dirty="0"/>
          </a:p>
        </p:txBody>
      </p:sp>
      <p:pic>
        <p:nvPicPr>
          <p:cNvPr id="9" name="Picture 8" descr="juniper_cmyk.png"/>
          <p:cNvPicPr>
            <a:picLocks noChangeAspect="1"/>
          </p:cNvPicPr>
          <p:nvPr userDrawn="1"/>
        </p:nvPicPr>
        <p:blipFill>
          <a:blip r:embed="rId4" cstate="screen">
            <a:extLst>
              <a:ext uri="{BEBA8EAE-BF5A-486C-A8C5-ECC9F3942E4B}">
                <a14:imgProps xmlns:a14="http://schemas.microsoft.com/office/drawing/2010/main">
                  <a14:imgLayer r:embed="rId5">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11909631" y="432094"/>
            <a:ext cx="2280998" cy="623615"/>
          </a:xfrm>
          <a:prstGeom prst="rect">
            <a:avLst/>
          </a:prstGeom>
        </p:spPr>
      </p:pic>
    </p:spTree>
    <p:extLst>
      <p:ext uri="{BB962C8B-B14F-4D97-AF65-F5344CB8AC3E}">
        <p14:creationId xmlns:p14="http://schemas.microsoft.com/office/powerpoint/2010/main" val="95324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lternate Background Title Only">
    <p:spTree>
      <p:nvGrpSpPr>
        <p:cNvPr id="1" name=""/>
        <p:cNvGrpSpPr/>
        <p:nvPr/>
      </p:nvGrpSpPr>
      <p:grpSpPr>
        <a:xfrm>
          <a:off x="0" y="0"/>
          <a:ext cx="0" cy="0"/>
          <a:chOff x="0" y="0"/>
          <a:chExt cx="0" cy="0"/>
        </a:xfrm>
      </p:grpSpPr>
      <p:pic>
        <p:nvPicPr>
          <p:cNvPr id="4" name="Picture 3" descr="whiteroom.jpg"/>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a:xfrm>
            <a:off x="2" y="0"/>
            <a:ext cx="14630401" cy="8229600"/>
          </a:xfrm>
          <a:prstGeom prst="rect">
            <a:avLst/>
          </a:prstGeom>
        </p:spPr>
      </p:pic>
      <p:sp>
        <p:nvSpPr>
          <p:cNvPr id="2"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
        <p:nvSpPr>
          <p:cNvPr id="6" name="TextBox 5"/>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8"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Tree>
    <p:extLst>
      <p:ext uri="{BB962C8B-B14F-4D97-AF65-F5344CB8AC3E}">
        <p14:creationId xmlns:p14="http://schemas.microsoft.com/office/powerpoint/2010/main" val="12236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Alternate Background Title Only">
    <p:spTree>
      <p:nvGrpSpPr>
        <p:cNvPr id="1" name=""/>
        <p:cNvGrpSpPr/>
        <p:nvPr/>
      </p:nvGrpSpPr>
      <p:grpSpPr>
        <a:xfrm>
          <a:off x="0" y="0"/>
          <a:ext cx="0" cy="0"/>
          <a:chOff x="0" y="0"/>
          <a:chExt cx="0" cy="0"/>
        </a:xfrm>
      </p:grpSpPr>
      <p:pic>
        <p:nvPicPr>
          <p:cNvPr id="5" name="Picture 4"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0" y="0"/>
            <a:ext cx="14630400" cy="8229600"/>
          </a:xfrm>
          <a:prstGeom prst="rect">
            <a:avLst/>
          </a:prstGeom>
        </p:spPr>
      </p:pic>
      <p:sp>
        <p:nvSpPr>
          <p:cNvPr id="2"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
        <p:nvSpPr>
          <p:cNvPr id="7" name="TextBox 6"/>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9"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Tree>
    <p:extLst>
      <p:ext uri="{BB962C8B-B14F-4D97-AF65-F5344CB8AC3E}">
        <p14:creationId xmlns:p14="http://schemas.microsoft.com/office/powerpoint/2010/main" val="24887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lternate Background Title Only">
    <p:spTree>
      <p:nvGrpSpPr>
        <p:cNvPr id="1" name=""/>
        <p:cNvGrpSpPr/>
        <p:nvPr/>
      </p:nvGrpSpPr>
      <p:grpSpPr>
        <a:xfrm>
          <a:off x="0" y="0"/>
          <a:ext cx="0" cy="0"/>
          <a:chOff x="0" y="0"/>
          <a:chExt cx="0" cy="0"/>
        </a:xfrm>
      </p:grpSpPr>
      <p:pic>
        <p:nvPicPr>
          <p:cNvPr id="8" name="Picture 7" descr="testytest5.png"/>
          <p:cNvPicPr>
            <a:picLocks noChangeAspect="1"/>
          </p:cNvPicPr>
          <p:nvPr userDrawn="1"/>
        </p:nvPicPr>
        <p:blipFill rotWithShape="1">
          <a:blip r:embed="rId2">
            <a:alphaModFix amt="61000"/>
            <a:extLst>
              <a:ext uri="{28A0092B-C50C-407E-A947-70E740481C1C}">
                <a14:useLocalDpi xmlns:a14="http://schemas.microsoft.com/office/drawing/2010/main" val="0"/>
              </a:ext>
            </a:extLst>
          </a:blip>
          <a:srcRect t="15416"/>
          <a:stretch/>
        </p:blipFill>
        <p:spPr>
          <a:xfrm>
            <a:off x="0" y="0"/>
            <a:ext cx="14630400" cy="8229600"/>
          </a:xfrm>
          <a:prstGeom prst="rect">
            <a:avLst/>
          </a:prstGeom>
        </p:spPr>
      </p:pic>
      <p:sp>
        <p:nvSpPr>
          <p:cNvPr id="7" name="TextBox 6"/>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0"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
        <p:nvSpPr>
          <p:cNvPr id="6"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1328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1" name="Picture 10"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0" y="0"/>
            <a:ext cx="14630400" cy="8229600"/>
          </a:xfrm>
          <a:prstGeom prst="rect">
            <a:avLst/>
          </a:prstGeom>
        </p:spPr>
      </p:pic>
      <p:pic>
        <p:nvPicPr>
          <p:cNvPr id="7" name="Picture 6" descr="juniper_cmyk.png"/>
          <p:cNvPicPr>
            <a:picLocks noChangeAspect="1"/>
          </p:cNvPicPr>
          <p:nvPr userDrawn="1"/>
        </p:nvPicPr>
        <p:blipFill>
          <a:blip r:embed="rId3" cstate="screen">
            <a:extLst>
              <a:ext uri="{BEBA8EAE-BF5A-486C-A8C5-ECC9F3942E4B}">
                <a14:imgProps xmlns:a14="http://schemas.microsoft.com/office/drawing/2010/main">
                  <a14:imgLayer r:embed="rId4">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11909631" y="432094"/>
            <a:ext cx="2280998" cy="623615"/>
          </a:xfrm>
          <a:prstGeom prst="rect">
            <a:avLst/>
          </a:prstGeom>
        </p:spPr>
      </p:pic>
      <p:pic>
        <p:nvPicPr>
          <p:cNvPr id="8" name="Picture 7" descr="Slide16 copy.jp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215766" y="4824065"/>
            <a:ext cx="6050008" cy="105263"/>
          </a:xfrm>
          <a:prstGeom prst="rect">
            <a:avLst/>
          </a:prstGeom>
        </p:spPr>
      </p:pic>
      <p:sp>
        <p:nvSpPr>
          <p:cNvPr id="2" name="Title 1"/>
          <p:cNvSpPr>
            <a:spLocks noGrp="1"/>
          </p:cNvSpPr>
          <p:nvPr>
            <p:ph type="title" hasCustomPrompt="1"/>
          </p:nvPr>
        </p:nvSpPr>
        <p:spPr>
          <a:xfrm>
            <a:off x="1036543" y="3323490"/>
            <a:ext cx="6883964" cy="1371600"/>
          </a:xfrm>
          <a:prstGeom prst="rect">
            <a:avLst/>
          </a:prstGeom>
        </p:spPr>
        <p:txBody>
          <a:bodyPr lIns="91425" tIns="45713" rIns="91425" bIns="45713" anchor="b" anchorCtr="0"/>
          <a:lstStyle>
            <a:lvl1pPr>
              <a:lnSpc>
                <a:spcPct val="95000"/>
              </a:lnSpc>
              <a:spcBef>
                <a:spcPts val="900"/>
              </a:spcBef>
              <a:defRPr lang="en-US" sz="10000" b="0" cap="none" spc="-61" baseline="0">
                <a:solidFill>
                  <a:schemeClr val="tx1"/>
                </a:solidFill>
              </a:defRPr>
            </a:lvl1pPr>
          </a:lstStyle>
          <a:p>
            <a:pPr lvl="0"/>
            <a:r>
              <a:rPr lang="en-US" dirty="0" smtClean="0"/>
              <a:t>Click to Edit</a:t>
            </a:r>
            <a:endParaRPr lang="en-US" dirty="0"/>
          </a:p>
        </p:txBody>
      </p:sp>
    </p:spTree>
    <p:extLst>
      <p:ext uri="{BB962C8B-B14F-4D97-AF65-F5344CB8AC3E}">
        <p14:creationId xmlns:p14="http://schemas.microsoft.com/office/powerpoint/2010/main" val="149525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Restricted &amp; Confidential_Title and Content">
    <p:spTree>
      <p:nvGrpSpPr>
        <p:cNvPr id="1" name=""/>
        <p:cNvGrpSpPr/>
        <p:nvPr/>
      </p:nvGrpSpPr>
      <p:grpSpPr>
        <a:xfrm>
          <a:off x="0" y="0"/>
          <a:ext cx="0" cy="0"/>
          <a:chOff x="0" y="0"/>
          <a:chExt cx="0" cy="0"/>
        </a:xfrm>
      </p:grpSpPr>
      <p:pic>
        <p:nvPicPr>
          <p:cNvPr id="7" name="Picture 6"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8" name="Rectangle 7"/>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9" name="TextBox 8"/>
          <p:cNvSpPr txBox="1"/>
          <p:nvPr userDrawn="1"/>
        </p:nvSpPr>
        <p:spPr>
          <a:xfrm>
            <a:off x="11504345" y="7873007"/>
            <a:ext cx="286646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smtClean="0">
                <a:solidFill>
                  <a:srgbClr val="344A58">
                    <a:alpha val="50000"/>
                  </a:srgbClr>
                </a:solidFill>
                <a:latin typeface="Arial"/>
                <a:ea typeface="+mn-ea"/>
                <a:cs typeface="Arial"/>
              </a:rPr>
              <a:t>Juniper Networks Restricted &amp; Confidential</a:t>
            </a:r>
            <a:endParaRPr lang="en-US" sz="1100" kern="1200" dirty="0">
              <a:solidFill>
                <a:srgbClr val="344A58">
                  <a:alpha val="50000"/>
                </a:srgbClr>
              </a:solidFill>
              <a:latin typeface="Arial"/>
              <a:ea typeface="+mn-ea"/>
              <a:cs typeface="Arial"/>
            </a:endParaRPr>
          </a:p>
        </p:txBody>
      </p:sp>
      <p:sp>
        <p:nvSpPr>
          <p:cNvPr id="10"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188773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stricted &amp; Confidential_Title, Subhead">
    <p:spTree>
      <p:nvGrpSpPr>
        <p:cNvPr id="1" name=""/>
        <p:cNvGrpSpPr/>
        <p:nvPr/>
      </p:nvGrpSpPr>
      <p:grpSpPr>
        <a:xfrm>
          <a:off x="0" y="0"/>
          <a:ext cx="0" cy="0"/>
          <a:chOff x="0" y="0"/>
          <a:chExt cx="0" cy="0"/>
        </a:xfrm>
      </p:grpSpPr>
      <p:pic>
        <p:nvPicPr>
          <p:cNvPr id="4" name="Picture 3"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5" name="Rectangle 4"/>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8"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10" name="TextBox 9"/>
          <p:cNvSpPr txBox="1"/>
          <p:nvPr userDrawn="1"/>
        </p:nvSpPr>
        <p:spPr>
          <a:xfrm>
            <a:off x="11504345" y="7873007"/>
            <a:ext cx="286646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smtClean="0">
                <a:solidFill>
                  <a:srgbClr val="344A58">
                    <a:alpha val="50000"/>
                  </a:srgbClr>
                </a:solidFill>
                <a:latin typeface="Arial"/>
                <a:ea typeface="+mn-ea"/>
                <a:cs typeface="Arial"/>
              </a:rPr>
              <a:t>Juniper Networks Restricted &amp; Confidential</a:t>
            </a:r>
            <a:endParaRPr lang="en-US" sz="1100" kern="1200" dirty="0">
              <a:solidFill>
                <a:srgbClr val="344A58">
                  <a:alpha val="50000"/>
                </a:srgbClr>
              </a:solidFill>
              <a:latin typeface="Arial"/>
              <a:ea typeface="+mn-ea"/>
              <a:cs typeface="Arial"/>
            </a:endParaRPr>
          </a:p>
        </p:txBody>
      </p:sp>
      <p:sp>
        <p:nvSpPr>
          <p:cNvPr id="9"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118611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fidential_Title and Content">
    <p:spTree>
      <p:nvGrpSpPr>
        <p:cNvPr id="1" name=""/>
        <p:cNvGrpSpPr/>
        <p:nvPr/>
      </p:nvGrpSpPr>
      <p:grpSpPr>
        <a:xfrm>
          <a:off x="0" y="0"/>
          <a:ext cx="0" cy="0"/>
          <a:chOff x="0" y="0"/>
          <a:chExt cx="0" cy="0"/>
        </a:xfrm>
      </p:grpSpPr>
      <p:pic>
        <p:nvPicPr>
          <p:cNvPr id="7" name="Picture 6"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8" name="Rectangle 7"/>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9" name="TextBox 8"/>
          <p:cNvSpPr txBox="1"/>
          <p:nvPr userDrawn="1"/>
        </p:nvSpPr>
        <p:spPr>
          <a:xfrm>
            <a:off x="12310656" y="7873007"/>
            <a:ext cx="2060149"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smtClean="0">
                <a:solidFill>
                  <a:srgbClr val="344A58">
                    <a:alpha val="50000"/>
                  </a:srgbClr>
                </a:solidFill>
                <a:latin typeface="Arial"/>
                <a:ea typeface="+mn-ea"/>
                <a:cs typeface="Arial"/>
              </a:rPr>
              <a:t>Juniper Networks Confidential</a:t>
            </a:r>
            <a:endParaRPr lang="en-US" sz="1100" kern="1200" dirty="0">
              <a:solidFill>
                <a:srgbClr val="344A58">
                  <a:alpha val="50000"/>
                </a:srgbClr>
              </a:solidFill>
              <a:latin typeface="Arial"/>
              <a:ea typeface="+mn-ea"/>
              <a:cs typeface="Arial"/>
            </a:endParaRPr>
          </a:p>
        </p:txBody>
      </p:sp>
      <p:sp>
        <p:nvSpPr>
          <p:cNvPr id="10"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16052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fidential_Title, Subhead">
    <p:spTree>
      <p:nvGrpSpPr>
        <p:cNvPr id="1" name=""/>
        <p:cNvGrpSpPr/>
        <p:nvPr/>
      </p:nvGrpSpPr>
      <p:grpSpPr>
        <a:xfrm>
          <a:off x="0" y="0"/>
          <a:ext cx="0" cy="0"/>
          <a:chOff x="0" y="0"/>
          <a:chExt cx="0" cy="0"/>
        </a:xfrm>
      </p:grpSpPr>
      <p:pic>
        <p:nvPicPr>
          <p:cNvPr id="4" name="Picture 3"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5" name="Rectangle 4"/>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8"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10" name="TextBox 9"/>
          <p:cNvSpPr txBox="1"/>
          <p:nvPr userDrawn="1"/>
        </p:nvSpPr>
        <p:spPr>
          <a:xfrm>
            <a:off x="12310656" y="7873007"/>
            <a:ext cx="2060149"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smtClean="0">
                <a:solidFill>
                  <a:srgbClr val="344A58">
                    <a:alpha val="50000"/>
                  </a:srgbClr>
                </a:solidFill>
                <a:latin typeface="Arial"/>
                <a:ea typeface="+mn-ea"/>
                <a:cs typeface="Arial"/>
              </a:rPr>
              <a:t>Juniper Networks Confidential</a:t>
            </a:r>
            <a:endParaRPr lang="en-US" sz="1100" kern="1200" dirty="0">
              <a:solidFill>
                <a:srgbClr val="344A58">
                  <a:alpha val="50000"/>
                </a:srgbClr>
              </a:solidFill>
              <a:latin typeface="Arial"/>
              <a:ea typeface="+mn-ea"/>
              <a:cs typeface="Arial"/>
            </a:endParaRPr>
          </a:p>
        </p:txBody>
      </p:sp>
      <p:sp>
        <p:nvSpPr>
          <p:cNvPr id="9"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266377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2" tIns="54939" rIns="109882" bIns="54939" rtlCol="0" anchor="ctr"/>
          <a:lstStyle/>
          <a:p>
            <a:pPr algn="ctr"/>
            <a:endParaRPr lang="en-US" dirty="0">
              <a:latin typeface="Arial" panose="020B0604020202020204" pitchFamily="34" charset="0"/>
            </a:endParaRPr>
          </a:p>
        </p:txBody>
      </p:sp>
      <p:pic>
        <p:nvPicPr>
          <p:cNvPr id="2" name="Picture 1"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0" y="0"/>
            <a:ext cx="14630400" cy="8229600"/>
          </a:xfrm>
          <a:prstGeom prst="rect">
            <a:avLst/>
          </a:prstGeom>
        </p:spPr>
      </p:pic>
      <p:pic>
        <p:nvPicPr>
          <p:cNvPr id="3" name="Picture 2"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184957" y="4503152"/>
            <a:ext cx="7700010" cy="93128"/>
          </a:xfrm>
          <a:prstGeom prst="rect">
            <a:avLst/>
          </a:prstGeom>
        </p:spPr>
      </p:pic>
      <p:sp>
        <p:nvSpPr>
          <p:cNvPr id="6" name="Title 5"/>
          <p:cNvSpPr>
            <a:spLocks noGrp="1"/>
          </p:cNvSpPr>
          <p:nvPr>
            <p:ph type="title"/>
          </p:nvPr>
        </p:nvSpPr>
        <p:spPr>
          <a:xfrm>
            <a:off x="1206221" y="1693525"/>
            <a:ext cx="8055056" cy="2658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5000"/>
              </a:lnSpc>
              <a:spcBef>
                <a:spcPts val="900"/>
              </a:spcBef>
              <a:spcAft>
                <a:spcPts val="0"/>
              </a:spcAft>
              <a:defRPr lang="en-US" sz="7100" b="0" spc="-61" baseline="0">
                <a:solidFill>
                  <a:schemeClr val="tx1"/>
                </a:solidFill>
                <a:ea typeface="+mn-ea"/>
              </a:defRPr>
            </a:lvl1pPr>
          </a:lstStyle>
          <a:p>
            <a:pPr marL="0" lvl="0">
              <a:lnSpc>
                <a:spcPct val="80000"/>
              </a:lnSpc>
              <a:spcAft>
                <a:spcPts val="1199"/>
              </a:spcAft>
            </a:pPr>
            <a:r>
              <a:rPr lang="en-US" smtClean="0"/>
              <a:t>Click to edit Master title style</a:t>
            </a:r>
            <a:endParaRPr lang="en-US" dirty="0"/>
          </a:p>
        </p:txBody>
      </p:sp>
      <p:sp>
        <p:nvSpPr>
          <p:cNvPr id="13" name="Content Placeholder 12"/>
          <p:cNvSpPr>
            <a:spLocks noGrp="1"/>
          </p:cNvSpPr>
          <p:nvPr>
            <p:ph sz="quarter" idx="10"/>
          </p:nvPr>
        </p:nvSpPr>
        <p:spPr>
          <a:xfrm>
            <a:off x="1109175" y="4747696"/>
            <a:ext cx="8055218" cy="548788"/>
          </a:xfrm>
          <a:prstGeom prst="rect">
            <a:avLst/>
          </a:prstGeom>
          <a:noFill/>
          <a:ln>
            <a:noFill/>
          </a:ln>
        </p:spPr>
        <p:txBody>
          <a:bodyPr lIns="109882" tIns="54939" rIns="109882" bIns="54939"/>
          <a:lstStyle>
            <a:lvl1pPr marL="0" indent="0">
              <a:lnSpc>
                <a:spcPct val="95000"/>
              </a:lnSpc>
              <a:spcBef>
                <a:spcPts val="900"/>
              </a:spcBef>
              <a:buNone/>
              <a:defRPr sz="3400" cap="none" spc="-61" baseline="0">
                <a:solidFill>
                  <a:schemeClr val="tx1"/>
                </a:solidFill>
              </a:defRPr>
            </a:lvl1pPr>
            <a:lvl2pPr marL="548578" indent="0">
              <a:buNone/>
              <a:defRPr sz="2900" cap="all" baseline="0">
                <a:solidFill>
                  <a:schemeClr val="accent2"/>
                </a:solidFill>
              </a:defRPr>
            </a:lvl2pPr>
            <a:lvl3pPr marL="1097157" indent="0">
              <a:buNone/>
              <a:defRPr sz="2900" cap="all" baseline="0">
                <a:solidFill>
                  <a:schemeClr val="accent2"/>
                </a:solidFill>
              </a:defRPr>
            </a:lvl3pPr>
            <a:lvl4pPr marL="1645731" indent="0">
              <a:buNone/>
              <a:defRPr sz="2900" cap="all" baseline="0">
                <a:solidFill>
                  <a:schemeClr val="accent2"/>
                </a:solidFill>
              </a:defRPr>
            </a:lvl4pPr>
            <a:lvl5pPr marL="2194309" indent="0">
              <a:buNone/>
              <a:defRPr sz="2900" cap="all" baseline="0">
                <a:solidFill>
                  <a:schemeClr val="accent2"/>
                </a:solidFill>
              </a:defRPr>
            </a:lvl5pPr>
          </a:lstStyle>
          <a:p>
            <a:pPr lvl="0"/>
            <a:r>
              <a:rPr lang="en-US" smtClean="0"/>
              <a:t>Click to edit Master text styles</a:t>
            </a:r>
          </a:p>
        </p:txBody>
      </p:sp>
      <p:sp>
        <p:nvSpPr>
          <p:cNvPr id="18" name="Content Placeholder 17"/>
          <p:cNvSpPr>
            <a:spLocks noGrp="1"/>
          </p:cNvSpPr>
          <p:nvPr>
            <p:ph sz="quarter" idx="11"/>
          </p:nvPr>
        </p:nvSpPr>
        <p:spPr>
          <a:xfrm>
            <a:off x="1109174" y="5928803"/>
            <a:ext cx="8034064" cy="781050"/>
          </a:xfrm>
          <a:prstGeom prst="rect">
            <a:avLst/>
          </a:prstGeom>
          <a:noFill/>
        </p:spPr>
        <p:txBody>
          <a:bodyPr lIns="109882" tIns="54939" rIns="109882" bIns="54939"/>
          <a:lstStyle>
            <a:lvl1pPr marL="0" indent="0">
              <a:lnSpc>
                <a:spcPct val="95000"/>
              </a:lnSpc>
              <a:spcBef>
                <a:spcPts val="900"/>
              </a:spcBef>
              <a:buNone/>
              <a:defRPr sz="3000" cap="none" spc="-61" baseline="0">
                <a:solidFill>
                  <a:schemeClr val="accent2"/>
                </a:solidFill>
              </a:defRPr>
            </a:lvl1pPr>
            <a:lvl2pPr marL="548578" indent="0">
              <a:buNone/>
              <a:defRPr sz="2400" cap="all" baseline="0">
                <a:solidFill>
                  <a:schemeClr val="accent2"/>
                </a:solidFill>
              </a:defRPr>
            </a:lvl2pPr>
            <a:lvl3pPr marL="1097157" indent="0">
              <a:buNone/>
              <a:defRPr sz="2400" cap="all" baseline="0">
                <a:solidFill>
                  <a:schemeClr val="accent2"/>
                </a:solidFill>
              </a:defRPr>
            </a:lvl3pPr>
            <a:lvl4pPr marL="1645731" indent="0">
              <a:buNone/>
              <a:defRPr sz="2400" cap="all" baseline="0">
                <a:solidFill>
                  <a:schemeClr val="accent2"/>
                </a:solidFill>
              </a:defRPr>
            </a:lvl4pPr>
            <a:lvl5pPr marL="2194309" indent="0">
              <a:buNone/>
              <a:defRPr sz="2400" cap="all" baseline="0">
                <a:solidFill>
                  <a:schemeClr val="accent2"/>
                </a:solidFill>
              </a:defRPr>
            </a:lvl5pPr>
          </a:lstStyle>
          <a:p>
            <a:pPr lvl="0"/>
            <a:r>
              <a:rPr lang="en-US" smtClean="0"/>
              <a:t>Click to edit Master text styles</a:t>
            </a:r>
          </a:p>
        </p:txBody>
      </p:sp>
      <p:pic>
        <p:nvPicPr>
          <p:cNvPr id="9" name="Picture 8" descr="juniper_cmyk.png"/>
          <p:cNvPicPr>
            <a:picLocks noChangeAspect="1"/>
          </p:cNvPicPr>
          <p:nvPr userDrawn="1"/>
        </p:nvPicPr>
        <p:blipFill>
          <a:blip r:embed="rId4" cstate="screen">
            <a:extLst>
              <a:ext uri="{BEBA8EAE-BF5A-486C-A8C5-ECC9F3942E4B}">
                <a14:imgProps xmlns:a14="http://schemas.microsoft.com/office/drawing/2010/main">
                  <a14:imgLayer r:embed="rId5">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11909631" y="432095"/>
            <a:ext cx="2280998" cy="623615"/>
          </a:xfrm>
          <a:prstGeom prst="rect">
            <a:avLst/>
          </a:prstGeom>
        </p:spPr>
      </p:pic>
    </p:spTree>
    <p:extLst>
      <p:ext uri="{BB962C8B-B14F-4D97-AF65-F5344CB8AC3E}">
        <p14:creationId xmlns:p14="http://schemas.microsoft.com/office/powerpoint/2010/main" val="300964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621517" y="11774"/>
            <a:ext cx="13533120" cy="1507936"/>
          </a:xfrm>
          <a:prstGeom prst="rect">
            <a:avLst/>
          </a:prstGeom>
        </p:spPr>
        <p:txBody>
          <a:bodyPr vert="horz" lIns="0" tIns="0" rIns="0" bIns="0" rtlCol="0" anchor="b" anchorCtr="0">
            <a:noAutofit/>
          </a:bodyPr>
          <a:lstStyle/>
          <a:p>
            <a:r>
              <a:rPr lang="en-US" smtClean="0"/>
              <a:t>Click to edit Master title style</a:t>
            </a:r>
            <a:endParaRPr lang="en-US" dirty="0"/>
          </a:p>
        </p:txBody>
      </p:sp>
      <p:sp>
        <p:nvSpPr>
          <p:cNvPr id="7" name="Text Placeholder 2"/>
          <p:cNvSpPr>
            <a:spLocks noGrp="1"/>
          </p:cNvSpPr>
          <p:nvPr>
            <p:ph idx="1" hasCustomPrompt="1"/>
          </p:nvPr>
        </p:nvSpPr>
        <p:spPr>
          <a:xfrm>
            <a:off x="621520" y="1929386"/>
            <a:ext cx="13167363" cy="5431156"/>
          </a:xfrm>
          <a:prstGeom prst="rect">
            <a:avLst/>
          </a:prstGeom>
        </p:spPr>
        <p:txBody>
          <a:bodyPr vert="horz" lIns="0" tIns="54866" rIns="0" bIns="54866" rtlCol="0">
            <a:normAutofit/>
          </a:bodyPr>
          <a:lstStyle>
            <a:lvl1pPr>
              <a:defRPr sz="3100"/>
            </a:lvl1pPr>
            <a:lvl2pPr>
              <a:defRPr sz="2900"/>
            </a:lvl2pPr>
            <a:lvl3pPr>
              <a:defRPr sz="2400"/>
            </a:lvl3pPr>
            <a:lvl4pPr>
              <a:defRPr sz="2000"/>
            </a:lvl4pPr>
            <a:lvl5pPr>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600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10" name="Picture 9" descr="testytest8.png"/>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853" t="16137"/>
          <a:stretch/>
        </p:blipFill>
        <p:spPr>
          <a:xfrm>
            <a:off x="3" y="0"/>
            <a:ext cx="14630399" cy="8229600"/>
          </a:xfrm>
          <a:prstGeom prst="rect">
            <a:avLst/>
          </a:prstGeom>
        </p:spPr>
      </p:pic>
      <p:sp>
        <p:nvSpPr>
          <p:cNvPr id="2" name="Title 1"/>
          <p:cNvSpPr>
            <a:spLocks noGrp="1"/>
          </p:cNvSpPr>
          <p:nvPr>
            <p:ph type="title" hasCustomPrompt="1"/>
          </p:nvPr>
        </p:nvSpPr>
        <p:spPr>
          <a:xfrm>
            <a:off x="1155703" y="4629915"/>
            <a:ext cx="9052311" cy="1634491"/>
          </a:xfrm>
          <a:prstGeom prst="rect">
            <a:avLst/>
          </a:prstGeom>
        </p:spPr>
        <p:txBody>
          <a:bodyPr lIns="91425" tIns="45713" rIns="91425" bIns="45713" anchor="t"/>
          <a:lstStyle>
            <a:lvl1pPr algn="l">
              <a:lnSpc>
                <a:spcPct val="95000"/>
              </a:lnSpc>
              <a:spcBef>
                <a:spcPts val="400"/>
              </a:spcBef>
              <a:defRPr sz="5800" b="0" cap="none" spc="-61" baseline="0">
                <a:solidFill>
                  <a:schemeClr val="tx1"/>
                </a:solidFill>
              </a:defRPr>
            </a:lvl1pPr>
          </a:lstStyle>
          <a:p>
            <a:r>
              <a:rPr lang="en-US" dirty="0" smtClean="0"/>
              <a:t>Click to Edit Master Title Style</a:t>
            </a:r>
            <a:endParaRPr lang="en-US" dirty="0"/>
          </a:p>
        </p:txBody>
      </p:sp>
      <p:pic>
        <p:nvPicPr>
          <p:cNvPr id="11" name="Picture 10"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184956" y="4452512"/>
            <a:ext cx="8800012" cy="93128"/>
          </a:xfrm>
          <a:prstGeom prst="rect">
            <a:avLst/>
          </a:prstGeom>
        </p:spPr>
      </p:pic>
    </p:spTree>
    <p:extLst>
      <p:ext uri="{BB962C8B-B14F-4D97-AF65-F5344CB8AC3E}">
        <p14:creationId xmlns:p14="http://schemas.microsoft.com/office/powerpoint/2010/main" val="192355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4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2" tIns="54939" rIns="109882" bIns="54939" rtlCol="0" anchor="ctr"/>
          <a:lstStyle/>
          <a:p>
            <a:pPr algn="ctr"/>
            <a:endParaRPr lang="en-US" dirty="0">
              <a:latin typeface="Arial" panose="020B0604020202020204" pitchFamily="34" charset="0"/>
            </a:endParaRPr>
          </a:p>
        </p:txBody>
      </p:sp>
      <p:pic>
        <p:nvPicPr>
          <p:cNvPr id="2" name="Picture 1"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0" y="0"/>
            <a:ext cx="14630400" cy="8229600"/>
          </a:xfrm>
          <a:prstGeom prst="rect">
            <a:avLst/>
          </a:prstGeom>
        </p:spPr>
      </p:pic>
      <p:pic>
        <p:nvPicPr>
          <p:cNvPr id="3" name="Picture 2"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184957" y="4503152"/>
            <a:ext cx="7700010" cy="93128"/>
          </a:xfrm>
          <a:prstGeom prst="rect">
            <a:avLst/>
          </a:prstGeom>
        </p:spPr>
      </p:pic>
      <p:sp>
        <p:nvSpPr>
          <p:cNvPr id="6" name="Title 5"/>
          <p:cNvSpPr>
            <a:spLocks noGrp="1"/>
          </p:cNvSpPr>
          <p:nvPr>
            <p:ph type="title"/>
          </p:nvPr>
        </p:nvSpPr>
        <p:spPr>
          <a:xfrm>
            <a:off x="1206221" y="1693525"/>
            <a:ext cx="8055056" cy="2658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5000"/>
              </a:lnSpc>
              <a:spcBef>
                <a:spcPts val="900"/>
              </a:spcBef>
              <a:spcAft>
                <a:spcPts val="0"/>
              </a:spcAft>
              <a:defRPr lang="en-US" sz="7100" b="0" spc="-61" baseline="0">
                <a:solidFill>
                  <a:schemeClr val="tx1"/>
                </a:solidFill>
                <a:ea typeface="+mn-ea"/>
              </a:defRPr>
            </a:lvl1pPr>
          </a:lstStyle>
          <a:p>
            <a:pPr marL="0" lvl="0">
              <a:lnSpc>
                <a:spcPct val="80000"/>
              </a:lnSpc>
              <a:spcAft>
                <a:spcPts val="1199"/>
              </a:spcAft>
            </a:pPr>
            <a:r>
              <a:rPr lang="en-US" smtClean="0"/>
              <a:t>Click to edit Master title style</a:t>
            </a:r>
            <a:endParaRPr lang="en-US" dirty="0"/>
          </a:p>
        </p:txBody>
      </p:sp>
      <p:sp>
        <p:nvSpPr>
          <p:cNvPr id="13" name="Content Placeholder 12"/>
          <p:cNvSpPr>
            <a:spLocks noGrp="1"/>
          </p:cNvSpPr>
          <p:nvPr>
            <p:ph sz="quarter" idx="10"/>
          </p:nvPr>
        </p:nvSpPr>
        <p:spPr>
          <a:xfrm>
            <a:off x="1109175" y="4747696"/>
            <a:ext cx="8055218" cy="548788"/>
          </a:xfrm>
          <a:prstGeom prst="rect">
            <a:avLst/>
          </a:prstGeom>
          <a:noFill/>
          <a:ln>
            <a:noFill/>
          </a:ln>
        </p:spPr>
        <p:txBody>
          <a:bodyPr lIns="109882" tIns="54939" rIns="109882" bIns="54939"/>
          <a:lstStyle>
            <a:lvl1pPr marL="0" indent="0">
              <a:lnSpc>
                <a:spcPct val="95000"/>
              </a:lnSpc>
              <a:spcBef>
                <a:spcPts val="900"/>
              </a:spcBef>
              <a:buNone/>
              <a:defRPr sz="3400" cap="none" spc="-61" baseline="0">
                <a:solidFill>
                  <a:schemeClr val="tx1"/>
                </a:solidFill>
              </a:defRPr>
            </a:lvl1pPr>
            <a:lvl2pPr marL="548578" indent="0">
              <a:buNone/>
              <a:defRPr sz="2900" cap="all" baseline="0">
                <a:solidFill>
                  <a:schemeClr val="accent2"/>
                </a:solidFill>
              </a:defRPr>
            </a:lvl2pPr>
            <a:lvl3pPr marL="1097157" indent="0">
              <a:buNone/>
              <a:defRPr sz="2900" cap="all" baseline="0">
                <a:solidFill>
                  <a:schemeClr val="accent2"/>
                </a:solidFill>
              </a:defRPr>
            </a:lvl3pPr>
            <a:lvl4pPr marL="1645731" indent="0">
              <a:buNone/>
              <a:defRPr sz="2900" cap="all" baseline="0">
                <a:solidFill>
                  <a:schemeClr val="accent2"/>
                </a:solidFill>
              </a:defRPr>
            </a:lvl4pPr>
            <a:lvl5pPr marL="2194309" indent="0">
              <a:buNone/>
              <a:defRPr sz="2900" cap="all" baseline="0">
                <a:solidFill>
                  <a:schemeClr val="accent2"/>
                </a:solidFill>
              </a:defRPr>
            </a:lvl5pPr>
          </a:lstStyle>
          <a:p>
            <a:pPr lvl="0"/>
            <a:r>
              <a:rPr lang="en-US" smtClean="0"/>
              <a:t>Click to edit Master text styles</a:t>
            </a:r>
          </a:p>
        </p:txBody>
      </p:sp>
      <p:sp>
        <p:nvSpPr>
          <p:cNvPr id="18" name="Content Placeholder 17"/>
          <p:cNvSpPr>
            <a:spLocks noGrp="1"/>
          </p:cNvSpPr>
          <p:nvPr>
            <p:ph sz="quarter" idx="11"/>
          </p:nvPr>
        </p:nvSpPr>
        <p:spPr>
          <a:xfrm>
            <a:off x="1109174" y="5928803"/>
            <a:ext cx="8034064" cy="781050"/>
          </a:xfrm>
          <a:prstGeom prst="rect">
            <a:avLst/>
          </a:prstGeom>
          <a:noFill/>
        </p:spPr>
        <p:txBody>
          <a:bodyPr lIns="109882" tIns="54939" rIns="109882" bIns="54939"/>
          <a:lstStyle>
            <a:lvl1pPr marL="0" indent="0">
              <a:lnSpc>
                <a:spcPct val="95000"/>
              </a:lnSpc>
              <a:spcBef>
                <a:spcPts val="900"/>
              </a:spcBef>
              <a:buNone/>
              <a:defRPr sz="3000" cap="none" spc="-61" baseline="0">
                <a:solidFill>
                  <a:schemeClr val="accent2"/>
                </a:solidFill>
              </a:defRPr>
            </a:lvl1pPr>
            <a:lvl2pPr marL="548578" indent="0">
              <a:buNone/>
              <a:defRPr sz="2400" cap="all" baseline="0">
                <a:solidFill>
                  <a:schemeClr val="accent2"/>
                </a:solidFill>
              </a:defRPr>
            </a:lvl2pPr>
            <a:lvl3pPr marL="1097157" indent="0">
              <a:buNone/>
              <a:defRPr sz="2400" cap="all" baseline="0">
                <a:solidFill>
                  <a:schemeClr val="accent2"/>
                </a:solidFill>
              </a:defRPr>
            </a:lvl3pPr>
            <a:lvl4pPr marL="1645731" indent="0">
              <a:buNone/>
              <a:defRPr sz="2400" cap="all" baseline="0">
                <a:solidFill>
                  <a:schemeClr val="accent2"/>
                </a:solidFill>
              </a:defRPr>
            </a:lvl4pPr>
            <a:lvl5pPr marL="2194309" indent="0">
              <a:buNone/>
              <a:defRPr sz="2400" cap="all" baseline="0">
                <a:solidFill>
                  <a:schemeClr val="accent2"/>
                </a:solidFill>
              </a:defRPr>
            </a:lvl5pPr>
          </a:lstStyle>
          <a:p>
            <a:pPr lvl="0"/>
            <a:r>
              <a:rPr lang="en-US" smtClean="0"/>
              <a:t>Click to edit Master text styles</a:t>
            </a:r>
          </a:p>
        </p:txBody>
      </p:sp>
      <p:pic>
        <p:nvPicPr>
          <p:cNvPr id="9" name="Picture 8" descr="juniper_cmyk.png"/>
          <p:cNvPicPr>
            <a:picLocks noChangeAspect="1"/>
          </p:cNvPicPr>
          <p:nvPr userDrawn="1"/>
        </p:nvPicPr>
        <p:blipFill>
          <a:blip r:embed="rId4" cstate="screen">
            <a:extLst>
              <a:ext uri="{BEBA8EAE-BF5A-486C-A8C5-ECC9F3942E4B}">
                <a14:imgProps xmlns:a14="http://schemas.microsoft.com/office/drawing/2010/main">
                  <a14:imgLayer r:embed="rId5">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11909631" y="432095"/>
            <a:ext cx="2280998" cy="623615"/>
          </a:xfrm>
          <a:prstGeom prst="rect">
            <a:avLst/>
          </a:prstGeom>
        </p:spPr>
      </p:pic>
    </p:spTree>
    <p:extLst>
      <p:ext uri="{BB962C8B-B14F-4D97-AF65-F5344CB8AC3E}">
        <p14:creationId xmlns:p14="http://schemas.microsoft.com/office/powerpoint/2010/main" val="63186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0781" y="307238"/>
            <a:ext cx="13152730" cy="888797"/>
          </a:xfrm>
          <a:prstGeom prst="rect">
            <a:avLst/>
          </a:prstGeom>
        </p:spPr>
        <p:txBody>
          <a:bodyPr>
            <a:noAutofit/>
          </a:bodyPr>
          <a:lstStyle>
            <a:lvl1pPr algn="l" defTabSz="653077" rtl="0" eaLnBrk="1" fontAlgn="base" hangingPunct="1">
              <a:lnSpc>
                <a:spcPct val="90000"/>
              </a:lnSpc>
              <a:spcBef>
                <a:spcPct val="0"/>
              </a:spcBef>
              <a:spcAft>
                <a:spcPts val="751"/>
              </a:spcAft>
              <a:defRPr lang="en-US" sz="3400" b="1" cap="all" baseline="0" dirty="0" smtClean="0">
                <a:solidFill>
                  <a:srgbClr val="292929"/>
                </a:solidFill>
                <a:latin typeface="Arial" panose="020B0604020202020204" pitchFamily="34" charset="0"/>
                <a:ea typeface="+mj-ea"/>
                <a:cs typeface="+mj-cs"/>
              </a:defRPr>
            </a:lvl1pPr>
          </a:lstStyle>
          <a:p>
            <a:pPr lvl="0"/>
            <a:r>
              <a:rPr lang="en-US" dirty="0" smtClean="0"/>
              <a:t>Click to edit Master title style</a:t>
            </a:r>
            <a:endParaRPr lang="en-US" dirty="0"/>
          </a:p>
        </p:txBody>
      </p:sp>
      <p:sp>
        <p:nvSpPr>
          <p:cNvPr id="13" name="Content Placeholder 12"/>
          <p:cNvSpPr>
            <a:spLocks noGrp="1"/>
          </p:cNvSpPr>
          <p:nvPr>
            <p:ph sz="quarter" idx="10"/>
          </p:nvPr>
        </p:nvSpPr>
        <p:spPr>
          <a:xfrm>
            <a:off x="762000" y="1371600"/>
            <a:ext cx="13868400" cy="5897880"/>
          </a:xfrm>
          <a:prstGeom prst="rect">
            <a:avLst/>
          </a:prstGeom>
        </p:spPr>
        <p:txBody>
          <a:bodyPr/>
          <a:lstStyle>
            <a:lvl1pPr marL="322004" indent="-322004">
              <a:buClr>
                <a:schemeClr val="tx1"/>
              </a:buClr>
              <a:defRPr>
                <a:solidFill>
                  <a:schemeClr val="tx1"/>
                </a:solidFill>
              </a:defRPr>
            </a:lvl1pPr>
            <a:lvl2pPr marL="662148" indent="-340144">
              <a:buClr>
                <a:schemeClr val="tx1"/>
              </a:buClr>
              <a:defRPr>
                <a:solidFill>
                  <a:schemeClr val="tx1"/>
                </a:solidFill>
              </a:defRPr>
            </a:lvl2pPr>
            <a:lvl3pPr marL="993222" indent="-331075">
              <a:buClr>
                <a:schemeClr val="tx1"/>
              </a:buClr>
              <a:defRPr>
                <a:solidFill>
                  <a:schemeClr val="tx1"/>
                </a:solidFill>
              </a:defRPr>
            </a:lvl3pPr>
            <a:lvl4pPr marL="1299354" indent="-315201">
              <a:buClr>
                <a:schemeClr val="tx1"/>
              </a:buClr>
              <a:defRPr>
                <a:solidFill>
                  <a:schemeClr val="tx1"/>
                </a:solidFill>
              </a:defRPr>
            </a:lvl4pPr>
            <a:lvl5pPr marL="1628159" indent="-322004">
              <a:buClr>
                <a:schemeClr val="tx1"/>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241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0781" y="307238"/>
            <a:ext cx="13152730" cy="888797"/>
          </a:xfrm>
          <a:prstGeom prst="rect">
            <a:avLst/>
          </a:prstGeom>
        </p:spPr>
        <p:txBody>
          <a:bodyPr>
            <a:noAutofit/>
          </a:bodyPr>
          <a:lstStyle>
            <a:lvl1pPr algn="l" defTabSz="653077" rtl="0" eaLnBrk="1" fontAlgn="base" hangingPunct="1">
              <a:lnSpc>
                <a:spcPct val="90000"/>
              </a:lnSpc>
              <a:spcBef>
                <a:spcPct val="0"/>
              </a:spcBef>
              <a:spcAft>
                <a:spcPts val="751"/>
              </a:spcAft>
              <a:defRPr lang="en-US" sz="3400" b="1" cap="all" baseline="0" dirty="0" smtClean="0">
                <a:solidFill>
                  <a:srgbClr val="292929"/>
                </a:solidFill>
                <a:latin typeface="Arial" panose="020B0604020202020204" pitchFamily="34" charset="0"/>
                <a:ea typeface="+mj-ea"/>
                <a:cs typeface="+mj-cs"/>
              </a:defRPr>
            </a:lvl1pPr>
          </a:lstStyle>
          <a:p>
            <a:pPr lvl="0"/>
            <a:r>
              <a:rPr lang="en-US" dirty="0" smtClean="0"/>
              <a:t>Click to edit Master title style</a:t>
            </a:r>
            <a:endParaRPr lang="en-US" dirty="0"/>
          </a:p>
        </p:txBody>
      </p:sp>
      <p:sp>
        <p:nvSpPr>
          <p:cNvPr id="13" name="Content Placeholder 12"/>
          <p:cNvSpPr>
            <a:spLocks noGrp="1"/>
          </p:cNvSpPr>
          <p:nvPr>
            <p:ph sz="quarter" idx="10"/>
          </p:nvPr>
        </p:nvSpPr>
        <p:spPr>
          <a:xfrm>
            <a:off x="762000" y="1371600"/>
            <a:ext cx="13868400" cy="5897880"/>
          </a:xfrm>
          <a:prstGeom prst="rect">
            <a:avLst/>
          </a:prstGeom>
        </p:spPr>
        <p:txBody>
          <a:bodyPr/>
          <a:lstStyle>
            <a:lvl1pPr marL="322004" indent="-322004">
              <a:buClr>
                <a:schemeClr val="tx1"/>
              </a:buClr>
              <a:defRPr>
                <a:solidFill>
                  <a:schemeClr val="tx1"/>
                </a:solidFill>
              </a:defRPr>
            </a:lvl1pPr>
            <a:lvl2pPr marL="662148" indent="-340144">
              <a:buClr>
                <a:schemeClr val="tx1"/>
              </a:buClr>
              <a:defRPr>
                <a:solidFill>
                  <a:schemeClr val="tx1"/>
                </a:solidFill>
              </a:defRPr>
            </a:lvl2pPr>
            <a:lvl3pPr marL="993222" indent="-331075">
              <a:buClr>
                <a:schemeClr val="tx1"/>
              </a:buClr>
              <a:defRPr>
                <a:solidFill>
                  <a:schemeClr val="tx1"/>
                </a:solidFill>
              </a:defRPr>
            </a:lvl3pPr>
            <a:lvl4pPr marL="1299354" indent="-315201">
              <a:buClr>
                <a:schemeClr val="tx1"/>
              </a:buClr>
              <a:defRPr>
                <a:solidFill>
                  <a:schemeClr val="tx1"/>
                </a:solidFill>
              </a:defRPr>
            </a:lvl4pPr>
            <a:lvl5pPr marL="1628159" indent="-322004">
              <a:buClr>
                <a:schemeClr val="tx1"/>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443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a:prstGeom prst="rect">
            <a:avLst/>
          </a:prstGeo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1520" y="7627621"/>
            <a:ext cx="3413760" cy="438150"/>
          </a:xfrm>
          <a:prstGeom prst="rect">
            <a:avLst/>
          </a:prstGeom>
        </p:spPr>
        <p:txBody>
          <a:bodyPr/>
          <a:lstStyle/>
          <a:p>
            <a:fld id="{89D80987-F966-F84F-AE78-A2380CACACC2}" type="datetimeFigureOut">
              <a:rPr lang="en-US" smtClean="0"/>
              <a:pPr/>
              <a:t>1/25/16</a:t>
            </a:fld>
            <a:endParaRPr lang="en-US"/>
          </a:p>
        </p:txBody>
      </p:sp>
      <p:sp>
        <p:nvSpPr>
          <p:cNvPr id="5" name="Footer Placeholder 4"/>
          <p:cNvSpPr>
            <a:spLocks noGrp="1"/>
          </p:cNvSpPr>
          <p:nvPr>
            <p:ph type="ftr" sz="quarter" idx="11"/>
          </p:nvPr>
        </p:nvSpPr>
        <p:spPr>
          <a:xfrm>
            <a:off x="4998720" y="7627621"/>
            <a:ext cx="4632960" cy="438150"/>
          </a:xfrm>
          <a:prstGeom prst="rect">
            <a:avLst/>
          </a:prstGeom>
        </p:spPr>
        <p:txBody>
          <a:bodyPr/>
          <a:lstStyle/>
          <a:p>
            <a:endParaRPr lang="en-US"/>
          </a:p>
        </p:txBody>
      </p:sp>
      <p:sp>
        <p:nvSpPr>
          <p:cNvPr id="6" name="Slide Number Placeholder 5"/>
          <p:cNvSpPr>
            <a:spLocks noGrp="1"/>
          </p:cNvSpPr>
          <p:nvPr>
            <p:ph type="sldNum" sz="quarter" idx="12"/>
          </p:nvPr>
        </p:nvSpPr>
        <p:spPr>
          <a:xfrm>
            <a:off x="10485120" y="7627621"/>
            <a:ext cx="3413760" cy="438150"/>
          </a:xfrm>
          <a:prstGeom prst="rect">
            <a:avLst/>
          </a:prstGeom>
        </p:spPr>
        <p:txBody>
          <a:bodyPr/>
          <a:lstStyle/>
          <a:p>
            <a:fld id="{93A0444E-75A6-C843-9A15-321F66D6EB4E}" type="slidenum">
              <a:rPr lang="en-US" smtClean="0"/>
              <a:pPr/>
              <a:t>‹#›</a:t>
            </a:fld>
            <a:endParaRPr lang="en-US"/>
          </a:p>
        </p:txBody>
      </p:sp>
    </p:spTree>
    <p:extLst>
      <p:ext uri="{BB962C8B-B14F-4D97-AF65-F5344CB8AC3E}">
        <p14:creationId xmlns:p14="http://schemas.microsoft.com/office/powerpoint/2010/main" val="15402154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731520" y="329566"/>
            <a:ext cx="13167360" cy="1371600"/>
          </a:xfrm>
          <a:prstGeom prst="rect">
            <a:avLst/>
          </a:prstGeom>
        </p:spPr>
        <p:txBody>
          <a:bodyPr lIns="130622" tIns="65311" rIns="130622" bIns="65311"/>
          <a:lstStyle/>
          <a:p>
            <a:r>
              <a:rPr lang="en-US" dirty="0" smtClean="0"/>
              <a:t>AGENDA STYLE</a:t>
            </a:r>
            <a:endParaRPr lang="en-US" dirty="0"/>
          </a:p>
        </p:txBody>
      </p:sp>
      <p:sp>
        <p:nvSpPr>
          <p:cNvPr id="4" name="Rectangle 7"/>
          <p:cNvSpPr>
            <a:spLocks noGrp="1" noChangeArrowheads="1"/>
          </p:cNvSpPr>
          <p:nvPr>
            <p:ph sz="quarter" idx="10"/>
            <p:custDataLst>
              <p:tags r:id="rId2"/>
            </p:custDataLst>
          </p:nvPr>
        </p:nvSpPr>
        <p:spPr>
          <a:xfrm>
            <a:off x="760781" y="1547165"/>
            <a:ext cx="13152730" cy="5727802"/>
          </a:xfrm>
          <a:prstGeom prst="rect">
            <a:avLst/>
          </a:prstGeom>
        </p:spPr>
        <p:txBody>
          <a:bodyPr lIns="130622" tIns="65311" rIns="130622" bIns="65311"/>
          <a:lstStyle/>
          <a:p>
            <a:pPr marL="598684" lvl="0" indent="-598684">
              <a:spcAft>
                <a:spcPts val="2000"/>
              </a:spcAft>
              <a:buSzPct val="100000"/>
              <a:buFont typeface="Wingdings" pitchFamily="2" charset="2"/>
              <a:buAutoNum type="arabicPeriod"/>
            </a:pPr>
            <a:r>
              <a:rPr lang="en-US" sz="3400" smtClean="0"/>
              <a:t>Click to edit Master text styles</a:t>
            </a:r>
          </a:p>
          <a:p>
            <a:pPr marL="598684" lvl="1" indent="-598684">
              <a:spcAft>
                <a:spcPts val="2000"/>
              </a:spcAft>
              <a:buSzPct val="100000"/>
              <a:buFont typeface="Wingdings" pitchFamily="2" charset="2"/>
              <a:buAutoNum type="arabicPeriod"/>
            </a:pPr>
            <a:r>
              <a:rPr lang="en-US" sz="3400" smtClean="0"/>
              <a:t>Second level</a:t>
            </a:r>
          </a:p>
          <a:p>
            <a:pPr marL="598684" lvl="2" indent="-598684">
              <a:spcAft>
                <a:spcPts val="2000"/>
              </a:spcAft>
              <a:buSzPct val="100000"/>
              <a:buFont typeface="Wingdings" pitchFamily="2" charset="2"/>
              <a:buAutoNum type="arabicPeriod"/>
            </a:pPr>
            <a:r>
              <a:rPr lang="en-US" sz="3400" smtClean="0"/>
              <a:t>Third level</a:t>
            </a:r>
          </a:p>
          <a:p>
            <a:pPr marL="598684" lvl="3" indent="-598684">
              <a:spcAft>
                <a:spcPts val="2000"/>
              </a:spcAft>
              <a:buSzPct val="100000"/>
              <a:buFont typeface="Wingdings" pitchFamily="2" charset="2"/>
              <a:buAutoNum type="arabicPeriod"/>
            </a:pPr>
            <a:r>
              <a:rPr lang="en-US" sz="3400" smtClean="0"/>
              <a:t>Fourth level</a:t>
            </a:r>
          </a:p>
          <a:p>
            <a:pPr marL="598684" lvl="4" indent="-598684">
              <a:spcAft>
                <a:spcPts val="2000"/>
              </a:spcAft>
              <a:buSzPct val="100000"/>
              <a:buFont typeface="Wingdings" pitchFamily="2" charset="2"/>
              <a:buAutoNum type="arabicPeriod"/>
            </a:pPr>
            <a:r>
              <a:rPr lang="en-US" sz="3400" smtClean="0"/>
              <a:t>Fifth level</a:t>
            </a:r>
            <a:endParaRPr lang="en-US" sz="3400" dirty="0">
              <a:solidFill>
                <a:schemeClr val="accent6"/>
              </a:solidFill>
            </a:endParaRPr>
          </a:p>
        </p:txBody>
      </p:sp>
    </p:spTree>
    <p:extLst>
      <p:ext uri="{BB962C8B-B14F-4D97-AF65-F5344CB8AC3E}">
        <p14:creationId xmlns:p14="http://schemas.microsoft.com/office/powerpoint/2010/main" val="108543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Blue Burst">
    <p:spTree>
      <p:nvGrpSpPr>
        <p:cNvPr id="1" name=""/>
        <p:cNvGrpSpPr/>
        <p:nvPr/>
      </p:nvGrpSpPr>
      <p:grpSpPr>
        <a:xfrm>
          <a:off x="0" y="0"/>
          <a:ext cx="0" cy="0"/>
          <a:chOff x="0" y="0"/>
          <a:chExt cx="0" cy="0"/>
        </a:xfrm>
      </p:grpSpPr>
      <p:pic>
        <p:nvPicPr>
          <p:cNvPr id="10" name="Picture 9"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2"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baseline="0">
                <a:solidFill>
                  <a:schemeClr val="accent2"/>
                </a:solidFill>
              </a:defRPr>
            </a:lvl2pPr>
            <a:lvl3pPr>
              <a:lnSpc>
                <a:spcPct val="95000"/>
              </a:lnSpc>
              <a:spcBef>
                <a:spcPts val="400"/>
              </a:spcBef>
              <a:buClr>
                <a:schemeClr val="tx1"/>
              </a:buClr>
              <a:defRPr sz="2400" baseline="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baseline="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230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_Color Burst">
    <p:spTree>
      <p:nvGrpSpPr>
        <p:cNvPr id="1" name=""/>
        <p:cNvGrpSpPr/>
        <p:nvPr/>
      </p:nvGrpSpPr>
      <p:grpSpPr>
        <a:xfrm>
          <a:off x="0" y="0"/>
          <a:ext cx="0" cy="0"/>
          <a:chOff x="0" y="0"/>
          <a:chExt cx="0" cy="0"/>
        </a:xfrm>
      </p:grpSpPr>
      <p:pic>
        <p:nvPicPr>
          <p:cNvPr id="13" name="Picture 12"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2" name="Title 1"/>
          <p:cNvSpPr>
            <a:spLocks noGrp="1"/>
          </p:cNvSpPr>
          <p:nvPr userDrawn="1">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
        <p:nvSpPr>
          <p:cNvPr id="3" name="Content Placeholder 2"/>
          <p:cNvSpPr>
            <a:spLocks noGrp="1"/>
          </p:cNvSpPr>
          <p:nvPr userDrawn="1">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Tree>
    <p:extLst>
      <p:ext uri="{BB962C8B-B14F-4D97-AF65-F5344CB8AC3E}">
        <p14:creationId xmlns:p14="http://schemas.microsoft.com/office/powerpoint/2010/main" val="9703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
        <p:nvSpPr>
          <p:cNvPr id="3" name="Content Placeholder 2"/>
          <p:cNvSpPr>
            <a:spLocks noGrp="1"/>
          </p:cNvSpPr>
          <p:nvPr>
            <p:ph idx="1"/>
          </p:nvPr>
        </p:nvSpPr>
        <p:spPr>
          <a:xfrm>
            <a:off x="720843" y="2628298"/>
            <a:ext cx="13167362" cy="4882891"/>
          </a:xfrm>
          <a:prstGeom prst="rect">
            <a:avLst/>
          </a:prstGeom>
        </p:spPr>
        <p:txBody>
          <a:bodyPr lIns="91425" tIns="45713" rIns="91425" bIns="45713"/>
          <a:lstStyle>
            <a:lvl1pPr>
              <a:lnSpc>
                <a:spcPct val="95000"/>
              </a:lnSpc>
              <a:spcBef>
                <a:spcPts val="900"/>
              </a:spcBef>
              <a:buClr>
                <a:schemeClr val="tx1"/>
              </a:buClr>
              <a:defRPr sz="3200" baseline="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0438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_Blue Burst">
    <p:spTree>
      <p:nvGrpSpPr>
        <p:cNvPr id="1" name=""/>
        <p:cNvGrpSpPr/>
        <p:nvPr/>
      </p:nvGrpSpPr>
      <p:grpSpPr>
        <a:xfrm>
          <a:off x="0" y="0"/>
          <a:ext cx="0" cy="0"/>
          <a:chOff x="0" y="0"/>
          <a:chExt cx="0" cy="0"/>
        </a:xfrm>
      </p:grpSpPr>
      <p:pic>
        <p:nvPicPr>
          <p:cNvPr id="7" name="Picture 6"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a:xfrm>
            <a:off x="720843" y="2628298"/>
            <a:ext cx="13167362" cy="4882891"/>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290766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 and Content_Color Burst">
    <p:spTree>
      <p:nvGrpSpPr>
        <p:cNvPr id="1" name=""/>
        <p:cNvGrpSpPr/>
        <p:nvPr/>
      </p:nvGrpSpPr>
      <p:grpSpPr>
        <a:xfrm>
          <a:off x="0" y="0"/>
          <a:ext cx="0" cy="0"/>
          <a:chOff x="0" y="0"/>
          <a:chExt cx="0" cy="0"/>
        </a:xfrm>
      </p:grpSpPr>
      <p:pic>
        <p:nvPicPr>
          <p:cNvPr id="7" name="Picture 6"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3" name="Content Placeholder 2"/>
          <p:cNvSpPr>
            <a:spLocks noGrp="1"/>
          </p:cNvSpPr>
          <p:nvPr>
            <p:ph idx="1"/>
          </p:nvPr>
        </p:nvSpPr>
        <p:spPr>
          <a:xfrm>
            <a:off x="720843" y="2628298"/>
            <a:ext cx="13167362" cy="4882891"/>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8"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43658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dirty="0" smtClean="0"/>
              <a:t>Click to edit Master text styles</a:t>
            </a:r>
            <a:endParaRPr lang="en-US" dirty="0"/>
          </a:p>
        </p:txBody>
      </p:sp>
      <p:sp>
        <p:nvSpPr>
          <p:cNvPr id="4" name="Title 1"/>
          <p:cNvSpPr>
            <a:spLocks noGrp="1"/>
          </p:cNvSpPr>
          <p:nvPr>
            <p:ph type="title" hasCustomPrompt="1"/>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dirty="0" smtClean="0"/>
              <a:t>Click to Edit Master Title Style</a:t>
            </a:r>
            <a:endParaRPr lang="en-US" dirty="0"/>
          </a:p>
        </p:txBody>
      </p:sp>
    </p:spTree>
    <p:extLst>
      <p:ext uri="{BB962C8B-B14F-4D97-AF65-F5344CB8AC3E}">
        <p14:creationId xmlns:p14="http://schemas.microsoft.com/office/powerpoint/2010/main" val="12548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168589107-detail-of-modern-architecture-and-empty-gettyimages copy.jpg"/>
          <p:cNvPicPr>
            <a:picLocks noChangeAspect="1"/>
          </p:cNvPicPr>
          <p:nvPr/>
        </p:nvPicPr>
        <p:blipFill rotWithShape="1">
          <a:blip r:embed="rId37">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5" name="Rectangle 4"/>
          <p:cNvSpPr/>
          <p:nvPr/>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1" name="Rectangle 26"/>
          <p:cNvSpPr>
            <a:spLocks noChangeArrowheads="1"/>
          </p:cNvSpPr>
          <p:nvPr userDrawn="1"/>
        </p:nvSpPr>
        <p:spPr bwMode="black">
          <a:xfrm>
            <a:off x="184797" y="7886143"/>
            <a:ext cx="356157" cy="261596"/>
          </a:xfrm>
          <a:prstGeom prst="rect">
            <a:avLst/>
          </a:prstGeom>
          <a:noFill/>
          <a:extLst/>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dirty="0">
              <a:solidFill>
                <a:srgbClr val="344A58">
                  <a:alpha val="50000"/>
                </a:srgbClr>
              </a:solidFill>
              <a:latin typeface="Arial"/>
              <a:cs typeface="Arial"/>
            </a:endParaRPr>
          </a:p>
        </p:txBody>
      </p:sp>
    </p:spTree>
    <p:extLst>
      <p:ext uri="{BB962C8B-B14F-4D97-AF65-F5344CB8AC3E}">
        <p14:creationId xmlns:p14="http://schemas.microsoft.com/office/powerpoint/2010/main" val="3691563539"/>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833" r:id="rId4"/>
    <p:sldLayoutId id="2147483838" r:id="rId5"/>
    <p:sldLayoutId id="2147483825" r:id="rId6"/>
    <p:sldLayoutId id="2147483834" r:id="rId7"/>
    <p:sldLayoutId id="2147483839" r:id="rId8"/>
    <p:sldLayoutId id="2147483832" r:id="rId9"/>
    <p:sldLayoutId id="2147483835" r:id="rId10"/>
    <p:sldLayoutId id="2147483840" r:id="rId11"/>
    <p:sldLayoutId id="2147483826" r:id="rId12"/>
    <p:sldLayoutId id="2147483836" r:id="rId13"/>
    <p:sldLayoutId id="2147483841" r:id="rId14"/>
    <p:sldLayoutId id="2147483837" r:id="rId15"/>
    <p:sldLayoutId id="2147483843" r:id="rId16"/>
    <p:sldLayoutId id="2147483653" r:id="rId17"/>
    <p:sldLayoutId id="2147483844" r:id="rId18"/>
    <p:sldLayoutId id="2147483846" r:id="rId19"/>
    <p:sldLayoutId id="2147483827" r:id="rId20"/>
    <p:sldLayoutId id="2147483828" r:id="rId21"/>
    <p:sldLayoutId id="2147483850" r:id="rId22"/>
    <p:sldLayoutId id="2147483655"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548606" rtl="0" eaLnBrk="1" latinLnBrk="0" hangingPunct="1">
        <a:spcBef>
          <a:spcPct val="0"/>
        </a:spcBef>
        <a:buNone/>
        <a:defRPr sz="4000" b="1" i="0" kern="1200">
          <a:solidFill>
            <a:schemeClr val="accent6"/>
          </a:solidFill>
          <a:latin typeface="Arial"/>
          <a:ea typeface="+mj-ea"/>
          <a:cs typeface="Arial"/>
        </a:defRPr>
      </a:lvl1pPr>
    </p:titleStyle>
    <p:bodyStyle>
      <a:lvl1pPr marL="411455" indent="-411455" algn="l" defTabSz="548606" rtl="0" eaLnBrk="1" latinLnBrk="0" hangingPunct="1">
        <a:spcBef>
          <a:spcPct val="20000"/>
        </a:spcBef>
        <a:buFont typeface="Arial"/>
        <a:buChar char="•"/>
        <a:defRPr sz="3800" kern="120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06" rtl="0" eaLnBrk="1" latinLnBrk="0" hangingPunct="1">
        <a:defRPr sz="2300" kern="1200">
          <a:solidFill>
            <a:schemeClr val="tx1"/>
          </a:solidFill>
          <a:latin typeface="+mn-lt"/>
          <a:ea typeface="+mn-ea"/>
          <a:cs typeface="+mn-cs"/>
        </a:defRPr>
      </a:lvl1pPr>
      <a:lvl2pPr marL="548606" algn="l" defTabSz="548606" rtl="0" eaLnBrk="1" latinLnBrk="0" hangingPunct="1">
        <a:defRPr sz="2300" kern="1200">
          <a:solidFill>
            <a:schemeClr val="tx1"/>
          </a:solidFill>
          <a:latin typeface="+mn-lt"/>
          <a:ea typeface="+mn-ea"/>
          <a:cs typeface="+mn-cs"/>
        </a:defRPr>
      </a:lvl2pPr>
      <a:lvl3pPr marL="1097211" algn="l" defTabSz="548606" rtl="0" eaLnBrk="1" latinLnBrk="0" hangingPunct="1">
        <a:defRPr sz="2300" kern="1200">
          <a:solidFill>
            <a:schemeClr val="tx1"/>
          </a:solidFill>
          <a:latin typeface="+mn-lt"/>
          <a:ea typeface="+mn-ea"/>
          <a:cs typeface="+mn-cs"/>
        </a:defRPr>
      </a:lvl3pPr>
      <a:lvl4pPr marL="1645817" algn="l" defTabSz="548606" rtl="0" eaLnBrk="1" latinLnBrk="0" hangingPunct="1">
        <a:defRPr sz="2300" kern="1200">
          <a:solidFill>
            <a:schemeClr val="tx1"/>
          </a:solidFill>
          <a:latin typeface="+mn-lt"/>
          <a:ea typeface="+mn-ea"/>
          <a:cs typeface="+mn-cs"/>
        </a:defRPr>
      </a:lvl4pPr>
      <a:lvl5pPr marL="2194422" algn="l" defTabSz="548606" rtl="0" eaLnBrk="1" latinLnBrk="0" hangingPunct="1">
        <a:defRPr sz="2300" kern="1200">
          <a:solidFill>
            <a:schemeClr val="tx1"/>
          </a:solidFill>
          <a:latin typeface="+mn-lt"/>
          <a:ea typeface="+mn-ea"/>
          <a:cs typeface="+mn-cs"/>
        </a:defRPr>
      </a:lvl5pPr>
      <a:lvl6pPr marL="2743025" algn="l" defTabSz="548606" rtl="0" eaLnBrk="1" latinLnBrk="0" hangingPunct="1">
        <a:defRPr sz="2300" kern="1200">
          <a:solidFill>
            <a:schemeClr val="tx1"/>
          </a:solidFill>
          <a:latin typeface="+mn-lt"/>
          <a:ea typeface="+mn-ea"/>
          <a:cs typeface="+mn-cs"/>
        </a:defRPr>
      </a:lvl6pPr>
      <a:lvl7pPr marL="3291633" algn="l" defTabSz="548606" rtl="0" eaLnBrk="1" latinLnBrk="0" hangingPunct="1">
        <a:defRPr sz="2300" kern="1200">
          <a:solidFill>
            <a:schemeClr val="tx1"/>
          </a:solidFill>
          <a:latin typeface="+mn-lt"/>
          <a:ea typeface="+mn-ea"/>
          <a:cs typeface="+mn-cs"/>
        </a:defRPr>
      </a:lvl7pPr>
      <a:lvl8pPr marL="3840236" algn="l" defTabSz="548606" rtl="0" eaLnBrk="1" latinLnBrk="0" hangingPunct="1">
        <a:defRPr sz="2300" kern="1200">
          <a:solidFill>
            <a:schemeClr val="tx1"/>
          </a:solidFill>
          <a:latin typeface="+mn-lt"/>
          <a:ea typeface="+mn-ea"/>
          <a:cs typeface="+mn-cs"/>
        </a:defRPr>
      </a:lvl8pPr>
      <a:lvl9pPr marL="4388842" algn="l" defTabSz="548606"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juniper.net/documentation/en_US/junos13.2/information-products/pathway-pages/netconf-guide/netconf.htm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125.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12.xml"/><Relationship Id="rId3" Type="http://schemas.openxmlformats.org/officeDocument/2006/relationships/notesSlide" Target="../notesSlides/notesSlide40.xml"/></Relationships>
</file>

<file path=ppt/slides/_rels/slide126.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2.png"/><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74.png"/><Relationship Id="rId5" Type="http://schemas.openxmlformats.org/officeDocument/2006/relationships/image" Target="../media/image72.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3" Type="http://schemas.openxmlformats.org/officeDocument/2006/relationships/hyperlink" Target="http://try.libslax.org/" TargetMode="External"/><Relationship Id="rId4"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13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54.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64.png"/><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134.xml.rels><?xml version="1.0" encoding="UTF-8" standalone="yes"?>
<Relationships xmlns="http://schemas.openxmlformats.org/package/2006/relationships"><Relationship Id="rId3" Type="http://schemas.openxmlformats.org/officeDocument/2006/relationships/hyperlink" Target="http://www.juniper.net/support/downloads/?p=netconf" TargetMode="External"/><Relationship Id="rId4" Type="http://schemas.openxmlformats.org/officeDocument/2006/relationships/hyperlink" Target="gem%20install%20netconf" TargetMode="External"/><Relationship Id="rId5" Type="http://schemas.openxmlformats.org/officeDocument/2006/relationships/hyperlink" Target="https://github.com/vbajpai/ncclient" TargetMode="External"/><Relationship Id="rId6" Type="http://schemas.openxmlformats.org/officeDocument/2006/relationships/hyperlink" Target="http://code.google.com/p/libslax/" TargetMode="External"/><Relationship Id="rId7" Type="http://schemas.openxmlformats.org/officeDocument/2006/relationships/hyperlink" Target="http://code.google.com/p/juise/" TargetMode="External"/><Relationship Id="rId8" Type="http://schemas.openxmlformats.org/officeDocument/2006/relationships/hyperlink" Target="http://github.com/Juniper" TargetMode="External"/><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1" Type="http://schemas.openxmlformats.org/officeDocument/2006/relationships/image" Target="../media/image32.jpeg"/><Relationship Id="rId12" Type="http://schemas.openxmlformats.org/officeDocument/2006/relationships/image" Target="../media/image33.png"/><Relationship Id="rId13" Type="http://schemas.openxmlformats.org/officeDocument/2006/relationships/image" Target="../media/image18.png"/><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jpeg"/><Relationship Id="rId10" Type="http://schemas.openxmlformats.org/officeDocument/2006/relationships/image" Target="../media/image31.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www.juniper.net/documentation/en_US/junos13.2/information-products/pathway-pages/netconf-guide/netconf.html" TargetMode="External"/><Relationship Id="rId4" Type="http://schemas.openxmlformats.org/officeDocument/2006/relationships/hyperlink" Target="http://github.com/Juniper" TargetMode="External"/><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2.png"/><Relationship Id="rId3" Type="http://schemas.openxmlformats.org/officeDocument/2006/relationships/image" Target="../media/image8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85.gif"/><Relationship Id="rId4" Type="http://schemas.openxmlformats.org/officeDocument/2006/relationships/image" Target="../media/image86.jpeg"/><Relationship Id="rId5" Type="http://schemas.microsoft.com/office/2007/relationships/hdphoto" Target="../media/hdphoto6.wdp"/><Relationship Id="rId1" Type="http://schemas.openxmlformats.org/officeDocument/2006/relationships/slideLayout" Target="../slideLayouts/slideLayout12.xml"/><Relationship Id="rId2" Type="http://schemas.openxmlformats.org/officeDocument/2006/relationships/image" Target="../media/image8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image" Target="../media/image8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9.png"/><Relationship Id="rId3" Type="http://schemas.microsoft.com/office/2007/relationships/hdphoto" Target="../media/hdphoto7.wdp"/></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github.com/Juniper" TargetMode="External"/><Relationship Id="rId4" Type="http://schemas.openxmlformats.org/officeDocument/2006/relationships/hyperlink" Target="http://forums.juniper.net" TargetMode="External"/><Relationship Id="rId5" Type="http://schemas.openxmlformats.org/officeDocument/2006/relationships/hyperlink" Target="http://developer.juniper.net" TargetMode="External"/><Relationship Id="rId6" Type="http://schemas.openxmlformats.org/officeDocument/2006/relationships/hyperlink" Target="https://learningportal.juniper.net/" TargetMode="External"/><Relationship Id="rId7" Type="http://schemas.openxmlformats.org/officeDocument/2006/relationships/hyperlink" Target="http://pathfinder.juniper.net/feature-explorer/" TargetMode="External"/><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169.xml.rels><?xml version="1.0" encoding="UTF-8" standalone="yes"?>
<Relationships xmlns="http://schemas.openxmlformats.org/package/2006/relationships"><Relationship Id="rId3" Type="http://schemas.openxmlformats.org/officeDocument/2006/relationships/image" Target="../media/image90.png"/><Relationship Id="rId4" Type="http://schemas.microsoft.com/office/2007/relationships/hdphoto" Target="../media/hdphoto8.wdp"/><Relationship Id="rId5" Type="http://schemas.openxmlformats.org/officeDocument/2006/relationships/hyperlink" Target="http://forums.juniper.net/" TargetMode="External"/><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learningportal.juniper.net/" TargetMode="External"/><Relationship Id="rId4" Type="http://schemas.openxmlformats.org/officeDocument/2006/relationships/image" Target="../media/image91.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9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tags" Target="../tags/tag7.xml"/><Relationship Id="rId6" Type="http://schemas.openxmlformats.org/officeDocument/2006/relationships/tags" Target="../tags/tag8.xml"/><Relationship Id="rId7" Type="http://schemas.openxmlformats.org/officeDocument/2006/relationships/tags" Target="../tags/tag9.xml"/><Relationship Id="rId8" Type="http://schemas.openxmlformats.org/officeDocument/2006/relationships/tags" Target="../tags/tag10.xml"/><Relationship Id="rId9" Type="http://schemas.openxmlformats.org/officeDocument/2006/relationships/slideLayout" Target="../slideLayouts/slideLayout29.xml"/><Relationship Id="rId10" Type="http://schemas.openxmlformats.org/officeDocument/2006/relationships/notesSlide" Target="../notesSlides/notesSlide2.xml"/><Relationship Id="rId1" Type="http://schemas.openxmlformats.org/officeDocument/2006/relationships/tags" Target="../tags/tag3.xml"/><Relationship Id="rId2" Type="http://schemas.openxmlformats.org/officeDocument/2006/relationships/tags" Target="../tags/tag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 Id="rId3" Type="http://schemas.microsoft.com/office/2007/relationships/hdphoto" Target="../media/hdphoto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gif"/><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3" Type="http://schemas.openxmlformats.org/officeDocument/2006/relationships/hyperlink" Target="http://en.wikipedia.org/wiki/Booting" TargetMode="External"/><Relationship Id="rId4" Type="http://schemas.openxmlformats.org/officeDocument/2006/relationships/hyperlink" Target="http://en.wikipedia.org/wiki/Network_Interface_Card" TargetMode="External"/><Relationship Id="rId5" Type="http://schemas.openxmlformats.org/officeDocument/2006/relationships/hyperlink" Target="http://en.wikipedia.org/wiki/DHCP" TargetMode="External"/><Relationship Id="rId6" Type="http://schemas.openxmlformats.org/officeDocument/2006/relationships/hyperlink" Target="http://en.wikipedia.org/wiki/TFTP" TargetMode="External"/><Relationship Id="rId7"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hyperlink" Target="http://en.wikipedia.org/wiki/Client-serv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gif"/><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slideLayout" Target="../slideLayouts/slideLayout35.xml"/><Relationship Id="rId5" Type="http://schemas.openxmlformats.org/officeDocument/2006/relationships/notesSlide" Target="../notesSlides/notesSlide20.xml"/><Relationship Id="rId6" Type="http://schemas.openxmlformats.org/officeDocument/2006/relationships/diagramData" Target="../diagrams/data1.xml"/><Relationship Id="rId7" Type="http://schemas.openxmlformats.org/officeDocument/2006/relationships/diagramLayout" Target="../diagrams/layout1.xml"/><Relationship Id="rId8" Type="http://schemas.openxmlformats.org/officeDocument/2006/relationships/diagramQuickStyle" Target="../diagrams/quickStyle1.xml"/><Relationship Id="rId9" Type="http://schemas.openxmlformats.org/officeDocument/2006/relationships/diagramColors" Target="../diagrams/colors1.xml"/><Relationship Id="rId10" Type="http://schemas.microsoft.com/office/2007/relationships/diagramDrawing" Target="../diagrams/drawing1.xml"/><Relationship Id="rId1" Type="http://schemas.openxmlformats.org/officeDocument/2006/relationships/tags" Target="../tags/tag11.xml"/><Relationship Id="rId2" Type="http://schemas.openxmlformats.org/officeDocument/2006/relationships/tags" Target="../tags/tag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66.xml.rels><?xml version="1.0" encoding="UTF-8" standalone="yes"?>
<Relationships xmlns="http://schemas.openxmlformats.org/package/2006/relationships"><Relationship Id="rId11" Type="http://schemas.openxmlformats.org/officeDocument/2006/relationships/tags" Target="../tags/tag24.xml"/><Relationship Id="rId12" Type="http://schemas.openxmlformats.org/officeDocument/2006/relationships/tags" Target="../tags/tag25.xml"/><Relationship Id="rId13" Type="http://schemas.openxmlformats.org/officeDocument/2006/relationships/tags" Target="../tags/tag26.xml"/><Relationship Id="rId14" Type="http://schemas.openxmlformats.org/officeDocument/2006/relationships/slideLayout" Target="../slideLayouts/slideLayout1.xml"/><Relationship Id="rId15" Type="http://schemas.openxmlformats.org/officeDocument/2006/relationships/notesSlide" Target="../notesSlides/notesSlide24.xml"/><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tags" Target="../tags/tag21.xml"/><Relationship Id="rId9" Type="http://schemas.openxmlformats.org/officeDocument/2006/relationships/tags" Target="../tags/tag22.xml"/><Relationship Id="rId10" Type="http://schemas.openxmlformats.org/officeDocument/2006/relationships/tags" Target="../tags/tag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xHoWqt3yq2I"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spkrishnan/ztp/blob/master/ztp.slax"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fBXYXNvB4bQ" TargetMode="External"/></Relationships>
</file>

<file path=ppt/slides/_rels/slide77.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12.xml"/><Relationship Id="rId3" Type="http://schemas.openxmlformats.org/officeDocument/2006/relationships/notesSlide" Target="../notesSlides/notesSlide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puppetlabs.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27.jpeg"/><Relationship Id="rId1" Type="http://schemas.openxmlformats.org/officeDocument/2006/relationships/tags" Target="../tags/tag28.xml"/><Relationship Id="rId2"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getchef.com/che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28.png"/><Relationship Id="rId1" Type="http://schemas.openxmlformats.org/officeDocument/2006/relationships/tags" Target="../tags/tag29.xml"/><Relationship Id="rId2"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ansible.co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24.jpeg"/><Relationship Id="rId1" Type="http://schemas.openxmlformats.org/officeDocument/2006/relationships/tags" Target="../tags/tag30.xml"/><Relationship Id="rId2"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png"/><Relationship Id="rId3" Type="http://schemas.microsoft.com/office/2007/relationships/hdphoto" Target="../media/hdphoto4.wdp"/></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8.png"/><Relationship Id="rId3" Type="http://schemas.microsoft.com/office/2007/relationships/hdphoto" Target="../media/hdphoto5.wdp"/></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a:t>
            </a:r>
            <a:endParaRPr lang="en-US" dirty="0"/>
          </a:p>
        </p:txBody>
      </p:sp>
      <p:sp>
        <p:nvSpPr>
          <p:cNvPr id="4" name="Content Placeholder 3"/>
          <p:cNvSpPr>
            <a:spLocks noGrp="1"/>
          </p:cNvSpPr>
          <p:nvPr>
            <p:ph sz="quarter" idx="10"/>
          </p:nvPr>
        </p:nvSpPr>
        <p:spPr/>
        <p:txBody>
          <a:bodyPr/>
          <a:lstStyle/>
          <a:p>
            <a:r>
              <a:rPr lang="en-US" dirty="0" smtClean="0"/>
              <a:t>A Simple Idea, with Complex Concepts</a:t>
            </a:r>
            <a:endParaRPr lang="en-US" dirty="0"/>
          </a:p>
        </p:txBody>
      </p:sp>
      <p:sp>
        <p:nvSpPr>
          <p:cNvPr id="8" name="Content Placeholder 7"/>
          <p:cNvSpPr>
            <a:spLocks noGrp="1"/>
          </p:cNvSpPr>
          <p:nvPr>
            <p:ph sz="quarter" idx="11"/>
          </p:nvPr>
        </p:nvSpPr>
        <p:spPr>
          <a:xfrm>
            <a:off x="1109173" y="5928803"/>
            <a:ext cx="9893123" cy="781050"/>
          </a:xfrm>
        </p:spPr>
        <p:txBody>
          <a:bodyPr/>
          <a:lstStyle/>
          <a:p>
            <a:r>
              <a:rPr lang="en-US" sz="2800" dirty="0" smtClean="0"/>
              <a:t>Jim Price, Sr. Manager Professional Services</a:t>
            </a:r>
          </a:p>
          <a:p>
            <a:r>
              <a:rPr lang="en-US" sz="2800" dirty="0" smtClean="0"/>
              <a:t>James Nickerson, Lead Developer Professional Services</a:t>
            </a:r>
          </a:p>
          <a:p>
            <a:endParaRPr lang="en-US" sz="2800" dirty="0"/>
          </a:p>
        </p:txBody>
      </p:sp>
      <p:sp>
        <p:nvSpPr>
          <p:cNvPr id="3" name="TextBox 2"/>
          <p:cNvSpPr txBox="1"/>
          <p:nvPr/>
        </p:nvSpPr>
        <p:spPr>
          <a:xfrm>
            <a:off x="9829800" y="6223000"/>
            <a:ext cx="92242" cy="239987"/>
          </a:xfrm>
          <a:prstGeom prst="rect">
            <a:avLst/>
          </a:prstGeom>
          <a:ln>
            <a:noFill/>
          </a:ln>
        </p:spPr>
        <p:txBody>
          <a:bodyPr wrap="none" lIns="45643" tIns="22821" rIns="45643" bIns="22821" rtlCol="0">
            <a:spAutoFit/>
          </a:bodyPr>
          <a:lstStyle/>
          <a:p>
            <a:pPr algn="l">
              <a:lnSpc>
                <a:spcPct val="90000"/>
              </a:lnSpc>
            </a:pPr>
            <a:endParaRPr lang="en-US" sz="1400" dirty="0" smtClean="0">
              <a:solidFill>
                <a:schemeClr val="accent2"/>
              </a:solidFill>
              <a:latin typeface="Arial"/>
              <a:cs typeface="Arial"/>
            </a:endParaRPr>
          </a:p>
        </p:txBody>
      </p:sp>
    </p:spTree>
    <p:extLst>
      <p:ext uri="{BB962C8B-B14F-4D97-AF65-F5344CB8AC3E}">
        <p14:creationId xmlns:p14="http://schemas.microsoft.com/office/powerpoint/2010/main" val="69491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84923" y="294531"/>
            <a:ext cx="13167362" cy="1329595"/>
          </a:xfrm>
        </p:spPr>
        <p:txBody>
          <a:bodyPr/>
          <a:lstStyle/>
          <a:p>
            <a:r>
              <a:rPr lang="en-US" dirty="0" smtClean="0"/>
              <a:t>Automation Opportunities continue throughout </a:t>
            </a:r>
            <a:br>
              <a:rPr lang="en-US" dirty="0" smtClean="0"/>
            </a:br>
            <a:r>
              <a:rPr lang="en-US" dirty="0" smtClean="0"/>
              <a:t>the Network Lifecycle </a:t>
            </a:r>
            <a:endParaRPr lang="en-US" dirty="0"/>
          </a:p>
        </p:txBody>
      </p:sp>
      <p:sp>
        <p:nvSpPr>
          <p:cNvPr id="14" name="Rectangle 13"/>
          <p:cNvSpPr/>
          <p:nvPr/>
        </p:nvSpPr>
        <p:spPr>
          <a:xfrm>
            <a:off x="808038" y="2019300"/>
            <a:ext cx="4246562" cy="73152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a:ln w="12700" algn="ctr">
            <a:noFill/>
            <a:round/>
            <a:headEnd/>
            <a:tailEnd/>
          </a:ln>
          <a:effectLst/>
        </p:spPr>
        <p:txBody>
          <a:bodyPr wrap="none" lIns="54864" tIns="45720" rIns="54864" bIns="45720" anchor="ctr"/>
          <a:lstStyle/>
          <a:p>
            <a:pPr algn="ctr" defTabSz="548690">
              <a:spcAft>
                <a:spcPts val="720"/>
              </a:spcAft>
            </a:pPr>
            <a:r>
              <a:rPr lang="en-US" sz="2000" b="1" kern="0" dirty="0" smtClean="0">
                <a:solidFill>
                  <a:srgbClr val="FFFFFF"/>
                </a:solidFill>
              </a:rPr>
              <a:t>PLAN: Design &amp; Certify</a:t>
            </a:r>
            <a:endParaRPr lang="en-US" sz="2000" b="1" kern="0" dirty="0">
              <a:solidFill>
                <a:srgbClr val="FFFFFF"/>
              </a:solidFill>
            </a:endParaRPr>
          </a:p>
        </p:txBody>
      </p:sp>
      <p:sp>
        <p:nvSpPr>
          <p:cNvPr id="15" name="Rectangle 14"/>
          <p:cNvSpPr/>
          <p:nvPr/>
        </p:nvSpPr>
        <p:spPr>
          <a:xfrm>
            <a:off x="5191919" y="2019300"/>
            <a:ext cx="4246562" cy="73152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12700" algn="ctr">
            <a:noFill/>
            <a:round/>
            <a:headEnd/>
            <a:tailEnd/>
          </a:ln>
          <a:effectLst/>
        </p:spPr>
        <p:txBody>
          <a:bodyPr wrap="none" lIns="54864" tIns="45720" rIns="54864" bIns="45720" anchor="ctr"/>
          <a:lstStyle/>
          <a:p>
            <a:pPr algn="ctr" defTabSz="548690">
              <a:spcAft>
                <a:spcPts val="720"/>
              </a:spcAft>
            </a:pPr>
            <a:r>
              <a:rPr lang="en-US" sz="2000" b="1" kern="0" dirty="0" smtClean="0">
                <a:solidFill>
                  <a:srgbClr val="FFFFFF"/>
                </a:solidFill>
              </a:rPr>
              <a:t>BUILD:  Implement &amp; Migrate</a:t>
            </a:r>
            <a:endParaRPr lang="en-US" sz="2000" b="1" kern="0" dirty="0">
              <a:solidFill>
                <a:srgbClr val="FFFFFF"/>
              </a:solidFill>
            </a:endParaRPr>
          </a:p>
        </p:txBody>
      </p:sp>
      <p:sp>
        <p:nvSpPr>
          <p:cNvPr id="16" name="Rectangle 15"/>
          <p:cNvSpPr/>
          <p:nvPr/>
        </p:nvSpPr>
        <p:spPr>
          <a:xfrm>
            <a:off x="9604376" y="2019300"/>
            <a:ext cx="4246562" cy="731520"/>
          </a:xfrm>
          <a:prstGeom prst="rect">
            <a:avLst/>
          </a:prstGeom>
          <a:gradFill flip="none" rotWithShape="1">
            <a:gsLst>
              <a:gs pos="0">
                <a:srgbClr val="9A5E00"/>
              </a:gs>
              <a:gs pos="50000">
                <a:srgbClr val="F7A11A">
                  <a:shade val="67500"/>
                  <a:satMod val="115000"/>
                </a:srgbClr>
              </a:gs>
              <a:gs pos="100000">
                <a:srgbClr val="F7A11A">
                  <a:shade val="100000"/>
                  <a:satMod val="115000"/>
                </a:srgb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739" tIns="54869" rIns="164592" bIns="54869" rtlCol="0" anchor="ctr"/>
          <a:lstStyle/>
          <a:p>
            <a:pPr algn="ctr" defTabSz="548690">
              <a:lnSpc>
                <a:spcPct val="95000"/>
              </a:lnSpc>
              <a:spcAft>
                <a:spcPts val="720"/>
              </a:spcAft>
            </a:pPr>
            <a:r>
              <a:rPr lang="en-US" sz="2000" b="1" kern="0" dirty="0" smtClean="0">
                <a:solidFill>
                  <a:srgbClr val="FFFFFF"/>
                </a:solidFill>
              </a:rPr>
              <a:t>OPERATE:  Audit &amp; Testing</a:t>
            </a:r>
            <a:endParaRPr lang="en-US" sz="2000" b="1" kern="0" dirty="0">
              <a:solidFill>
                <a:srgbClr val="FFFFFF"/>
              </a:solidFill>
            </a:endParaRPr>
          </a:p>
        </p:txBody>
      </p:sp>
      <p:sp>
        <p:nvSpPr>
          <p:cNvPr id="10" name="Rectangle 9"/>
          <p:cNvSpPr/>
          <p:nvPr/>
        </p:nvSpPr>
        <p:spPr>
          <a:xfrm>
            <a:off x="808038" y="2750820"/>
            <a:ext cx="4246562" cy="1757680"/>
          </a:xfrm>
          <a:prstGeom prst="rect">
            <a:avLst/>
          </a:prstGeom>
          <a:solidFill>
            <a:srgbClr val="FFFFFF"/>
          </a:solidFill>
          <a:effectLst>
            <a:outerShdw blurRad="254000" dist="12700" dir="2700000" algn="ctr" rotWithShape="0">
              <a:srgbClr val="000000">
                <a:alpha val="25000"/>
              </a:srgbClr>
            </a:outerShdw>
          </a:effectLst>
        </p:spPr>
        <p:txBody>
          <a:bodyPr lIns="182880" tIns="182880" rIns="182880" bIns="182880">
            <a:noAutofit/>
          </a:bodyPr>
          <a:lstStyle/>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Design Validation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Product / code</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Feature</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Workflow</a:t>
            </a:r>
          </a:p>
        </p:txBody>
      </p:sp>
      <p:sp>
        <p:nvSpPr>
          <p:cNvPr id="11" name="Rectangle 10"/>
          <p:cNvSpPr/>
          <p:nvPr/>
        </p:nvSpPr>
        <p:spPr>
          <a:xfrm>
            <a:off x="5191919" y="2750820"/>
            <a:ext cx="4246562" cy="1757680"/>
          </a:xfrm>
          <a:prstGeom prst="rect">
            <a:avLst/>
          </a:prstGeom>
          <a:solidFill>
            <a:srgbClr val="FFFFFF"/>
          </a:solidFill>
          <a:effectLst>
            <a:outerShdw blurRad="254000" dist="12700" dir="2700000" algn="ctr" rotWithShape="0">
              <a:srgbClr val="000000">
                <a:alpha val="25000"/>
              </a:srgbClr>
            </a:outerShdw>
          </a:effectLst>
        </p:spPr>
        <p:txBody>
          <a:bodyPr lIns="182880" tIns="182880" rIns="182880" bIns="182880">
            <a:noAutofit/>
          </a:bodyPr>
          <a:lstStyle/>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Zero Touch Provisioning</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Configuration Generation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Network Stand-up</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Rapid Deployment Migration</a:t>
            </a:r>
          </a:p>
        </p:txBody>
      </p:sp>
      <p:sp>
        <p:nvSpPr>
          <p:cNvPr id="12" name="Rectangle 11"/>
          <p:cNvSpPr/>
          <p:nvPr/>
        </p:nvSpPr>
        <p:spPr>
          <a:xfrm>
            <a:off x="9604376" y="2750820"/>
            <a:ext cx="4246561" cy="1757680"/>
          </a:xfrm>
          <a:prstGeom prst="rect">
            <a:avLst/>
          </a:prstGeom>
          <a:solidFill>
            <a:srgbClr val="FFFFFF"/>
          </a:solidFill>
          <a:effectLst>
            <a:outerShdw blurRad="254000" dist="12700" dir="2700000" algn="ctr" rotWithShape="0">
              <a:srgbClr val="000000">
                <a:alpha val="25000"/>
              </a:srgbClr>
            </a:outerShdw>
          </a:effectLst>
        </p:spPr>
        <p:txBody>
          <a:bodyPr lIns="182880" tIns="182880" rIns="182880" bIns="182880">
            <a:noAutofit/>
          </a:bodyPr>
          <a:lstStyle/>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Validation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Configuration Compliance</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Run State Compliance</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Product Compliance</a:t>
            </a:r>
          </a:p>
        </p:txBody>
      </p:sp>
      <p:sp>
        <p:nvSpPr>
          <p:cNvPr id="18" name="Rectangle 17"/>
          <p:cNvSpPr/>
          <p:nvPr/>
        </p:nvSpPr>
        <p:spPr>
          <a:xfrm>
            <a:off x="808038" y="4761098"/>
            <a:ext cx="4246562" cy="731520"/>
          </a:xfrm>
          <a:prstGeom prst="rect">
            <a:avLst/>
          </a:prstGeom>
          <a:gradFill flip="none" rotWithShape="1">
            <a:gsLst>
              <a:gs pos="0">
                <a:srgbClr val="9A5E00"/>
              </a:gs>
              <a:gs pos="50000">
                <a:srgbClr val="F7A11A">
                  <a:shade val="67500"/>
                  <a:satMod val="115000"/>
                </a:srgbClr>
              </a:gs>
              <a:gs pos="100000">
                <a:srgbClr val="F7A11A">
                  <a:shade val="100000"/>
                  <a:satMod val="115000"/>
                </a:srgb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739" tIns="54869" rIns="164592" bIns="54869" rtlCol="0" anchor="ctr"/>
          <a:lstStyle/>
          <a:p>
            <a:pPr algn="ctr" defTabSz="548690">
              <a:lnSpc>
                <a:spcPct val="95000"/>
              </a:lnSpc>
              <a:spcAft>
                <a:spcPts val="720"/>
              </a:spcAft>
            </a:pPr>
            <a:r>
              <a:rPr lang="en-US" sz="2000" b="1" kern="0" dirty="0" smtClean="0">
                <a:solidFill>
                  <a:srgbClr val="FFFFFF"/>
                </a:solidFill>
              </a:rPr>
              <a:t>OPERATE:  Product Lifecycle</a:t>
            </a:r>
            <a:endParaRPr lang="en-US" sz="2000" b="1" kern="0" dirty="0">
              <a:solidFill>
                <a:srgbClr val="FFFFFF"/>
              </a:solidFill>
            </a:endParaRPr>
          </a:p>
        </p:txBody>
      </p:sp>
      <p:sp>
        <p:nvSpPr>
          <p:cNvPr id="19" name="Rectangle 18"/>
          <p:cNvSpPr/>
          <p:nvPr/>
        </p:nvSpPr>
        <p:spPr>
          <a:xfrm>
            <a:off x="5191919" y="4761098"/>
            <a:ext cx="4246562" cy="731520"/>
          </a:xfrm>
          <a:prstGeom prst="rect">
            <a:avLst/>
          </a:prstGeom>
          <a:gradFill flip="none" rotWithShape="1">
            <a:gsLst>
              <a:gs pos="0">
                <a:srgbClr val="9A5E00"/>
              </a:gs>
              <a:gs pos="50000">
                <a:srgbClr val="F7A11A">
                  <a:shade val="67500"/>
                  <a:satMod val="115000"/>
                </a:srgbClr>
              </a:gs>
              <a:gs pos="100000">
                <a:srgbClr val="F7A11A">
                  <a:shade val="100000"/>
                  <a:satMod val="115000"/>
                </a:srgb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739" tIns="54869" rIns="164592" bIns="54869" rtlCol="0" anchor="ctr"/>
          <a:lstStyle/>
          <a:p>
            <a:pPr algn="ctr" defTabSz="548690">
              <a:lnSpc>
                <a:spcPct val="95000"/>
              </a:lnSpc>
              <a:spcAft>
                <a:spcPts val="720"/>
              </a:spcAft>
            </a:pPr>
            <a:r>
              <a:rPr lang="en-US" sz="2000" b="1" kern="0" dirty="0" smtClean="0">
                <a:solidFill>
                  <a:srgbClr val="FFFFFF"/>
                </a:solidFill>
              </a:rPr>
              <a:t>OPERATE: Service Provisioning</a:t>
            </a:r>
            <a:endParaRPr lang="en-US" sz="2000" b="1" kern="0" dirty="0">
              <a:solidFill>
                <a:srgbClr val="FFFFFF"/>
              </a:solidFill>
            </a:endParaRPr>
          </a:p>
        </p:txBody>
      </p:sp>
      <p:sp>
        <p:nvSpPr>
          <p:cNvPr id="20" name="Rectangle 19"/>
          <p:cNvSpPr/>
          <p:nvPr/>
        </p:nvSpPr>
        <p:spPr>
          <a:xfrm>
            <a:off x="9604376" y="4761098"/>
            <a:ext cx="4246562" cy="731520"/>
          </a:xfrm>
          <a:prstGeom prst="rect">
            <a:avLst/>
          </a:prstGeom>
          <a:gradFill flip="none" rotWithShape="1">
            <a:gsLst>
              <a:gs pos="0">
                <a:srgbClr val="9A5E00"/>
              </a:gs>
              <a:gs pos="50000">
                <a:srgbClr val="F7A11A">
                  <a:shade val="67500"/>
                  <a:satMod val="115000"/>
                </a:srgbClr>
              </a:gs>
              <a:gs pos="100000">
                <a:srgbClr val="F7A11A">
                  <a:shade val="100000"/>
                  <a:satMod val="115000"/>
                </a:srgb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739" tIns="54869" rIns="164592" bIns="54869" rtlCol="0" anchor="ctr"/>
          <a:lstStyle/>
          <a:p>
            <a:pPr algn="ctr" defTabSz="548690">
              <a:lnSpc>
                <a:spcPct val="95000"/>
              </a:lnSpc>
              <a:spcAft>
                <a:spcPts val="720"/>
              </a:spcAft>
            </a:pPr>
            <a:r>
              <a:rPr lang="en-US" sz="2000" b="1" kern="0" dirty="0" smtClean="0">
                <a:solidFill>
                  <a:srgbClr val="FFFFFF"/>
                </a:solidFill>
              </a:rPr>
              <a:t>OPERATE: Troubleshoot</a:t>
            </a:r>
            <a:endParaRPr lang="en-US" sz="2000" b="1" kern="0" dirty="0">
              <a:solidFill>
                <a:srgbClr val="FFFFFF"/>
              </a:solidFill>
            </a:endParaRPr>
          </a:p>
        </p:txBody>
      </p:sp>
      <p:sp>
        <p:nvSpPr>
          <p:cNvPr id="21" name="Rectangle 20"/>
          <p:cNvSpPr/>
          <p:nvPr/>
        </p:nvSpPr>
        <p:spPr>
          <a:xfrm>
            <a:off x="808038" y="5492618"/>
            <a:ext cx="4246562" cy="1757680"/>
          </a:xfrm>
          <a:prstGeom prst="rect">
            <a:avLst/>
          </a:prstGeom>
          <a:solidFill>
            <a:srgbClr val="FFFFFF"/>
          </a:solidFill>
          <a:effectLst>
            <a:outerShdw blurRad="254000" dist="12700" dir="2700000" algn="ctr" rotWithShape="0">
              <a:srgbClr val="000000">
                <a:alpha val="25000"/>
              </a:srgbClr>
            </a:outerShdw>
          </a:effectLst>
        </p:spPr>
        <p:txBody>
          <a:bodyPr lIns="182880" tIns="182880" rIns="182880" bIns="182880">
            <a:noAutofit/>
          </a:bodyPr>
          <a:lstStyle/>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Software Upgrades</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Updates Based on Events</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Inventory</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Alerts &amp; Remediation</a:t>
            </a:r>
          </a:p>
        </p:txBody>
      </p:sp>
      <p:sp>
        <p:nvSpPr>
          <p:cNvPr id="22" name="Rectangle 21"/>
          <p:cNvSpPr/>
          <p:nvPr/>
        </p:nvSpPr>
        <p:spPr>
          <a:xfrm>
            <a:off x="5191919" y="5492618"/>
            <a:ext cx="4246562" cy="1757680"/>
          </a:xfrm>
          <a:prstGeom prst="rect">
            <a:avLst/>
          </a:prstGeom>
          <a:solidFill>
            <a:srgbClr val="FFFFFF"/>
          </a:solidFill>
          <a:effectLst>
            <a:outerShdw blurRad="254000" dist="12700" dir="2700000" algn="ctr" rotWithShape="0">
              <a:srgbClr val="000000">
                <a:alpha val="25000"/>
              </a:srgbClr>
            </a:outerShdw>
          </a:effectLst>
        </p:spPr>
        <p:txBody>
          <a:bodyPr lIns="182880" tIns="182880" rIns="182880" bIns="182880">
            <a:noAutofit/>
          </a:bodyPr>
          <a:lstStyle/>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Service Creation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Scale Up/Down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On/Off Box Coordination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Change Impact</a:t>
            </a:r>
          </a:p>
        </p:txBody>
      </p:sp>
      <p:sp>
        <p:nvSpPr>
          <p:cNvPr id="23" name="Rectangle 22"/>
          <p:cNvSpPr/>
          <p:nvPr/>
        </p:nvSpPr>
        <p:spPr>
          <a:xfrm>
            <a:off x="9604376" y="5492618"/>
            <a:ext cx="4246561" cy="1757680"/>
          </a:xfrm>
          <a:prstGeom prst="rect">
            <a:avLst/>
          </a:prstGeom>
          <a:solidFill>
            <a:srgbClr val="FFFFFF"/>
          </a:solidFill>
          <a:effectLst>
            <a:outerShdw blurRad="254000" dist="12700" dir="2700000" algn="ctr" rotWithShape="0">
              <a:srgbClr val="000000">
                <a:alpha val="25000"/>
              </a:srgbClr>
            </a:outerShdw>
          </a:effectLst>
        </p:spPr>
        <p:txBody>
          <a:bodyPr lIns="182880" tIns="182880" rIns="182880" bIns="182880">
            <a:noAutofit/>
          </a:bodyPr>
          <a:lstStyle/>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Fault Finding</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Remediation</a:t>
            </a:r>
          </a:p>
          <a:p>
            <a:pPr marL="171450" lvl="0" indent="-171450" defTabSz="914400">
              <a:spcAft>
                <a:spcPts val="400"/>
              </a:spcAft>
              <a:buFont typeface="Arial"/>
              <a:buChar char="•"/>
              <a:defRPr/>
            </a:pPr>
            <a:r>
              <a:rPr lang="en-US" sz="2000" kern="0" dirty="0">
                <a:solidFill>
                  <a:srgbClr val="3C3C3C"/>
                </a:solidFill>
                <a:ea typeface="Calibri" panose="020F0502020204030204" pitchFamily="34" charset="0"/>
                <a:cs typeface="Times New Roman" panose="02020603050405020304" pitchFamily="18" charset="0"/>
              </a:rPr>
              <a:t>Escalation</a:t>
            </a:r>
          </a:p>
        </p:txBody>
      </p:sp>
    </p:spTree>
    <p:extLst>
      <p:ext uri="{BB962C8B-B14F-4D97-AF65-F5344CB8AC3E}">
        <p14:creationId xmlns:p14="http://schemas.microsoft.com/office/powerpoint/2010/main" val="392802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If statements – cont.</a:t>
            </a:r>
            <a:endParaRPr lang="en-US" dirty="0"/>
          </a:p>
        </p:txBody>
      </p:sp>
      <p:sp>
        <p:nvSpPr>
          <p:cNvPr id="3" name="Content Placeholder 2"/>
          <p:cNvSpPr>
            <a:spLocks noGrp="1"/>
          </p:cNvSpPr>
          <p:nvPr>
            <p:ph sz="quarter" idx="4294967295"/>
          </p:nvPr>
        </p:nvSpPr>
        <p:spPr>
          <a:xfrm>
            <a:off x="784923" y="1783280"/>
            <a:ext cx="9875520" cy="5822830"/>
          </a:xfrm>
          <a:prstGeom prst="rect">
            <a:avLst/>
          </a:prstGeom>
        </p:spPr>
        <p:txBody>
          <a:bodyPr/>
          <a:lstStyle/>
          <a:p>
            <a:pPr marL="0" indent="0">
              <a:buNone/>
            </a:pPr>
            <a:r>
              <a:rPr lang="en-US" u="sng" dirty="0" smtClean="0"/>
              <a:t>Rendered:</a:t>
            </a:r>
          </a:p>
          <a:p>
            <a:pPr marL="0" indent="0">
              <a:buNone/>
            </a:pPr>
            <a:r>
              <a:rPr lang="en-US" dirty="0"/>
              <a:t>user </a:t>
            </a:r>
            <a:r>
              <a:rPr lang="en-US" dirty="0" smtClean="0">
                <a:ln w="0"/>
                <a:solidFill>
                  <a:schemeClr val="accent1"/>
                </a:solidFill>
                <a:effectLst>
                  <a:outerShdw blurRad="38100" dist="25400" dir="5400000" algn="ctr" rotWithShape="0">
                    <a:srgbClr val="6E747A">
                      <a:alpha val="43000"/>
                    </a:srgbClr>
                  </a:outerShdw>
                </a:effectLst>
              </a:rPr>
              <a:t>bob </a:t>
            </a:r>
            <a:r>
              <a:rPr lang="en-US" dirty="0"/>
              <a:t>{    </a:t>
            </a:r>
            <a:endParaRPr lang="en-US" dirty="0" smtClean="0"/>
          </a:p>
          <a:p>
            <a:pPr marL="0" indent="0">
              <a:buNone/>
            </a:pPr>
            <a:r>
              <a:rPr lang="en-US" dirty="0"/>
              <a:t>	</a:t>
            </a:r>
            <a:r>
              <a:rPr lang="en-US" dirty="0" smtClean="0"/>
              <a:t>authentication </a:t>
            </a:r>
            <a:r>
              <a:rPr lang="en-US" dirty="0"/>
              <a:t>{        </a:t>
            </a:r>
            <a:endParaRPr lang="en-US" dirty="0" smtClean="0"/>
          </a:p>
          <a:p>
            <a:pPr marL="0" indent="0">
              <a:buNone/>
            </a:pPr>
            <a:r>
              <a:rPr lang="en-US" dirty="0"/>
              <a:t>	</a:t>
            </a:r>
            <a:r>
              <a:rPr lang="en-US" dirty="0" smtClean="0"/>
              <a:t>	encrypted-password </a:t>
            </a:r>
            <a:r>
              <a:rPr lang="en-US" dirty="0">
                <a:ln w="0"/>
                <a:solidFill>
                  <a:schemeClr val="accent1"/>
                </a:solidFill>
                <a:effectLst>
                  <a:outerShdw blurRad="38100" dist="25400" dir="5400000" algn="ctr" rotWithShape="0">
                    <a:srgbClr val="6E747A">
                      <a:alpha val="43000"/>
                    </a:srgbClr>
                  </a:outerShdw>
                </a:effectLst>
              </a:rPr>
              <a:t>"$1$wDeov1</a:t>
            </a:r>
            <a:r>
              <a:rPr lang="en-US" dirty="0"/>
              <a:t>";    </a:t>
            </a:r>
            <a:endParaRPr lang="en-US" dirty="0" smtClean="0"/>
          </a:p>
          <a:p>
            <a:pPr marL="0" indent="0">
              <a:buNone/>
            </a:pPr>
            <a:r>
              <a:rPr lang="en-US" dirty="0"/>
              <a:t>	</a:t>
            </a:r>
            <a:r>
              <a:rPr lang="en-US" dirty="0" smtClean="0"/>
              <a:t>}</a:t>
            </a:r>
          </a:p>
          <a:p>
            <a:pPr marL="0" indent="0">
              <a:buNone/>
            </a:pPr>
            <a:r>
              <a:rPr lang="en-US" dirty="0" smtClean="0"/>
              <a:t>}</a:t>
            </a:r>
            <a:endParaRPr lang="en-US" dirty="0"/>
          </a:p>
        </p:txBody>
      </p:sp>
    </p:spTree>
    <p:extLst>
      <p:ext uri="{BB962C8B-B14F-4D97-AF65-F5344CB8AC3E}">
        <p14:creationId xmlns:p14="http://schemas.microsoft.com/office/powerpoint/2010/main" val="12576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For loops</a:t>
            </a:r>
            <a:endParaRPr lang="en-US" dirty="0"/>
          </a:p>
        </p:txBody>
      </p:sp>
      <p:sp>
        <p:nvSpPr>
          <p:cNvPr id="3" name="Content Placeholder 2"/>
          <p:cNvSpPr>
            <a:spLocks noGrp="1"/>
          </p:cNvSpPr>
          <p:nvPr>
            <p:ph sz="quarter" idx="4294967295"/>
          </p:nvPr>
        </p:nvSpPr>
        <p:spPr>
          <a:xfrm>
            <a:off x="784923" y="1865464"/>
            <a:ext cx="12632139" cy="5822830"/>
          </a:xfrm>
          <a:prstGeom prst="rect">
            <a:avLst/>
          </a:prstGeom>
        </p:spPr>
        <p:txBody>
          <a:bodyPr/>
          <a:lstStyle/>
          <a:p>
            <a:pPr marL="0" indent="0">
              <a:buNone/>
            </a:pPr>
            <a:r>
              <a:rPr lang="en-US" sz="3600" u="sng" dirty="0" smtClean="0"/>
              <a:t>Template: </a:t>
            </a:r>
          </a:p>
          <a:p>
            <a:pPr marL="0" indent="0">
              <a:buNone/>
            </a:pPr>
            <a:r>
              <a:rPr lang="en-US" sz="3600" dirty="0" smtClean="0">
                <a:ln w="0"/>
                <a:solidFill>
                  <a:schemeClr val="accent1"/>
                </a:solidFill>
                <a:effectLst>
                  <a:outerShdw blurRad="38100" dist="25400" dir="5400000" algn="ctr" rotWithShape="0">
                    <a:srgbClr val="6E747A">
                      <a:alpha val="43000"/>
                    </a:srgbClr>
                  </a:outerShdw>
                </a:effectLst>
              </a:rPr>
              <a:t>{% </a:t>
            </a:r>
            <a:r>
              <a:rPr lang="en-US" sz="3600" dirty="0">
                <a:ln w="0"/>
                <a:solidFill>
                  <a:schemeClr val="accent1"/>
                </a:solidFill>
                <a:effectLst>
                  <a:outerShdw blurRad="38100" dist="25400" dir="5400000" algn="ctr" rotWithShape="0">
                    <a:srgbClr val="6E747A">
                      <a:alpha val="43000"/>
                    </a:srgbClr>
                  </a:outerShdw>
                </a:effectLst>
              </a:rPr>
              <a:t>for interface_name in core_interfaces %}</a:t>
            </a:r>
          </a:p>
          <a:p>
            <a:pPr marL="0" indent="0">
              <a:buNone/>
            </a:pPr>
            <a:r>
              <a:rPr lang="en-US" sz="3600" dirty="0"/>
              <a:t>        </a:t>
            </a:r>
            <a:r>
              <a:rPr lang="en-US" sz="3600" dirty="0">
                <a:ln w="0"/>
                <a:solidFill>
                  <a:schemeClr val="accent1"/>
                </a:solidFill>
                <a:effectLst>
                  <a:outerShdw blurRad="38100" dist="25400" dir="5400000" algn="ctr" rotWithShape="0">
                    <a:srgbClr val="6E747A">
                      <a:alpha val="43000"/>
                    </a:srgbClr>
                  </a:outerShdw>
                </a:effectLst>
              </a:rPr>
              <a:t>{{ interface_name }} </a:t>
            </a:r>
            <a:r>
              <a:rPr lang="en-US" sz="3600" dirty="0"/>
              <a:t>{</a:t>
            </a:r>
          </a:p>
          <a:p>
            <a:pPr marL="0" indent="0">
              <a:buNone/>
            </a:pPr>
            <a:r>
              <a:rPr lang="en-US" sz="3600" dirty="0"/>
              <a:t>            output-traffic-control-profile CORE-MAP;</a:t>
            </a:r>
          </a:p>
          <a:p>
            <a:pPr marL="0" indent="0">
              <a:buNone/>
            </a:pPr>
            <a:r>
              <a:rPr lang="en-US" sz="3600" dirty="0" smtClean="0"/>
              <a:t>	}</a:t>
            </a:r>
            <a:endParaRPr lang="en-US" sz="3600" dirty="0"/>
          </a:p>
          <a:p>
            <a:pPr marL="0" indent="0">
              <a:buNone/>
            </a:pPr>
            <a:r>
              <a:rPr lang="en-US" sz="3600" dirty="0"/>
              <a:t> </a:t>
            </a:r>
            <a:r>
              <a:rPr lang="en-US" sz="3600" dirty="0" smtClean="0">
                <a:ln w="0"/>
                <a:solidFill>
                  <a:schemeClr val="accent1"/>
                </a:solidFill>
                <a:effectLst>
                  <a:outerShdw blurRad="38100" dist="25400" dir="5400000" algn="ctr" rotWithShape="0">
                    <a:srgbClr val="6E747A">
                      <a:alpha val="43000"/>
                    </a:srgbClr>
                  </a:outerShdw>
                </a:effectLst>
              </a:rPr>
              <a:t>{% </a:t>
            </a:r>
            <a:r>
              <a:rPr lang="en-US" sz="3600" dirty="0">
                <a:ln w="0"/>
                <a:solidFill>
                  <a:schemeClr val="accent1"/>
                </a:solidFill>
                <a:effectLst>
                  <a:outerShdw blurRad="38100" dist="25400" dir="5400000" algn="ctr" rotWithShape="0">
                    <a:srgbClr val="6E747A">
                      <a:alpha val="43000"/>
                    </a:srgbClr>
                  </a:outerShdw>
                </a:effectLst>
              </a:rPr>
              <a:t>endfor </a:t>
            </a:r>
            <a:r>
              <a:rPr lang="en-US" sz="3600" dirty="0" smtClean="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89121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For loops – cont.</a:t>
            </a:r>
            <a:endParaRPr lang="en-US" dirty="0"/>
          </a:p>
        </p:txBody>
      </p:sp>
      <p:sp>
        <p:nvSpPr>
          <p:cNvPr id="3" name="Content Placeholder 2"/>
          <p:cNvSpPr>
            <a:spLocks noGrp="1"/>
          </p:cNvSpPr>
          <p:nvPr>
            <p:ph sz="quarter" idx="4294967295"/>
          </p:nvPr>
        </p:nvSpPr>
        <p:spPr>
          <a:xfrm>
            <a:off x="784923" y="1721857"/>
            <a:ext cx="9875520" cy="5822830"/>
          </a:xfrm>
          <a:prstGeom prst="rect">
            <a:avLst/>
          </a:prstGeom>
        </p:spPr>
        <p:txBody>
          <a:bodyPr/>
          <a:lstStyle/>
          <a:p>
            <a:pPr marL="0" indent="0">
              <a:buNone/>
            </a:pPr>
            <a:r>
              <a:rPr lang="en-US" sz="3200" u="sng" dirty="0" smtClean="0"/>
              <a:t>Rendered:</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xe-4/1/0</a:t>
            </a:r>
            <a:r>
              <a:rPr lang="en-US" sz="2800" dirty="0" smtClean="0"/>
              <a:t> </a:t>
            </a:r>
            <a:r>
              <a:rPr lang="en-US" sz="2800" dirty="0"/>
              <a:t>{	</a:t>
            </a:r>
            <a:endParaRPr lang="en-US" sz="2800" dirty="0" smtClean="0"/>
          </a:p>
          <a:p>
            <a:pPr marL="893416" lvl="2" indent="0">
              <a:buNone/>
            </a:pPr>
            <a:r>
              <a:rPr lang="en-US" sz="2800" dirty="0" smtClean="0"/>
              <a:t>output-traffic-control-profile </a:t>
            </a:r>
            <a:r>
              <a:rPr lang="en-US" sz="2800" dirty="0"/>
              <a:t>CORE-MAP</a:t>
            </a:r>
            <a:r>
              <a:rPr lang="en-US" sz="2800" dirty="0" smtClean="0"/>
              <a:t>;</a:t>
            </a:r>
          </a:p>
          <a:p>
            <a:pPr marL="893416" lvl="2" indent="0">
              <a:buNone/>
            </a:pPr>
            <a:r>
              <a:rPr lang="en-US" sz="2800" dirty="0" smtClean="0"/>
              <a:t>}</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xe-4/2/0</a:t>
            </a:r>
            <a:r>
              <a:rPr lang="en-US" sz="2800" dirty="0" smtClean="0"/>
              <a:t> </a:t>
            </a:r>
            <a:r>
              <a:rPr lang="en-US" sz="2800" dirty="0"/>
              <a:t>{	</a:t>
            </a:r>
          </a:p>
          <a:p>
            <a:pPr marL="893416" lvl="2" indent="0">
              <a:buNone/>
            </a:pPr>
            <a:r>
              <a:rPr lang="en-US" sz="2800" dirty="0"/>
              <a:t>output-traffic-control-profile CORE-MAP;</a:t>
            </a:r>
          </a:p>
          <a:p>
            <a:pPr marL="893416" lvl="2" indent="0">
              <a:buNone/>
            </a:pPr>
            <a:r>
              <a:rPr lang="en-US" sz="2800" dirty="0"/>
              <a:t>}</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xe-4/3/0</a:t>
            </a:r>
            <a:r>
              <a:rPr lang="en-US" sz="2800" dirty="0" smtClean="0"/>
              <a:t> </a:t>
            </a:r>
            <a:r>
              <a:rPr lang="en-US" sz="2800" dirty="0"/>
              <a:t>{	</a:t>
            </a:r>
          </a:p>
          <a:p>
            <a:pPr marL="893416" lvl="2" indent="0">
              <a:buNone/>
            </a:pPr>
            <a:r>
              <a:rPr lang="en-US" sz="2800" dirty="0"/>
              <a:t>output-traffic-control-profile CORE-MAP;</a:t>
            </a:r>
          </a:p>
          <a:p>
            <a:pPr marL="893416" lvl="2" indent="0">
              <a:buNone/>
            </a:pPr>
            <a:r>
              <a:rPr lang="en-US" sz="2800" dirty="0"/>
              <a:t>}</a:t>
            </a:r>
          </a:p>
          <a:p>
            <a:pPr marL="413386" lvl="1" indent="0">
              <a:buNone/>
            </a:pPr>
            <a:endParaRPr lang="en-US" sz="3200" dirty="0" smtClean="0"/>
          </a:p>
        </p:txBody>
      </p:sp>
    </p:spTree>
    <p:extLst>
      <p:ext uri="{BB962C8B-B14F-4D97-AF65-F5344CB8AC3E}">
        <p14:creationId xmlns:p14="http://schemas.microsoft.com/office/powerpoint/2010/main" val="374534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Filters</a:t>
            </a:r>
            <a:endParaRPr lang="en-US" dirty="0"/>
          </a:p>
        </p:txBody>
      </p:sp>
      <p:sp>
        <p:nvSpPr>
          <p:cNvPr id="3" name="Content Placeholder 2"/>
          <p:cNvSpPr>
            <a:spLocks noGrp="1"/>
          </p:cNvSpPr>
          <p:nvPr>
            <p:ph sz="quarter" idx="4294967295"/>
          </p:nvPr>
        </p:nvSpPr>
        <p:spPr>
          <a:xfrm>
            <a:off x="784923" y="1783280"/>
            <a:ext cx="11886876" cy="5822830"/>
          </a:xfrm>
          <a:prstGeom prst="rect">
            <a:avLst/>
          </a:prstGeom>
        </p:spPr>
        <p:txBody>
          <a:bodyPr/>
          <a:lstStyle/>
          <a:p>
            <a:r>
              <a:rPr lang="en-US" dirty="0" smtClean="0"/>
              <a:t>Filters use methods to manipulate data.</a:t>
            </a:r>
          </a:p>
          <a:p>
            <a:pPr marL="0" indent="0">
              <a:buNone/>
            </a:pPr>
            <a:r>
              <a:rPr lang="en-US" u="sng" dirty="0" smtClean="0"/>
              <a:t>Template</a:t>
            </a:r>
            <a:r>
              <a:rPr lang="en-US" u="sng" dirty="0"/>
              <a:t>: </a:t>
            </a:r>
            <a:endParaRPr lang="en-US" u="sng" dirty="0" smtClean="0"/>
          </a:p>
          <a:p>
            <a:pPr marL="0" indent="0">
              <a:buNone/>
            </a:pPr>
            <a:r>
              <a:rPr lang="en-US" dirty="0" smtClean="0">
                <a:ln w="0"/>
                <a:solidFill>
                  <a:schemeClr val="accent1"/>
                </a:solidFill>
                <a:effectLst>
                  <a:outerShdw blurRad="38100" dist="25400" dir="5400000" algn="ctr" rotWithShape="0">
                    <a:srgbClr val="6E747A">
                      <a:alpha val="43000"/>
                    </a:srgbClr>
                  </a:outerShdw>
                </a:effectLst>
              </a:rPr>
              <a:t>{% </a:t>
            </a:r>
            <a:r>
              <a:rPr lang="en-US" dirty="0">
                <a:ln w="0"/>
                <a:solidFill>
                  <a:schemeClr val="accent1"/>
                </a:solidFill>
                <a:effectLst>
                  <a:outerShdw blurRad="38100" dist="25400" dir="5400000" algn="ctr" rotWithShape="0">
                    <a:srgbClr val="6E747A">
                      <a:alpha val="43000"/>
                    </a:srgbClr>
                  </a:outerShdw>
                </a:effectLst>
              </a:rPr>
              <a:t>for interface_name in core_interfaces %}</a:t>
            </a:r>
          </a:p>
          <a:p>
            <a:pPr marL="0" indent="0">
              <a:buNone/>
            </a:pPr>
            <a:r>
              <a:rPr lang="en-US" dirty="0"/>
              <a:t>        </a:t>
            </a:r>
            <a:r>
              <a:rPr lang="en-US" dirty="0">
                <a:ln w="0"/>
                <a:solidFill>
                  <a:schemeClr val="accent1"/>
                </a:solidFill>
                <a:effectLst>
                  <a:outerShdw blurRad="38100" dist="25400" dir="5400000" algn="ctr" rotWithShape="0">
                    <a:srgbClr val="6E747A">
                      <a:alpha val="43000"/>
                    </a:srgbClr>
                  </a:outerShdw>
                </a:effectLst>
              </a:rPr>
              <a:t>{{ interface_name }} </a:t>
            </a:r>
            <a:r>
              <a:rPr lang="en-US" dirty="0"/>
              <a:t>{</a:t>
            </a:r>
          </a:p>
          <a:p>
            <a:pPr marL="0" indent="0">
              <a:buNone/>
            </a:pPr>
            <a:r>
              <a:rPr lang="en-US" dirty="0" smtClean="0"/>
              <a:t>            </a:t>
            </a:r>
            <a:r>
              <a:rPr lang="en-US" dirty="0"/>
              <a:t>description </a:t>
            </a:r>
            <a:r>
              <a:rPr lang="en-US" dirty="0" smtClean="0"/>
              <a:t>“</a:t>
            </a:r>
            <a:r>
              <a:rPr lang="en-US" dirty="0" smtClean="0">
                <a:ln w="0"/>
                <a:solidFill>
                  <a:schemeClr val="accent1"/>
                </a:solidFill>
                <a:effectLst>
                  <a:outerShdw blurRad="38100" dist="25400" dir="5400000" algn="ctr" rotWithShape="0">
                    <a:srgbClr val="6E747A">
                      <a:alpha val="43000"/>
                    </a:srgbClr>
                  </a:outerShdw>
                </a:effectLst>
              </a:rPr>
              <a:t>{{ desc|uppper }}</a:t>
            </a:r>
            <a:r>
              <a:rPr lang="en-US" dirty="0" smtClean="0"/>
              <a:t>”;</a:t>
            </a:r>
            <a:endParaRPr lang="en-US" dirty="0"/>
          </a:p>
          <a:p>
            <a:pPr marL="0" indent="0">
              <a:buNone/>
            </a:pPr>
            <a:r>
              <a:rPr lang="en-US" dirty="0"/>
              <a:t>	}</a:t>
            </a:r>
          </a:p>
          <a:p>
            <a:pPr marL="0" indent="0">
              <a:buNone/>
            </a:pPr>
            <a:r>
              <a:rPr lang="en-US" dirty="0" smtClean="0">
                <a:ln w="0"/>
                <a:solidFill>
                  <a:schemeClr val="accent1"/>
                </a:solidFill>
                <a:effectLst>
                  <a:outerShdw blurRad="38100" dist="25400" dir="5400000" algn="ctr" rotWithShape="0">
                    <a:srgbClr val="6E747A">
                      <a:alpha val="43000"/>
                    </a:srgbClr>
                  </a:outerShdw>
                </a:effectLst>
              </a:rPr>
              <a:t>{% </a:t>
            </a:r>
            <a:r>
              <a:rPr lang="en-US" dirty="0">
                <a:ln w="0"/>
                <a:solidFill>
                  <a:schemeClr val="accent1"/>
                </a:solidFill>
                <a:effectLst>
                  <a:outerShdw blurRad="38100" dist="25400" dir="5400000" algn="ctr" rotWithShape="0">
                    <a:srgbClr val="6E747A">
                      <a:alpha val="43000"/>
                    </a:srgbClr>
                  </a:outerShdw>
                </a:effectLst>
              </a:rPr>
              <a:t>endfor %}</a:t>
            </a:r>
          </a:p>
          <a:p>
            <a:endParaRPr lang="en-US" dirty="0"/>
          </a:p>
        </p:txBody>
      </p:sp>
      <p:sp>
        <p:nvSpPr>
          <p:cNvPr id="5" name="Line 20"/>
          <p:cNvSpPr>
            <a:spLocks noChangeShapeType="1"/>
          </p:cNvSpPr>
          <p:nvPr/>
        </p:nvSpPr>
        <p:spPr bwMode="invGray">
          <a:xfrm>
            <a:off x="9482169" y="4968575"/>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Tree>
    <p:extLst>
      <p:ext uri="{BB962C8B-B14F-4D97-AF65-F5344CB8AC3E}">
        <p14:creationId xmlns:p14="http://schemas.microsoft.com/office/powerpoint/2010/main" val="36241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Filters – cont.</a:t>
            </a:r>
            <a:endParaRPr lang="en-US" dirty="0"/>
          </a:p>
        </p:txBody>
      </p:sp>
      <p:sp>
        <p:nvSpPr>
          <p:cNvPr id="3" name="Content Placeholder 2"/>
          <p:cNvSpPr>
            <a:spLocks noGrp="1"/>
          </p:cNvSpPr>
          <p:nvPr>
            <p:ph sz="quarter" idx="4294967295"/>
          </p:nvPr>
        </p:nvSpPr>
        <p:spPr>
          <a:xfrm>
            <a:off x="784923" y="1744309"/>
            <a:ext cx="9875520" cy="5822830"/>
          </a:xfrm>
          <a:prstGeom prst="rect">
            <a:avLst/>
          </a:prstGeom>
        </p:spPr>
        <p:txBody>
          <a:bodyPr/>
          <a:lstStyle/>
          <a:p>
            <a:pPr marL="0" indent="0">
              <a:buNone/>
            </a:pPr>
            <a:r>
              <a:rPr lang="en-US" sz="3200" u="sng" dirty="0" smtClean="0"/>
              <a:t>Rendered:</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xe-4/1/0</a:t>
            </a:r>
            <a:r>
              <a:rPr lang="en-US" sz="2800" dirty="0" smtClean="0"/>
              <a:t> </a:t>
            </a:r>
            <a:r>
              <a:rPr lang="en-US" sz="2800" dirty="0"/>
              <a:t>{	</a:t>
            </a:r>
            <a:endParaRPr lang="en-US" sz="2800" dirty="0" smtClean="0"/>
          </a:p>
          <a:p>
            <a:pPr marL="893416" lvl="2" indent="0">
              <a:buNone/>
            </a:pPr>
            <a:r>
              <a:rPr lang="en-US" sz="2800" dirty="0"/>
              <a:t>description </a:t>
            </a:r>
            <a:r>
              <a:rPr lang="en-US" sz="2800" dirty="0" smtClean="0"/>
              <a:t>“</a:t>
            </a:r>
            <a:r>
              <a:rPr lang="en-US" sz="2800" dirty="0" smtClean="0">
                <a:ln w="0"/>
                <a:solidFill>
                  <a:schemeClr val="accent1"/>
                </a:solidFill>
                <a:effectLst>
                  <a:outerShdw blurRad="38100" dist="25400" dir="5400000" algn="ctr" rotWithShape="0">
                    <a:srgbClr val="6E747A">
                      <a:alpha val="43000"/>
                    </a:srgbClr>
                  </a:outerShdw>
                </a:effectLst>
              </a:rPr>
              <a:t>UPSTREAM CON</a:t>
            </a:r>
            <a:r>
              <a:rPr lang="en-US" sz="2800" dirty="0" smtClean="0"/>
              <a:t>”;</a:t>
            </a:r>
          </a:p>
          <a:p>
            <a:pPr marL="893416" lvl="2" indent="0">
              <a:buNone/>
            </a:pPr>
            <a:r>
              <a:rPr lang="en-US" sz="2800" dirty="0" smtClean="0"/>
              <a:t>}</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xe-4/2/0</a:t>
            </a:r>
            <a:r>
              <a:rPr lang="en-US" sz="2800" dirty="0" smtClean="0"/>
              <a:t> </a:t>
            </a:r>
            <a:r>
              <a:rPr lang="en-US" sz="2800" dirty="0"/>
              <a:t>{	</a:t>
            </a:r>
          </a:p>
          <a:p>
            <a:pPr marL="893416" lvl="2" indent="0">
              <a:buNone/>
            </a:pPr>
            <a:r>
              <a:rPr lang="en-US" sz="2800" dirty="0"/>
              <a:t>description </a:t>
            </a:r>
            <a:r>
              <a:rPr lang="en-US" sz="2800" dirty="0" smtClean="0"/>
              <a:t>“</a:t>
            </a:r>
            <a:r>
              <a:rPr lang="en-US" sz="2800" dirty="0" smtClean="0">
                <a:ln w="0"/>
                <a:solidFill>
                  <a:schemeClr val="accent1"/>
                </a:solidFill>
                <a:effectLst>
                  <a:outerShdw blurRad="38100" dist="25400" dir="5400000" algn="ctr" rotWithShape="0">
                    <a:srgbClr val="6E747A">
                      <a:alpha val="43000"/>
                    </a:srgbClr>
                  </a:outerShdw>
                </a:effectLst>
              </a:rPr>
              <a:t>DOWNSTREAM CON</a:t>
            </a:r>
            <a:r>
              <a:rPr lang="en-US" sz="2800" dirty="0" smtClean="0"/>
              <a:t>”;</a:t>
            </a:r>
            <a:endParaRPr lang="en-US" sz="2800" dirty="0"/>
          </a:p>
          <a:p>
            <a:pPr marL="893416" lvl="2" indent="0">
              <a:buNone/>
            </a:pPr>
            <a:r>
              <a:rPr lang="en-US" sz="2800" dirty="0"/>
              <a:t>}</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xe-4/3/0</a:t>
            </a:r>
            <a:r>
              <a:rPr lang="en-US" sz="2800" dirty="0" smtClean="0"/>
              <a:t> </a:t>
            </a:r>
            <a:r>
              <a:rPr lang="en-US" sz="2800" dirty="0"/>
              <a:t>{	</a:t>
            </a:r>
          </a:p>
          <a:p>
            <a:pPr marL="893416" lvl="2" indent="0">
              <a:buNone/>
            </a:pPr>
            <a:r>
              <a:rPr lang="en-US" sz="2800" dirty="0"/>
              <a:t>description </a:t>
            </a:r>
            <a:r>
              <a:rPr lang="en-US" sz="2800" dirty="0" smtClean="0"/>
              <a:t>“</a:t>
            </a:r>
            <a:r>
              <a:rPr lang="en-US" sz="2800" dirty="0" smtClean="0">
                <a:ln w="0"/>
                <a:solidFill>
                  <a:schemeClr val="accent1"/>
                </a:solidFill>
                <a:effectLst>
                  <a:outerShdw blurRad="38100" dist="25400" dir="5400000" algn="ctr" rotWithShape="0">
                    <a:srgbClr val="6E747A">
                      <a:alpha val="43000"/>
                    </a:srgbClr>
                  </a:outerShdw>
                </a:effectLst>
              </a:rPr>
              <a:t>MIRROR PORT</a:t>
            </a:r>
            <a:r>
              <a:rPr lang="en-US" sz="2800" dirty="0" smtClean="0"/>
              <a:t>”;</a:t>
            </a:r>
            <a:endParaRPr lang="en-US" sz="2800" dirty="0"/>
          </a:p>
          <a:p>
            <a:pPr marL="893416" lvl="2" indent="0">
              <a:buNone/>
            </a:pPr>
            <a:r>
              <a:rPr lang="en-US" sz="2800" dirty="0"/>
              <a:t>}</a:t>
            </a:r>
          </a:p>
          <a:p>
            <a:pPr marL="413386" lvl="1" indent="0">
              <a:buNone/>
            </a:pPr>
            <a:endParaRPr lang="en-US" sz="3200" dirty="0" smtClean="0"/>
          </a:p>
        </p:txBody>
      </p:sp>
    </p:spTree>
    <p:extLst>
      <p:ext uri="{BB962C8B-B14F-4D97-AF65-F5344CB8AC3E}">
        <p14:creationId xmlns:p14="http://schemas.microsoft.com/office/powerpoint/2010/main" val="214325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Include</a:t>
            </a:r>
            <a:endParaRPr lang="en-US" dirty="0"/>
          </a:p>
        </p:txBody>
      </p:sp>
      <p:sp>
        <p:nvSpPr>
          <p:cNvPr id="3" name="Content Placeholder 2"/>
          <p:cNvSpPr>
            <a:spLocks noGrp="1"/>
          </p:cNvSpPr>
          <p:nvPr>
            <p:ph sz="quarter" idx="4294967295"/>
          </p:nvPr>
        </p:nvSpPr>
        <p:spPr>
          <a:xfrm>
            <a:off x="784923" y="1736571"/>
            <a:ext cx="9875520" cy="5822830"/>
          </a:xfrm>
          <a:prstGeom prst="rect">
            <a:avLst/>
          </a:prstGeom>
        </p:spPr>
        <p:txBody>
          <a:bodyPr/>
          <a:lstStyle/>
          <a:p>
            <a:r>
              <a:rPr lang="en-US" sz="3200" dirty="0" smtClean="0"/>
              <a:t>Templates are able to directly include the content of files and other templates.</a:t>
            </a:r>
          </a:p>
          <a:p>
            <a:r>
              <a:rPr lang="en-US" sz="3200" dirty="0" smtClean="0"/>
              <a:t>This allows you to split a configuration into multiple pieces.</a:t>
            </a:r>
          </a:p>
          <a:p>
            <a:endParaRPr lang="en-US" sz="3200" dirty="0" smtClean="0"/>
          </a:p>
          <a:p>
            <a:pPr marL="0" indent="0">
              <a:buNone/>
            </a:pPr>
            <a:r>
              <a:rPr lang="en-US" sz="3200" u="sng" dirty="0"/>
              <a:t>Template:</a:t>
            </a:r>
          </a:p>
          <a:p>
            <a:pPr marL="0" indent="0">
              <a:buNone/>
            </a:pPr>
            <a:r>
              <a:rPr lang="en-US" sz="3200" dirty="0" smtClean="0"/>
              <a:t>system {</a:t>
            </a:r>
            <a:endParaRPr lang="en-US" sz="3200" dirty="0"/>
          </a:p>
          <a:p>
            <a:pPr marL="0" indent="0">
              <a:buNone/>
            </a:pPr>
            <a:r>
              <a:rPr lang="en-US" sz="3200" dirty="0"/>
              <a:t>    </a:t>
            </a:r>
            <a:r>
              <a:rPr lang="en-US" sz="3200" dirty="0" smtClean="0">
                <a:ln w="0"/>
                <a:solidFill>
                  <a:schemeClr val="accent1"/>
                </a:solidFill>
                <a:effectLst>
                  <a:outerShdw blurRad="38100" dist="25400" dir="5400000" algn="ctr" rotWithShape="0">
                    <a:srgbClr val="6E747A">
                      <a:alpha val="43000"/>
                    </a:srgbClr>
                  </a:outerShdw>
                </a:effectLst>
              </a:rPr>
              <a:t>{% include “login.j2” %}</a:t>
            </a:r>
          </a:p>
          <a:p>
            <a:pPr marL="0" indent="0">
              <a:buNone/>
            </a:pPr>
            <a:r>
              <a:rPr lang="en-US" sz="3200" dirty="0" smtClean="0">
                <a:ln w="0"/>
                <a:solidFill>
                  <a:schemeClr val="accent1"/>
                </a:solidFill>
                <a:effectLst>
                  <a:outerShdw blurRad="38100" dist="25400" dir="5400000" algn="ctr" rotWithShape="0">
                    <a:srgbClr val="6E747A">
                      <a:alpha val="43000"/>
                    </a:srgbClr>
                  </a:outerShdw>
                </a:effectLst>
              </a:rPr>
              <a:t>    </a:t>
            </a:r>
            <a:r>
              <a:rPr lang="en-US" sz="3200" dirty="0">
                <a:ln w="0"/>
                <a:solidFill>
                  <a:schemeClr val="accent1"/>
                </a:solidFill>
                <a:effectLst>
                  <a:outerShdw blurRad="38100" dist="25400" dir="5400000" algn="ctr" rotWithShape="0">
                    <a:srgbClr val="6E747A">
                      <a:alpha val="43000"/>
                    </a:srgbClr>
                  </a:outerShdw>
                </a:effectLst>
              </a:rPr>
              <a:t>{% include </a:t>
            </a:r>
            <a:r>
              <a:rPr lang="en-US" sz="3200" dirty="0" smtClean="0">
                <a:ln w="0"/>
                <a:solidFill>
                  <a:schemeClr val="accent1"/>
                </a:solidFill>
                <a:effectLst>
                  <a:outerShdw blurRad="38100" dist="25400" dir="5400000" algn="ctr" rotWithShape="0">
                    <a:srgbClr val="6E747A">
                      <a:alpha val="43000"/>
                    </a:srgbClr>
                  </a:outerShdw>
                </a:effectLst>
              </a:rPr>
              <a:t>“services.j2</a:t>
            </a:r>
            <a:r>
              <a:rPr lang="en-US" sz="3200" dirty="0">
                <a:ln w="0"/>
                <a:solidFill>
                  <a:schemeClr val="accent1"/>
                </a:solidFill>
                <a:effectLst>
                  <a:outerShdw blurRad="38100" dist="25400" dir="5400000" algn="ctr" rotWithShape="0">
                    <a:srgbClr val="6E747A">
                      <a:alpha val="43000"/>
                    </a:srgbClr>
                  </a:outerShdw>
                </a:effectLst>
              </a:rPr>
              <a:t>” </a:t>
            </a:r>
            <a:r>
              <a:rPr lang="en-US" sz="3200" dirty="0" smtClean="0">
                <a:ln w="0"/>
                <a:solidFill>
                  <a:schemeClr val="accent1"/>
                </a:solidFill>
                <a:effectLst>
                  <a:outerShdw blurRad="38100" dist="25400" dir="5400000" algn="ctr" rotWithShape="0">
                    <a:srgbClr val="6E747A">
                      <a:alpha val="43000"/>
                    </a:srgbClr>
                  </a:outerShdw>
                </a:effectLst>
              </a:rPr>
              <a:t>%}</a:t>
            </a:r>
            <a:endParaRPr lang="en-US" sz="3200" dirty="0"/>
          </a:p>
          <a:p>
            <a:pPr marL="0" indent="0">
              <a:buNone/>
            </a:pPr>
            <a:r>
              <a:rPr lang="en-US" sz="3200" dirty="0"/>
              <a:t>}</a:t>
            </a:r>
          </a:p>
          <a:p>
            <a:endParaRPr lang="en-US" sz="3200" dirty="0"/>
          </a:p>
          <a:p>
            <a:endParaRPr lang="en-US" sz="3200" dirty="0"/>
          </a:p>
        </p:txBody>
      </p:sp>
    </p:spTree>
    <p:extLst>
      <p:ext uri="{BB962C8B-B14F-4D97-AF65-F5344CB8AC3E}">
        <p14:creationId xmlns:p14="http://schemas.microsoft.com/office/powerpoint/2010/main" val="223446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Include – cont.</a:t>
            </a:r>
            <a:endParaRPr lang="en-US" dirty="0"/>
          </a:p>
        </p:txBody>
      </p:sp>
      <p:sp>
        <p:nvSpPr>
          <p:cNvPr id="3" name="Content Placeholder 2"/>
          <p:cNvSpPr>
            <a:spLocks noGrp="1"/>
          </p:cNvSpPr>
          <p:nvPr>
            <p:ph sz="quarter" idx="4294967295"/>
          </p:nvPr>
        </p:nvSpPr>
        <p:spPr>
          <a:xfrm>
            <a:off x="995993" y="1855520"/>
            <a:ext cx="9875520" cy="5822830"/>
          </a:xfrm>
          <a:prstGeom prst="rect">
            <a:avLst/>
          </a:prstGeom>
        </p:spPr>
        <p:txBody>
          <a:bodyPr/>
          <a:lstStyle/>
          <a:p>
            <a:pPr marL="0" indent="0">
              <a:buNone/>
            </a:pPr>
            <a:r>
              <a:rPr lang="en-US" sz="3200" u="sng" dirty="0"/>
              <a:t>Rendered:</a:t>
            </a:r>
          </a:p>
          <a:p>
            <a:pPr marL="480030" lvl="1" indent="0">
              <a:buNone/>
            </a:pPr>
            <a:r>
              <a:rPr lang="en-US" sz="2800" dirty="0"/>
              <a:t>system {</a:t>
            </a:r>
          </a:p>
          <a:p>
            <a:pPr marL="480030" lvl="1" indent="0">
              <a:buNone/>
            </a:pPr>
            <a:r>
              <a:rPr lang="en-US" sz="2800" dirty="0">
                <a:ln w="0"/>
                <a:solidFill>
                  <a:schemeClr val="accent1"/>
                </a:solidFill>
                <a:effectLst>
                  <a:outerShdw blurRad="38100" dist="25400" dir="5400000" algn="ctr" rotWithShape="0">
                    <a:srgbClr val="6E747A">
                      <a:alpha val="43000"/>
                    </a:srgbClr>
                  </a:outerShdw>
                </a:effectLst>
              </a:rPr>
              <a:t>    login {</a:t>
            </a:r>
          </a:p>
          <a:p>
            <a:pPr marL="480030" lvl="1" indent="0">
              <a:buNone/>
            </a:pPr>
            <a:r>
              <a:rPr lang="en-US" sz="2800" dirty="0">
                <a:ln w="0"/>
                <a:solidFill>
                  <a:schemeClr val="accent1"/>
                </a:solidFill>
                <a:effectLst>
                  <a:outerShdw blurRad="38100" dist="25400" dir="5400000" algn="ctr" rotWithShape="0">
                    <a:srgbClr val="6E747A">
                      <a:alpha val="43000"/>
                    </a:srgbClr>
                  </a:outerShdw>
                </a:effectLst>
              </a:rPr>
              <a:t>        user rick {</a:t>
            </a:r>
          </a:p>
          <a:p>
            <a:pPr marL="893416" lvl="2" indent="0">
              <a:buNone/>
            </a:pPr>
            <a:r>
              <a:rPr lang="en-US" sz="2800" dirty="0">
                <a:ln w="0"/>
                <a:solidFill>
                  <a:schemeClr val="accent1"/>
                </a:solidFill>
                <a:effectLst>
                  <a:outerShdw blurRad="38100" dist="25400" dir="5400000" algn="ctr" rotWithShape="0">
                    <a:srgbClr val="6E747A">
                      <a:alpha val="43000"/>
                    </a:srgbClr>
                  </a:outerShdw>
                </a:effectLst>
              </a:rPr>
              <a:t>	class super-user;</a:t>
            </a:r>
          </a:p>
          <a:p>
            <a:pPr marL="480030" lvl="1" indent="0">
              <a:buNone/>
            </a:pPr>
            <a:r>
              <a:rPr lang="en-US" sz="2800" dirty="0" smtClean="0">
                <a:ln w="0"/>
                <a:solidFill>
                  <a:schemeClr val="accent1"/>
                </a:solidFill>
                <a:effectLst>
                  <a:outerShdw blurRad="38100" dist="25400" dir="5400000" algn="ctr" rotWithShape="0">
                    <a:srgbClr val="6E747A">
                      <a:alpha val="43000"/>
                    </a:srgbClr>
                  </a:outerShdw>
                </a:effectLst>
              </a:rPr>
              <a:t>    }</a:t>
            </a:r>
            <a:endParaRPr lang="en-US" sz="2800" dirty="0">
              <a:ln w="0"/>
              <a:solidFill>
                <a:schemeClr val="accent1"/>
              </a:solidFill>
              <a:effectLst>
                <a:outerShdw blurRad="38100" dist="25400" dir="5400000" algn="ctr" rotWithShape="0">
                  <a:srgbClr val="6E747A">
                    <a:alpha val="43000"/>
                  </a:srgbClr>
                </a:outerShdw>
              </a:effectLst>
            </a:endParaRPr>
          </a:p>
          <a:p>
            <a:pPr marL="480030" lvl="1" indent="0">
              <a:buNone/>
            </a:pPr>
            <a:r>
              <a:rPr lang="en-US" sz="2800" dirty="0">
                <a:ln w="0"/>
                <a:solidFill>
                  <a:schemeClr val="accent1"/>
                </a:solidFill>
                <a:effectLst>
                  <a:outerShdw blurRad="38100" dist="25400" dir="5400000" algn="ctr" rotWithShape="0">
                    <a:srgbClr val="6E747A">
                      <a:alpha val="43000"/>
                    </a:srgbClr>
                  </a:outerShdw>
                </a:effectLst>
              </a:rPr>
              <a:t>    services {</a:t>
            </a:r>
          </a:p>
          <a:p>
            <a:pPr marL="480030" lvl="1" indent="0">
              <a:buNone/>
            </a:pPr>
            <a:r>
              <a:rPr lang="en-US" sz="2800" dirty="0">
                <a:ln w="0"/>
                <a:solidFill>
                  <a:schemeClr val="accent1"/>
                </a:solidFill>
                <a:effectLst>
                  <a:outerShdw blurRad="38100" dist="25400" dir="5400000" algn="ctr" rotWithShape="0">
                    <a:srgbClr val="6E747A">
                      <a:alpha val="43000"/>
                    </a:srgbClr>
                  </a:outerShdw>
                </a:effectLst>
              </a:rPr>
              <a:t>        ssh;</a:t>
            </a:r>
          </a:p>
          <a:p>
            <a:pPr marL="480030" lvl="1" indent="0">
              <a:buNone/>
            </a:pPr>
            <a:r>
              <a:rPr lang="en-US" sz="2800" dirty="0">
                <a:ln w="0"/>
                <a:solidFill>
                  <a:schemeClr val="accent1"/>
                </a:solidFill>
                <a:effectLst>
                  <a:outerShdw blurRad="38100" dist="25400" dir="5400000" algn="ctr" rotWithShape="0">
                    <a:srgbClr val="6E747A">
                      <a:alpha val="43000"/>
                    </a:srgbClr>
                  </a:outerShdw>
                </a:effectLst>
              </a:rPr>
              <a:t>    }</a:t>
            </a:r>
          </a:p>
          <a:p>
            <a:pPr marL="480030" lvl="1" indent="0">
              <a:buNone/>
            </a:pPr>
            <a:r>
              <a:rPr lang="en-US" sz="2800" dirty="0"/>
              <a:t>}</a:t>
            </a:r>
          </a:p>
        </p:txBody>
      </p:sp>
    </p:spTree>
    <p:extLst>
      <p:ext uri="{BB962C8B-B14F-4D97-AF65-F5344CB8AC3E}">
        <p14:creationId xmlns:p14="http://schemas.microsoft.com/office/powerpoint/2010/main" val="11093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Yaml</a:t>
            </a:r>
            <a:endParaRPr lang="en-US" dirty="0"/>
          </a:p>
        </p:txBody>
      </p:sp>
    </p:spTree>
    <p:extLst>
      <p:ext uri="{BB962C8B-B14F-4D97-AF65-F5344CB8AC3E}">
        <p14:creationId xmlns:p14="http://schemas.microsoft.com/office/powerpoint/2010/main" val="377671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pPr>
              <a:defRPr/>
            </a:pPr>
            <a:r>
              <a:rPr dirty="0" smtClean="0"/>
              <a:t>What is yaml</a:t>
            </a:r>
            <a:endParaRPr dirty="0"/>
          </a:p>
        </p:txBody>
      </p:sp>
      <p:sp>
        <p:nvSpPr>
          <p:cNvPr id="3" name="AutoShape 3"/>
          <p:cNvSpPr>
            <a:spLocks noChangeArrowheads="1"/>
          </p:cNvSpPr>
          <p:nvPr/>
        </p:nvSpPr>
        <p:spPr bwMode="gray">
          <a:xfrm>
            <a:off x="1918580" y="1929185"/>
            <a:ext cx="8928239" cy="1165190"/>
          </a:xfrm>
          <a:prstGeom prst="roundRect">
            <a:avLst>
              <a:gd name="adj" fmla="val 16667"/>
            </a:avLst>
          </a:prstGeom>
          <a:solidFill>
            <a:srgbClr val="5D87A1"/>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880" dirty="0">
                <a:solidFill>
                  <a:schemeClr val="bg1"/>
                </a:solidFill>
              </a:rPr>
              <a:t>YAML is a human readable mechanism for storing data that is easily mapped to common data types.</a:t>
            </a:r>
          </a:p>
        </p:txBody>
      </p:sp>
      <p:sp>
        <p:nvSpPr>
          <p:cNvPr id="4" name="AutoShape 6"/>
          <p:cNvSpPr>
            <a:spLocks noChangeArrowheads="1"/>
          </p:cNvSpPr>
          <p:nvPr/>
        </p:nvSpPr>
        <p:spPr bwMode="gray">
          <a:xfrm>
            <a:off x="1918580" y="3381605"/>
            <a:ext cx="8928239" cy="1165190"/>
          </a:xfrm>
          <a:prstGeom prst="roundRect">
            <a:avLst>
              <a:gd name="adj" fmla="val 16667"/>
            </a:avLst>
          </a:prstGeom>
          <a:solidFill>
            <a:schemeClr val="tx2"/>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880" dirty="0">
                <a:solidFill>
                  <a:schemeClr val="bg1"/>
                </a:solidFill>
              </a:rPr>
              <a:t>It supports hierarchical structures</a:t>
            </a:r>
          </a:p>
        </p:txBody>
      </p:sp>
      <p:sp>
        <p:nvSpPr>
          <p:cNvPr id="5" name="AutoShape 9"/>
          <p:cNvSpPr>
            <a:spLocks noChangeArrowheads="1"/>
          </p:cNvSpPr>
          <p:nvPr/>
        </p:nvSpPr>
        <p:spPr bwMode="gray">
          <a:xfrm>
            <a:off x="1918580" y="4830804"/>
            <a:ext cx="8928239" cy="1165190"/>
          </a:xfrm>
          <a:prstGeom prst="roundRect">
            <a:avLst>
              <a:gd name="adj" fmla="val 16667"/>
            </a:avLst>
          </a:prstGeom>
          <a:solidFill>
            <a:srgbClr val="4F8479"/>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880" dirty="0">
                <a:solidFill>
                  <a:schemeClr val="bg1"/>
                </a:solidFill>
              </a:rPr>
              <a:t>Whitespace delimited (like Python) so files have consistent look.</a:t>
            </a:r>
          </a:p>
        </p:txBody>
      </p:sp>
      <p:sp>
        <p:nvSpPr>
          <p:cNvPr id="6" name="AutoShape 12"/>
          <p:cNvSpPr>
            <a:spLocks noChangeArrowheads="1"/>
          </p:cNvSpPr>
          <p:nvPr/>
        </p:nvSpPr>
        <p:spPr bwMode="gray">
          <a:xfrm>
            <a:off x="1918580" y="6274774"/>
            <a:ext cx="8928239" cy="1165190"/>
          </a:xfrm>
          <a:prstGeom prst="roundRect">
            <a:avLst>
              <a:gd name="adj" fmla="val 16667"/>
            </a:avLst>
          </a:prstGeom>
          <a:solidFill>
            <a:schemeClr val="accent6"/>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880" dirty="0">
                <a:solidFill>
                  <a:schemeClr val="bg1"/>
                </a:solidFill>
              </a:rPr>
              <a:t>Program language agnostic – supported by most.</a:t>
            </a:r>
          </a:p>
        </p:txBody>
      </p:sp>
    </p:spTree>
    <p:extLst>
      <p:ext uri="{BB962C8B-B14F-4D97-AF65-F5344CB8AC3E}">
        <p14:creationId xmlns:p14="http://schemas.microsoft.com/office/powerpoint/2010/main" val="369229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Example</a:t>
            </a:r>
            <a:endParaRPr lang="en-US" dirty="0"/>
          </a:p>
        </p:txBody>
      </p:sp>
      <p:sp>
        <p:nvSpPr>
          <p:cNvPr id="3" name="Content Placeholder 2"/>
          <p:cNvSpPr>
            <a:spLocks noGrp="1"/>
          </p:cNvSpPr>
          <p:nvPr>
            <p:ph sz="quarter" idx="4294967295"/>
          </p:nvPr>
        </p:nvSpPr>
        <p:spPr>
          <a:xfrm>
            <a:off x="1524095" y="1880233"/>
            <a:ext cx="9875520" cy="5822830"/>
          </a:xfrm>
          <a:prstGeom prst="rect">
            <a:avLst/>
          </a:prstGeom>
        </p:spPr>
        <p:txBody>
          <a:bodyPr/>
          <a:lstStyle/>
          <a:p>
            <a:pPr marL="0" indent="0">
              <a:buNone/>
            </a:pPr>
            <a:r>
              <a:rPr lang="en-US" sz="2800" dirty="0">
                <a:ln w="0"/>
                <a:solidFill>
                  <a:schemeClr val="tx1"/>
                </a:solidFill>
                <a:effectLst>
                  <a:outerShdw blurRad="38100" dist="25400" dir="5400000" algn="ctr" rotWithShape="0">
                    <a:srgbClr val="6E747A">
                      <a:alpha val="43000"/>
                    </a:srgbClr>
                  </a:outerShdw>
                </a:effectLst>
              </a:rPr>
              <a:t>--- </a:t>
            </a:r>
          </a:p>
          <a:p>
            <a:pPr marL="0" indent="0">
              <a:buNone/>
            </a:pPr>
            <a:r>
              <a:rPr lang="en-US" sz="2800" dirty="0">
                <a:ln w="0"/>
                <a:solidFill>
                  <a:schemeClr val="tx1"/>
                </a:solidFill>
                <a:effectLst>
                  <a:outerShdw blurRad="38100" dist="25400" dir="5400000" algn="ctr" rotWithShape="0">
                    <a:srgbClr val="6E747A">
                      <a:alpha val="43000"/>
                    </a:srgbClr>
                  </a:outerShdw>
                </a:effectLst>
              </a:rPr>
              <a:t>ipsec_monitor_interval: 5</a:t>
            </a:r>
          </a:p>
          <a:p>
            <a:pPr marL="0" indent="0">
              <a:buNone/>
            </a:pPr>
            <a:r>
              <a:rPr lang="en-US" sz="2800" dirty="0">
                <a:ln w="0"/>
                <a:solidFill>
                  <a:schemeClr val="tx1"/>
                </a:solidFill>
                <a:effectLst>
                  <a:outerShdw blurRad="38100" dist="25400" dir="5400000" algn="ctr" rotWithShape="0">
                    <a:srgbClr val="6E747A">
                      <a:alpha val="43000"/>
                    </a:srgbClr>
                  </a:outerShdw>
                </a:effectLst>
              </a:rPr>
              <a:t>ipsec_monitor_threshold: 5</a:t>
            </a:r>
          </a:p>
          <a:p>
            <a:pPr marL="0" indent="0">
              <a:buNone/>
            </a:pPr>
            <a:r>
              <a:rPr lang="en-US" sz="2800" dirty="0">
                <a:ln w="0"/>
                <a:solidFill>
                  <a:schemeClr val="tx1"/>
                </a:solidFill>
                <a:effectLst>
                  <a:outerShdw blurRad="38100" dist="25400" dir="5400000" algn="ctr" rotWithShape="0">
                    <a:srgbClr val="6E747A">
                      <a:alpha val="43000"/>
                    </a:srgbClr>
                  </a:outerShdw>
                </a:effectLst>
              </a:rPr>
              <a:t>zones: </a:t>
            </a:r>
          </a:p>
          <a:p>
            <a:pPr marL="0" indent="0">
              <a:buNone/>
            </a:pPr>
            <a:r>
              <a:rPr lang="en-US" sz="2800" dirty="0">
                <a:ln w="0"/>
                <a:solidFill>
                  <a:schemeClr val="tx1"/>
                </a:solidFill>
                <a:effectLst>
                  <a:outerShdw blurRad="38100" dist="25400" dir="5400000" algn="ctr" rotWithShape="0">
                    <a:srgbClr val="6E747A">
                      <a:alpha val="43000"/>
                    </a:srgbClr>
                  </a:outerShdw>
                </a:effectLst>
              </a:rPr>
              <a:t>  untrust: </a:t>
            </a:r>
          </a:p>
          <a:p>
            <a:pPr marL="0" indent="0">
              <a:buNone/>
            </a:pPr>
            <a:r>
              <a:rPr lang="en-US" sz="2800" dirty="0">
                <a:ln w="0"/>
                <a:solidFill>
                  <a:schemeClr val="tx1"/>
                </a:solidFill>
                <a:effectLst>
                  <a:outerShdw blurRad="38100" dist="25400" dir="5400000" algn="ctr" rotWithShape="0">
                    <a:srgbClr val="6E747A">
                      <a:alpha val="43000"/>
                    </a:srgbClr>
                  </a:outerShdw>
                </a:effectLst>
              </a:rPr>
              <a:t>    name: untrust</a:t>
            </a:r>
          </a:p>
          <a:p>
            <a:pPr marL="0" indent="0">
              <a:buNone/>
            </a:pPr>
            <a:r>
              <a:rPr lang="en-US" sz="2800" dirty="0">
                <a:ln w="0"/>
                <a:solidFill>
                  <a:schemeClr val="tx1"/>
                </a:solidFill>
                <a:effectLst>
                  <a:outerShdw blurRad="38100" dist="25400" dir="5400000" algn="ctr" rotWithShape="0">
                    <a:srgbClr val="6E747A">
                      <a:alpha val="43000"/>
                    </a:srgbClr>
                  </a:outerShdw>
                </a:effectLst>
              </a:rPr>
              <a:t>    interfaces: </a:t>
            </a:r>
          </a:p>
          <a:p>
            <a:pPr marL="0" indent="0">
              <a:buNone/>
            </a:pPr>
            <a:r>
              <a:rPr lang="en-US" sz="2800" dirty="0">
                <a:ln w="0"/>
                <a:solidFill>
                  <a:schemeClr val="tx1"/>
                </a:solidFill>
                <a:effectLst>
                  <a:outerShdw blurRad="38100" dist="25400" dir="5400000" algn="ctr" rotWithShape="0">
                    <a:srgbClr val="6E747A">
                      <a:alpha val="43000"/>
                    </a:srgbClr>
                  </a:outerShdw>
                </a:effectLst>
              </a:rPr>
              <a:t>      - lo0.0</a:t>
            </a:r>
          </a:p>
          <a:p>
            <a:pPr marL="0" indent="0">
              <a:buNone/>
            </a:pPr>
            <a:r>
              <a:rPr lang="en-US" sz="2800" dirty="0">
                <a:ln w="0"/>
                <a:solidFill>
                  <a:schemeClr val="tx1"/>
                </a:solidFill>
                <a:effectLst>
                  <a:outerShdw blurRad="38100" dist="25400" dir="5400000" algn="ctr" rotWithShape="0">
                    <a:srgbClr val="6E747A">
                      <a:alpha val="43000"/>
                    </a:srgbClr>
                  </a:outerShdw>
                </a:effectLst>
              </a:rPr>
              <a:t>      - ge-0/0/1.0</a:t>
            </a:r>
          </a:p>
          <a:p>
            <a:pPr marL="0" indent="0">
              <a:buNone/>
            </a:pPr>
            <a:r>
              <a:rPr lang="en-US" sz="2800" dirty="0">
                <a:ln w="0"/>
                <a:solidFill>
                  <a:schemeClr val="tx1"/>
                </a:solidFill>
                <a:effectLst>
                  <a:outerShdw blurRad="38100" dist="25400" dir="5400000" algn="ctr" rotWithShape="0">
                    <a:srgbClr val="6E747A">
                      <a:alpha val="43000"/>
                    </a:srgbClr>
                  </a:outerShdw>
                </a:effectLst>
              </a:rPr>
              <a:t>      - ge-0/0/4.0</a:t>
            </a:r>
          </a:p>
          <a:p>
            <a:pPr marL="0" indent="0">
              <a:buNone/>
            </a:pPr>
            <a:r>
              <a:rPr lang="en-US" sz="2800" dirty="0">
                <a:ln w="0"/>
                <a:solidFill>
                  <a:schemeClr val="tx1"/>
                </a:solidFill>
                <a:effectLst>
                  <a:outerShdw blurRad="38100" dist="25400" dir="5400000" algn="ctr" rotWithShape="0">
                    <a:srgbClr val="6E747A">
                      <a:alpha val="43000"/>
                    </a:srgbClr>
                  </a:outerShdw>
                </a:effectLst>
              </a:rPr>
              <a:t>      - ge-0/0/5.0</a:t>
            </a:r>
          </a:p>
        </p:txBody>
      </p:sp>
      <p:sp>
        <p:nvSpPr>
          <p:cNvPr id="6" name="Line 20"/>
          <p:cNvSpPr>
            <a:spLocks noChangeShapeType="1"/>
          </p:cNvSpPr>
          <p:nvPr/>
        </p:nvSpPr>
        <p:spPr bwMode="invGray">
          <a:xfrm>
            <a:off x="5181360" y="2299700"/>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6556101" y="2041167"/>
            <a:ext cx="5705023" cy="517065"/>
          </a:xfrm>
          <a:prstGeom prst="rect">
            <a:avLst/>
          </a:prstGeom>
          <a:noFill/>
        </p:spPr>
        <p:txBody>
          <a:bodyPr wrap="none" rtlCol="0">
            <a:spAutoFit/>
          </a:bodyPr>
          <a:lstStyle/>
          <a:p>
            <a:r>
              <a:rPr lang="en-US" sz="2760" dirty="0"/>
              <a:t>YAML files always start with 3 hyphens</a:t>
            </a:r>
          </a:p>
        </p:txBody>
      </p:sp>
    </p:spTree>
    <p:extLst>
      <p:ext uri="{BB962C8B-B14F-4D97-AF65-F5344CB8AC3E}">
        <p14:creationId xmlns:p14="http://schemas.microsoft.com/office/powerpoint/2010/main" val="30508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3" y="4629915"/>
            <a:ext cx="7604475" cy="1634491"/>
          </a:xfrm>
        </p:spPr>
        <p:txBody>
          <a:bodyPr/>
          <a:lstStyle/>
          <a:p>
            <a:r>
              <a:rPr lang="en-US" dirty="0" smtClean="0"/>
              <a:t>How to Build Automation Solutions</a:t>
            </a:r>
            <a:endParaRPr lang="en-US" dirty="0"/>
          </a:p>
        </p:txBody>
      </p:sp>
    </p:spTree>
    <p:extLst>
      <p:ext uri="{BB962C8B-B14F-4D97-AF65-F5344CB8AC3E}">
        <p14:creationId xmlns:p14="http://schemas.microsoft.com/office/powerpoint/2010/main" val="154853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data types</a:t>
            </a:r>
            <a:endParaRPr lang="en-US" dirty="0"/>
          </a:p>
        </p:txBody>
      </p:sp>
      <p:sp>
        <p:nvSpPr>
          <p:cNvPr id="3" name="Content Placeholder 2"/>
          <p:cNvSpPr>
            <a:spLocks noGrp="1"/>
          </p:cNvSpPr>
          <p:nvPr>
            <p:ph sz="quarter" idx="4294967295"/>
          </p:nvPr>
        </p:nvSpPr>
        <p:spPr>
          <a:xfrm>
            <a:off x="897139" y="1769022"/>
            <a:ext cx="13475684" cy="5822830"/>
          </a:xfrm>
          <a:prstGeom prst="rect">
            <a:avLst/>
          </a:prstGeom>
        </p:spPr>
        <p:txBody>
          <a:bodyPr/>
          <a:lstStyle/>
          <a:p>
            <a:r>
              <a:rPr lang="en-US" sz="3200" dirty="0" smtClean="0"/>
              <a:t>YAML automatically detects data types.  You can do programmy stuff with them, but we won’t be covering that.</a:t>
            </a:r>
          </a:p>
          <a:p>
            <a:endParaRPr lang="en-US" sz="3200" dirty="0" smtClean="0"/>
          </a:p>
          <a:p>
            <a:pPr marL="0" indent="0">
              <a:buNone/>
            </a:pPr>
            <a:r>
              <a:rPr lang="en-US" sz="3200" dirty="0" smtClean="0">
                <a:ln w="0"/>
                <a:solidFill>
                  <a:schemeClr val="accent1"/>
                </a:solidFill>
                <a:effectLst>
                  <a:outerShdw blurRad="38100" dist="25400" dir="5400000" algn="ctr" rotWithShape="0">
                    <a:srgbClr val="6E747A">
                      <a:alpha val="43000"/>
                    </a:srgbClr>
                  </a:outerShdw>
                </a:effectLst>
              </a:rPr>
              <a:t>--- </a:t>
            </a:r>
            <a:endParaRPr lang="en-US" sz="3200" dirty="0">
              <a:ln w="0"/>
              <a:solidFill>
                <a:schemeClr val="accent1"/>
              </a:solidFill>
              <a:effectLst>
                <a:outerShdw blurRad="38100" dist="25400" dir="5400000" algn="ctr" rotWithShape="0">
                  <a:srgbClr val="6E747A">
                    <a:alpha val="43000"/>
                  </a:srgbClr>
                </a:outerShdw>
              </a:effectLst>
            </a:endParaRPr>
          </a:p>
          <a:p>
            <a:pPr marL="0" indent="0">
              <a:buNone/>
            </a:pPr>
            <a:r>
              <a:rPr lang="en-US" sz="3200" dirty="0">
                <a:ln w="0"/>
                <a:solidFill>
                  <a:schemeClr val="accent1"/>
                </a:solidFill>
                <a:effectLst>
                  <a:outerShdw blurRad="38100" dist="25400" dir="5400000" algn="ctr" rotWithShape="0">
                    <a:srgbClr val="6E747A">
                      <a:alpha val="43000"/>
                    </a:srgbClr>
                  </a:outerShdw>
                </a:effectLst>
              </a:rPr>
              <a:t>boolean: true</a:t>
            </a:r>
          </a:p>
          <a:p>
            <a:pPr marL="0" indent="0">
              <a:buNone/>
            </a:pPr>
            <a:r>
              <a:rPr lang="en-US" sz="3200" dirty="0">
                <a:ln w="0"/>
                <a:solidFill>
                  <a:schemeClr val="accent1"/>
                </a:solidFill>
                <a:effectLst>
                  <a:outerShdw blurRad="38100" dist="25400" dir="5400000" algn="ctr" rotWithShape="0">
                    <a:srgbClr val="6E747A">
                      <a:alpha val="43000"/>
                    </a:srgbClr>
                  </a:outerShdw>
                </a:effectLst>
              </a:rPr>
              <a:t>float: 105.7</a:t>
            </a:r>
          </a:p>
          <a:p>
            <a:pPr marL="0" indent="0">
              <a:buNone/>
            </a:pPr>
            <a:r>
              <a:rPr lang="en-US" sz="3200" dirty="0">
                <a:ln w="0"/>
                <a:solidFill>
                  <a:schemeClr val="accent1"/>
                </a:solidFill>
                <a:effectLst>
                  <a:outerShdw blurRad="38100" dist="25400" dir="5400000" algn="ctr" rotWithShape="0">
                    <a:srgbClr val="6E747A">
                      <a:alpha val="43000"/>
                    </a:srgbClr>
                  </a:outerShdw>
                </a:effectLst>
              </a:rPr>
              <a:t>integer: 33</a:t>
            </a:r>
          </a:p>
          <a:p>
            <a:pPr marL="0" indent="0">
              <a:buNone/>
            </a:pPr>
            <a:r>
              <a:rPr lang="en-US" sz="3200" dirty="0">
                <a:ln w="0"/>
                <a:solidFill>
                  <a:schemeClr val="accent1"/>
                </a:solidFill>
                <a:effectLst>
                  <a:outerShdw blurRad="38100" dist="25400" dir="5400000" algn="ctr" rotWithShape="0">
                    <a:srgbClr val="6E747A">
                      <a:alpha val="43000"/>
                    </a:srgbClr>
                  </a:outerShdw>
                </a:effectLst>
              </a:rPr>
              <a:t>string: </a:t>
            </a:r>
            <a:r>
              <a:rPr lang="en-US" sz="3200" dirty="0" smtClean="0">
                <a:ln w="0"/>
                <a:solidFill>
                  <a:schemeClr val="accent1"/>
                </a:solidFill>
                <a:effectLst>
                  <a:outerShdw blurRad="38100" dist="25400" dir="5400000" algn="ctr" rotWithShape="0">
                    <a:srgbClr val="6E747A">
                      <a:alpha val="43000"/>
                    </a:srgbClr>
                  </a:outerShdw>
                </a:effectLst>
              </a:rPr>
              <a:t>This </a:t>
            </a:r>
            <a:r>
              <a:rPr lang="en-US" sz="3200" dirty="0">
                <a:ln w="0"/>
                <a:solidFill>
                  <a:schemeClr val="accent1"/>
                </a:solidFill>
                <a:effectLst>
                  <a:outerShdw blurRad="38100" dist="25400" dir="5400000" algn="ctr" rotWithShape="0">
                    <a:srgbClr val="6E747A">
                      <a:alpha val="43000"/>
                    </a:srgbClr>
                  </a:outerShdw>
                </a:effectLst>
              </a:rPr>
              <a:t>is a </a:t>
            </a:r>
            <a:r>
              <a:rPr lang="en-US" sz="3200" dirty="0" smtClean="0">
                <a:ln w="0"/>
                <a:solidFill>
                  <a:schemeClr val="accent1"/>
                </a:solidFill>
                <a:effectLst>
                  <a:outerShdw blurRad="38100" dist="25400" dir="5400000" algn="ctr" rotWithShape="0">
                    <a:srgbClr val="6E747A">
                      <a:alpha val="43000"/>
                    </a:srgbClr>
                  </a:outerShdw>
                </a:effectLst>
              </a:rPr>
              <a:t>string</a:t>
            </a:r>
          </a:p>
          <a:p>
            <a:pPr marL="0" indent="0">
              <a:buNone/>
            </a:pPr>
            <a:r>
              <a:rPr lang="en-US" sz="3200" dirty="0" smtClean="0">
                <a:ln w="0"/>
                <a:solidFill>
                  <a:schemeClr val="accent1"/>
                </a:solidFill>
                <a:effectLst>
                  <a:outerShdw blurRad="38100" dist="25400" dir="5400000" algn="ctr" rotWithShape="0">
                    <a:srgbClr val="6E747A">
                      <a:alpha val="43000"/>
                    </a:srgbClr>
                  </a:outerShdw>
                </a:effectLst>
              </a:rPr>
              <a:t>string2: “This is also a string”</a:t>
            </a:r>
            <a:endParaRPr lang="en-US" sz="3200" dirty="0">
              <a:ln w="0"/>
              <a:solidFill>
                <a:schemeClr val="accent1"/>
              </a:solidFill>
              <a:effectLst>
                <a:outerShdw blurRad="38100" dist="25400" dir="5400000" algn="ctr" rotWithShape="0">
                  <a:srgbClr val="6E747A">
                    <a:alpha val="43000"/>
                  </a:srgbClr>
                </a:outerShdw>
              </a:effectLst>
            </a:endParaRPr>
          </a:p>
          <a:p>
            <a:endParaRPr lang="en-US" sz="3200" dirty="0"/>
          </a:p>
        </p:txBody>
      </p:sp>
    </p:spTree>
    <p:extLst>
      <p:ext uri="{BB962C8B-B14F-4D97-AF65-F5344CB8AC3E}">
        <p14:creationId xmlns:p14="http://schemas.microsoft.com/office/powerpoint/2010/main" val="34869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lists</a:t>
            </a:r>
            <a:endParaRPr lang="en-US" dirty="0"/>
          </a:p>
        </p:txBody>
      </p:sp>
      <p:sp>
        <p:nvSpPr>
          <p:cNvPr id="3" name="Content Placeholder 2"/>
          <p:cNvSpPr>
            <a:spLocks noGrp="1"/>
          </p:cNvSpPr>
          <p:nvPr>
            <p:ph sz="quarter" idx="4294967295"/>
          </p:nvPr>
        </p:nvSpPr>
        <p:spPr>
          <a:xfrm>
            <a:off x="1008350" y="1624126"/>
            <a:ext cx="12472872" cy="5822830"/>
          </a:xfrm>
          <a:prstGeom prst="rect">
            <a:avLst/>
          </a:prstGeom>
        </p:spPr>
        <p:txBody>
          <a:bodyPr/>
          <a:lstStyle/>
          <a:p>
            <a:r>
              <a:rPr lang="en-US" sz="3200" dirty="0" smtClean="0"/>
              <a:t>Lists can be in blocks using a hyphen+space to begin new items</a:t>
            </a: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 </a:t>
            </a: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 </a:t>
            </a:r>
            <a:r>
              <a:rPr lang="en-US" sz="3100" dirty="0" smtClean="0">
                <a:ln w="0"/>
                <a:solidFill>
                  <a:schemeClr val="accent1"/>
                </a:solidFill>
                <a:effectLst>
                  <a:outerShdw blurRad="38100" dist="25400" dir="5400000" algn="ctr" rotWithShape="0">
                    <a:srgbClr val="6E747A">
                      <a:alpha val="43000"/>
                    </a:srgbClr>
                  </a:outerShdw>
                </a:effectLst>
              </a:rPr>
              <a:t>MX</a:t>
            </a:r>
            <a:endParaRPr lang="en-US" sz="3100" dirty="0">
              <a:ln w="0"/>
              <a:solidFill>
                <a:schemeClr val="accent1"/>
              </a:solidFill>
              <a:effectLst>
                <a:outerShdw blurRad="38100" dist="25400" dir="5400000" algn="ctr" rotWithShape="0">
                  <a:srgbClr val="6E747A">
                    <a:alpha val="43000"/>
                  </a:srgbClr>
                </a:outerShdw>
              </a:effectLst>
            </a:endParaRP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 </a:t>
            </a:r>
            <a:r>
              <a:rPr lang="en-US" sz="3100" dirty="0" smtClean="0">
                <a:ln w="0"/>
                <a:solidFill>
                  <a:schemeClr val="accent1"/>
                </a:solidFill>
                <a:effectLst>
                  <a:outerShdw blurRad="38100" dist="25400" dir="5400000" algn="ctr" rotWithShape="0">
                    <a:srgbClr val="6E747A">
                      <a:alpha val="43000"/>
                    </a:srgbClr>
                  </a:outerShdw>
                </a:effectLst>
              </a:rPr>
              <a:t>SRX</a:t>
            </a:r>
            <a:endParaRPr lang="en-US" sz="3100" dirty="0">
              <a:ln w="0"/>
              <a:solidFill>
                <a:schemeClr val="accent1"/>
              </a:solidFill>
              <a:effectLst>
                <a:outerShdw blurRad="38100" dist="25400" dir="5400000" algn="ctr" rotWithShape="0">
                  <a:srgbClr val="6E747A">
                    <a:alpha val="43000"/>
                  </a:srgbClr>
                </a:outerShdw>
              </a:effectLst>
            </a:endParaRP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 </a:t>
            </a:r>
            <a:r>
              <a:rPr lang="en-US" sz="3100" dirty="0" smtClean="0">
                <a:ln w="0"/>
                <a:solidFill>
                  <a:schemeClr val="accent1"/>
                </a:solidFill>
                <a:effectLst>
                  <a:outerShdw blurRad="38100" dist="25400" dir="5400000" algn="ctr" rotWithShape="0">
                    <a:srgbClr val="6E747A">
                      <a:alpha val="43000"/>
                    </a:srgbClr>
                  </a:outerShdw>
                </a:effectLst>
              </a:rPr>
              <a:t>QFX</a:t>
            </a:r>
          </a:p>
          <a:p>
            <a:pPr marL="480030" lvl="1" indent="0">
              <a:buNone/>
            </a:pPr>
            <a:endParaRPr lang="en-US" sz="3100" dirty="0" smtClean="0"/>
          </a:p>
          <a:p>
            <a:r>
              <a:rPr lang="en-US" sz="3200" dirty="0" smtClean="0"/>
              <a:t>Or inline </a:t>
            </a:r>
            <a:r>
              <a:rPr lang="en-US" sz="3200" dirty="0"/>
              <a:t>delimited by comma+space and enclosed in </a:t>
            </a:r>
            <a:r>
              <a:rPr lang="en-US" sz="3200" dirty="0" smtClean="0"/>
              <a:t>square brackets</a:t>
            </a:r>
            <a:endParaRPr lang="en-US" sz="3200" dirty="0"/>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 </a:t>
            </a: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[MX, SRX, QFX]</a:t>
            </a:r>
          </a:p>
          <a:p>
            <a:endParaRPr lang="en-US" sz="3200" dirty="0"/>
          </a:p>
        </p:txBody>
      </p:sp>
    </p:spTree>
    <p:extLst>
      <p:ext uri="{BB962C8B-B14F-4D97-AF65-F5344CB8AC3E}">
        <p14:creationId xmlns:p14="http://schemas.microsoft.com/office/powerpoint/2010/main" val="6585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Dictionary/Associate Array</a:t>
            </a:r>
            <a:endParaRPr lang="en-US" dirty="0"/>
          </a:p>
        </p:txBody>
      </p:sp>
      <p:sp>
        <p:nvSpPr>
          <p:cNvPr id="3" name="Content Placeholder 2"/>
          <p:cNvSpPr>
            <a:spLocks noGrp="1"/>
          </p:cNvSpPr>
          <p:nvPr>
            <p:ph sz="quarter" idx="4294967295"/>
          </p:nvPr>
        </p:nvSpPr>
        <p:spPr>
          <a:xfrm>
            <a:off x="983636" y="1624126"/>
            <a:ext cx="13288418" cy="5822830"/>
          </a:xfrm>
          <a:prstGeom prst="rect">
            <a:avLst/>
          </a:prstGeom>
        </p:spPr>
        <p:txBody>
          <a:bodyPr/>
          <a:lstStyle/>
          <a:p>
            <a:pPr marL="0" indent="0">
              <a:buNone/>
            </a:pPr>
            <a:r>
              <a:rPr lang="en-US" sz="3200" dirty="0" smtClean="0"/>
              <a:t>Associate Arrays can be in blocks with new lines and indention with keys and values separated by colon+space</a:t>
            </a:r>
          </a:p>
          <a:p>
            <a:pPr marL="0" indent="0">
              <a:buNone/>
            </a:pPr>
            <a:r>
              <a:rPr lang="en-US" sz="3200" dirty="0">
                <a:ln w="0"/>
                <a:solidFill>
                  <a:schemeClr val="accent1"/>
                </a:solidFill>
                <a:effectLst>
                  <a:outerShdw blurRad="38100" dist="25400" dir="5400000" algn="ctr" rotWithShape="0">
                    <a:srgbClr val="6E747A">
                      <a:alpha val="43000"/>
                    </a:srgbClr>
                  </a:outerShdw>
                </a:effectLst>
              </a:rPr>
              <a:t>--- </a:t>
            </a:r>
          </a:p>
          <a:p>
            <a:pPr marL="0" indent="0">
              <a:buNone/>
            </a:pPr>
            <a:r>
              <a:rPr lang="en-US" sz="3200" dirty="0" smtClean="0">
                <a:ln w="0"/>
                <a:solidFill>
                  <a:schemeClr val="accent1"/>
                </a:solidFill>
                <a:effectLst>
                  <a:outerShdw blurRad="38100" dist="25400" dir="5400000" algn="ctr" rotWithShape="0">
                    <a:srgbClr val="6E747A">
                      <a:alpha val="43000"/>
                    </a:srgbClr>
                  </a:outerShdw>
                </a:effectLst>
              </a:rPr>
              <a:t>    name: lo0</a:t>
            </a:r>
          </a:p>
          <a:p>
            <a:pPr marL="0" indent="0">
              <a:buNone/>
            </a:pPr>
            <a:r>
              <a:rPr lang="en-US" sz="3200" dirty="0" smtClean="0">
                <a:ln w="0"/>
                <a:solidFill>
                  <a:schemeClr val="accent1"/>
                </a:solidFill>
                <a:effectLst>
                  <a:outerShdw blurRad="38100" dist="25400" dir="5400000" algn="ctr" rotWithShape="0">
                    <a:srgbClr val="6E747A">
                      <a:alpha val="43000"/>
                    </a:srgbClr>
                  </a:outerShdw>
                </a:effectLst>
              </a:rPr>
              <a:t>      logical_unit</a:t>
            </a:r>
            <a:r>
              <a:rPr lang="en-US" sz="3200" dirty="0">
                <a:ln w="0"/>
                <a:solidFill>
                  <a:schemeClr val="accent1"/>
                </a:solidFill>
                <a:effectLst>
                  <a:outerShdw blurRad="38100" dist="25400" dir="5400000" algn="ctr" rotWithShape="0">
                    <a:srgbClr val="6E747A">
                      <a:alpha val="43000"/>
                    </a:srgbClr>
                  </a:outerShdw>
                </a:effectLst>
              </a:rPr>
              <a:t>: 185</a:t>
            </a:r>
          </a:p>
          <a:p>
            <a:pPr marL="0" indent="0">
              <a:buNone/>
            </a:pPr>
            <a:r>
              <a:rPr lang="en-US" sz="3200" dirty="0">
                <a:ln w="0"/>
                <a:solidFill>
                  <a:schemeClr val="accent1"/>
                </a:solidFill>
                <a:effectLst>
                  <a:outerShdw blurRad="38100" dist="25400" dir="5400000" algn="ctr" rotWithShape="0">
                    <a:srgbClr val="6E747A">
                      <a:alpha val="43000"/>
                    </a:srgbClr>
                  </a:outerShdw>
                </a:effectLst>
              </a:rPr>
              <a:t>    </a:t>
            </a:r>
            <a:r>
              <a:rPr lang="en-US" sz="3200" dirty="0" smtClean="0">
                <a:ln w="0"/>
                <a:solidFill>
                  <a:schemeClr val="accent1"/>
                </a:solidFill>
                <a:effectLst>
                  <a:outerShdw blurRad="38100" dist="25400" dir="5400000" algn="ctr" rotWithShape="0">
                    <a:srgbClr val="6E747A">
                      <a:alpha val="43000"/>
                    </a:srgbClr>
                  </a:outerShdw>
                </a:effectLst>
              </a:rPr>
              <a:t>  inet_address</a:t>
            </a:r>
            <a:r>
              <a:rPr lang="en-US" sz="3200" dirty="0">
                <a:ln w="0"/>
                <a:solidFill>
                  <a:schemeClr val="accent1"/>
                </a:solidFill>
                <a:effectLst>
                  <a:outerShdw blurRad="38100" dist="25400" dir="5400000" algn="ctr" rotWithShape="0">
                    <a:srgbClr val="6E747A">
                      <a:alpha val="43000"/>
                    </a:srgbClr>
                  </a:outerShdw>
                </a:effectLst>
              </a:rPr>
              <a:t>: 10.1.1.185/32</a:t>
            </a:r>
            <a:endParaRPr lang="en-US" sz="3200" dirty="0" smtClean="0"/>
          </a:p>
          <a:p>
            <a:pPr marL="0" indent="0">
              <a:buNone/>
            </a:pPr>
            <a:r>
              <a:rPr lang="en-US" sz="3200" dirty="0" smtClean="0"/>
              <a:t>Or inline </a:t>
            </a:r>
            <a:r>
              <a:rPr lang="en-US" sz="3200" dirty="0"/>
              <a:t>delimited by comma+space with keys and values separated by colon+space enclosed in </a:t>
            </a:r>
            <a:r>
              <a:rPr lang="en-US" sz="3200" dirty="0" smtClean="0"/>
              <a:t>curly brackets</a:t>
            </a:r>
            <a:endParaRPr lang="en-US" sz="3200" dirty="0"/>
          </a:p>
          <a:p>
            <a:pPr marL="0" indent="0">
              <a:buNone/>
            </a:pPr>
            <a:r>
              <a:rPr lang="en-US" sz="3200" dirty="0">
                <a:ln w="0"/>
                <a:solidFill>
                  <a:schemeClr val="accent1"/>
                </a:solidFill>
                <a:effectLst>
                  <a:outerShdw blurRad="38100" dist="25400" dir="5400000" algn="ctr" rotWithShape="0">
                    <a:srgbClr val="6E747A">
                      <a:alpha val="43000"/>
                    </a:srgbClr>
                  </a:outerShdw>
                </a:effectLst>
              </a:rPr>
              <a:t>--- </a:t>
            </a: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{name: lo0, logical_unit: 185, inet_address: 10.1.1.185/32}</a:t>
            </a:r>
            <a:endParaRPr lang="en-US" sz="3100" dirty="0"/>
          </a:p>
        </p:txBody>
      </p:sp>
    </p:spTree>
    <p:extLst>
      <p:ext uri="{BB962C8B-B14F-4D97-AF65-F5344CB8AC3E}">
        <p14:creationId xmlns:p14="http://schemas.microsoft.com/office/powerpoint/2010/main" val="313210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Example Deconstructed</a:t>
            </a:r>
            <a:endParaRPr lang="en-US" dirty="0"/>
          </a:p>
        </p:txBody>
      </p:sp>
      <p:sp>
        <p:nvSpPr>
          <p:cNvPr id="3" name="Content Placeholder 2"/>
          <p:cNvSpPr>
            <a:spLocks noGrp="1"/>
          </p:cNvSpPr>
          <p:nvPr>
            <p:ph sz="quarter" idx="4294967295"/>
          </p:nvPr>
        </p:nvSpPr>
        <p:spPr>
          <a:xfrm>
            <a:off x="1052386" y="1755009"/>
            <a:ext cx="9875520" cy="5822830"/>
          </a:xfrm>
          <a:prstGeom prst="rect">
            <a:avLst/>
          </a:prstGeom>
        </p:spPr>
        <p:txBody>
          <a:bodyPr/>
          <a:lstStyle/>
          <a:p>
            <a:pPr marL="0" indent="0">
              <a:buNone/>
            </a:pPr>
            <a:r>
              <a:rPr lang="en-US" sz="2280" dirty="0">
                <a:ln w="0"/>
                <a:solidFill>
                  <a:schemeClr val="accent1"/>
                </a:solidFill>
                <a:effectLst>
                  <a:outerShdw blurRad="38100" dist="25400" dir="5400000" algn="ctr" rotWithShape="0">
                    <a:srgbClr val="6E747A">
                      <a:alpha val="43000"/>
                    </a:srgbClr>
                  </a:outerShdw>
                </a:effectLst>
              </a:rPr>
              <a:t>--- </a:t>
            </a:r>
          </a:p>
          <a:p>
            <a:pPr marL="0" indent="0">
              <a:buNone/>
            </a:pPr>
            <a:r>
              <a:rPr lang="en-US" sz="2280" dirty="0">
                <a:ln w="0"/>
                <a:solidFill>
                  <a:schemeClr val="accent1"/>
                </a:solidFill>
                <a:effectLst>
                  <a:outerShdw blurRad="38100" dist="25400" dir="5400000" algn="ctr" rotWithShape="0">
                    <a:srgbClr val="6E747A">
                      <a:alpha val="43000"/>
                    </a:srgbClr>
                  </a:outerShdw>
                </a:effectLst>
              </a:rPr>
              <a:t>ipsec_monitor_interval: 5</a:t>
            </a:r>
          </a:p>
          <a:p>
            <a:pPr marL="0" indent="0">
              <a:buNone/>
            </a:pPr>
            <a:r>
              <a:rPr lang="en-US" sz="2280" dirty="0">
                <a:ln w="0"/>
                <a:solidFill>
                  <a:schemeClr val="accent1"/>
                </a:solidFill>
                <a:effectLst>
                  <a:outerShdw blurRad="38100" dist="25400" dir="5400000" algn="ctr" rotWithShape="0">
                    <a:srgbClr val="6E747A">
                      <a:alpha val="43000"/>
                    </a:srgbClr>
                  </a:outerShdw>
                </a:effectLst>
              </a:rPr>
              <a:t>ipsec_monitor_threshold: 5</a:t>
            </a:r>
          </a:p>
          <a:p>
            <a:pPr marL="0" indent="0">
              <a:buNone/>
            </a:pPr>
            <a:r>
              <a:rPr lang="en-US" sz="2280" dirty="0">
                <a:ln w="0"/>
                <a:solidFill>
                  <a:schemeClr val="accent1"/>
                </a:solidFill>
                <a:effectLst>
                  <a:outerShdw blurRad="38100" dist="25400" dir="5400000" algn="ctr" rotWithShape="0">
                    <a:srgbClr val="6E747A">
                      <a:alpha val="43000"/>
                    </a:srgbClr>
                  </a:outerShdw>
                </a:effectLst>
              </a:rPr>
              <a:t>zones: </a:t>
            </a:r>
          </a:p>
          <a:p>
            <a:pPr marL="0" indent="0">
              <a:buNone/>
            </a:pPr>
            <a:r>
              <a:rPr lang="en-US" sz="2280" dirty="0">
                <a:ln w="0"/>
                <a:solidFill>
                  <a:schemeClr val="accent1"/>
                </a:solidFill>
                <a:effectLst>
                  <a:outerShdw blurRad="38100" dist="25400" dir="5400000" algn="ctr" rotWithShape="0">
                    <a:srgbClr val="6E747A">
                      <a:alpha val="43000"/>
                    </a:srgbClr>
                  </a:outerShdw>
                </a:effectLst>
              </a:rPr>
              <a:t>  untrust: </a:t>
            </a:r>
          </a:p>
          <a:p>
            <a:pPr marL="0" indent="0">
              <a:buNone/>
            </a:pPr>
            <a:r>
              <a:rPr lang="en-US" sz="2280" dirty="0">
                <a:ln w="0"/>
                <a:solidFill>
                  <a:schemeClr val="accent1"/>
                </a:solidFill>
                <a:effectLst>
                  <a:outerShdw blurRad="38100" dist="25400" dir="5400000" algn="ctr" rotWithShape="0">
                    <a:srgbClr val="6E747A">
                      <a:alpha val="43000"/>
                    </a:srgbClr>
                  </a:outerShdw>
                </a:effectLst>
              </a:rPr>
              <a:t>    name: untrust</a:t>
            </a:r>
          </a:p>
          <a:p>
            <a:pPr marL="0" indent="0">
              <a:buNone/>
            </a:pPr>
            <a:r>
              <a:rPr lang="en-US" sz="2280" dirty="0">
                <a:ln w="0"/>
                <a:solidFill>
                  <a:schemeClr val="accent1"/>
                </a:solidFill>
                <a:effectLst>
                  <a:outerShdw blurRad="38100" dist="25400" dir="5400000" algn="ctr" rotWithShape="0">
                    <a:srgbClr val="6E747A">
                      <a:alpha val="43000"/>
                    </a:srgbClr>
                  </a:outerShdw>
                </a:effectLst>
              </a:rPr>
              <a:t>    interfaces: </a:t>
            </a:r>
          </a:p>
          <a:p>
            <a:pPr marL="0" indent="0">
              <a:buNone/>
            </a:pPr>
            <a:r>
              <a:rPr lang="en-US" sz="2280" dirty="0">
                <a:ln w="0"/>
                <a:solidFill>
                  <a:schemeClr val="accent1"/>
                </a:solidFill>
                <a:effectLst>
                  <a:outerShdw blurRad="38100" dist="25400" dir="5400000" algn="ctr" rotWithShape="0">
                    <a:srgbClr val="6E747A">
                      <a:alpha val="43000"/>
                    </a:srgbClr>
                  </a:outerShdw>
                </a:effectLst>
              </a:rPr>
              <a:t>      - lo0.0</a:t>
            </a:r>
          </a:p>
          <a:p>
            <a:pPr marL="0" indent="0">
              <a:buNone/>
            </a:pPr>
            <a:r>
              <a:rPr lang="en-US" sz="2280" dirty="0">
                <a:ln w="0"/>
                <a:solidFill>
                  <a:schemeClr val="accent1"/>
                </a:solidFill>
                <a:effectLst>
                  <a:outerShdw blurRad="38100" dist="25400" dir="5400000" algn="ctr" rotWithShape="0">
                    <a:srgbClr val="6E747A">
                      <a:alpha val="43000"/>
                    </a:srgbClr>
                  </a:outerShdw>
                </a:effectLst>
              </a:rPr>
              <a:t>      - ge-0/0/1.0</a:t>
            </a:r>
          </a:p>
          <a:p>
            <a:pPr marL="0" indent="0">
              <a:buNone/>
            </a:pPr>
            <a:r>
              <a:rPr lang="en-US" sz="2280" dirty="0">
                <a:ln w="0"/>
                <a:solidFill>
                  <a:schemeClr val="accent1"/>
                </a:solidFill>
                <a:effectLst>
                  <a:outerShdw blurRad="38100" dist="25400" dir="5400000" algn="ctr" rotWithShape="0">
                    <a:srgbClr val="6E747A">
                      <a:alpha val="43000"/>
                    </a:srgbClr>
                  </a:outerShdw>
                </a:effectLst>
              </a:rPr>
              <a:t>      - ge-0/0/4.0</a:t>
            </a:r>
          </a:p>
          <a:p>
            <a:pPr marL="0" indent="0">
              <a:buNone/>
            </a:pPr>
            <a:r>
              <a:rPr lang="en-US" sz="2280" dirty="0">
                <a:ln w="0"/>
                <a:solidFill>
                  <a:schemeClr val="accent1"/>
                </a:solidFill>
                <a:effectLst>
                  <a:outerShdw blurRad="38100" dist="25400" dir="5400000" algn="ctr" rotWithShape="0">
                    <a:srgbClr val="6E747A">
                      <a:alpha val="43000"/>
                    </a:srgbClr>
                  </a:outerShdw>
                </a:effectLst>
              </a:rPr>
              <a:t>      - ge-0/0/5.0</a:t>
            </a:r>
          </a:p>
        </p:txBody>
      </p:sp>
      <p:grpSp>
        <p:nvGrpSpPr>
          <p:cNvPr id="4" name="Group 3"/>
          <p:cNvGrpSpPr/>
          <p:nvPr/>
        </p:nvGrpSpPr>
        <p:grpSpPr>
          <a:xfrm>
            <a:off x="3077722" y="1755009"/>
            <a:ext cx="6882349" cy="4179765"/>
            <a:chOff x="2820145" y="1417940"/>
            <a:chExt cx="6882349" cy="4179765"/>
          </a:xfrm>
        </p:grpSpPr>
        <p:sp>
          <p:nvSpPr>
            <p:cNvPr id="6" name="Line 20"/>
            <p:cNvSpPr>
              <a:spLocks noChangeShapeType="1"/>
            </p:cNvSpPr>
            <p:nvPr/>
          </p:nvSpPr>
          <p:spPr bwMode="invGray">
            <a:xfrm>
              <a:off x="2820145" y="163953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3873609" y="1417940"/>
              <a:ext cx="1828257" cy="517065"/>
            </a:xfrm>
            <a:prstGeom prst="rect">
              <a:avLst/>
            </a:prstGeom>
            <a:noFill/>
          </p:spPr>
          <p:txBody>
            <a:bodyPr wrap="none" rtlCol="0">
              <a:spAutoFit/>
            </a:bodyPr>
            <a:lstStyle/>
            <a:p>
              <a:r>
                <a:rPr lang="en-US" sz="2760" dirty="0"/>
                <a:t>Start of File</a:t>
              </a:r>
            </a:p>
          </p:txBody>
        </p:sp>
        <p:sp>
          <p:nvSpPr>
            <p:cNvPr id="8" name="Line 20"/>
            <p:cNvSpPr>
              <a:spLocks noChangeShapeType="1"/>
            </p:cNvSpPr>
            <p:nvPr/>
          </p:nvSpPr>
          <p:spPr bwMode="invGray">
            <a:xfrm>
              <a:off x="4457516" y="530223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9" name="TextBox 8"/>
            <p:cNvSpPr txBox="1"/>
            <p:nvPr/>
          </p:nvSpPr>
          <p:spPr>
            <a:xfrm>
              <a:off x="5510980" y="5080640"/>
              <a:ext cx="1764714" cy="517065"/>
            </a:xfrm>
            <a:prstGeom prst="rect">
              <a:avLst/>
            </a:prstGeom>
            <a:noFill/>
          </p:spPr>
          <p:txBody>
            <a:bodyPr wrap="none" rtlCol="0">
              <a:spAutoFit/>
            </a:bodyPr>
            <a:lstStyle/>
            <a:p>
              <a:r>
                <a:rPr lang="en-US" sz="2760" dirty="0"/>
                <a:t>Nested List</a:t>
              </a:r>
            </a:p>
          </p:txBody>
        </p:sp>
        <p:sp>
          <p:nvSpPr>
            <p:cNvPr id="10" name="Line 20"/>
            <p:cNvSpPr>
              <a:spLocks noChangeShapeType="1"/>
            </p:cNvSpPr>
            <p:nvPr/>
          </p:nvSpPr>
          <p:spPr bwMode="invGray">
            <a:xfrm>
              <a:off x="4457516" y="372456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1" name="TextBox 10"/>
            <p:cNvSpPr txBox="1"/>
            <p:nvPr/>
          </p:nvSpPr>
          <p:spPr>
            <a:xfrm>
              <a:off x="5510980" y="3502970"/>
              <a:ext cx="3727880" cy="517065"/>
            </a:xfrm>
            <a:prstGeom prst="rect">
              <a:avLst/>
            </a:prstGeom>
            <a:noFill/>
          </p:spPr>
          <p:txBody>
            <a:bodyPr wrap="none" rtlCol="0">
              <a:spAutoFit/>
            </a:bodyPr>
            <a:lstStyle/>
            <a:p>
              <a:r>
                <a:rPr lang="en-US" sz="2760" dirty="0"/>
                <a:t>Nested Associative Array</a:t>
              </a:r>
            </a:p>
          </p:txBody>
        </p:sp>
        <p:sp>
          <p:nvSpPr>
            <p:cNvPr id="12" name="Line 20"/>
            <p:cNvSpPr>
              <a:spLocks noChangeShapeType="1"/>
            </p:cNvSpPr>
            <p:nvPr/>
          </p:nvSpPr>
          <p:spPr bwMode="invGray">
            <a:xfrm>
              <a:off x="5990146" y="2626220"/>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3" name="TextBox 12"/>
            <p:cNvSpPr txBox="1"/>
            <p:nvPr/>
          </p:nvSpPr>
          <p:spPr>
            <a:xfrm>
              <a:off x="7071324" y="2238421"/>
              <a:ext cx="2631170" cy="941796"/>
            </a:xfrm>
            <a:prstGeom prst="rect">
              <a:avLst/>
            </a:prstGeom>
            <a:noFill/>
          </p:spPr>
          <p:txBody>
            <a:bodyPr wrap="none" rtlCol="0">
              <a:spAutoFit/>
            </a:bodyPr>
            <a:lstStyle/>
            <a:p>
              <a:r>
                <a:rPr lang="en-US" sz="2760" dirty="0"/>
                <a:t>Associative Array</a:t>
              </a:r>
            </a:p>
            <a:p>
              <a:r>
                <a:rPr lang="en-US" sz="2760" dirty="0"/>
                <a:t>3 Top Level Keys</a:t>
              </a:r>
            </a:p>
          </p:txBody>
        </p:sp>
        <p:sp>
          <p:nvSpPr>
            <p:cNvPr id="16" name="Line 20"/>
            <p:cNvSpPr>
              <a:spLocks noChangeShapeType="1"/>
            </p:cNvSpPr>
            <p:nvPr/>
          </p:nvSpPr>
          <p:spPr bwMode="invGray">
            <a:xfrm>
              <a:off x="4457516" y="4278990"/>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7" name="TextBox 16"/>
            <p:cNvSpPr txBox="1"/>
            <p:nvPr/>
          </p:nvSpPr>
          <p:spPr>
            <a:xfrm>
              <a:off x="5510980" y="4057391"/>
              <a:ext cx="3727880" cy="517065"/>
            </a:xfrm>
            <a:prstGeom prst="rect">
              <a:avLst/>
            </a:prstGeom>
            <a:noFill/>
          </p:spPr>
          <p:txBody>
            <a:bodyPr wrap="none" rtlCol="0">
              <a:spAutoFit/>
            </a:bodyPr>
            <a:lstStyle/>
            <a:p>
              <a:r>
                <a:rPr lang="en-US" sz="2760" dirty="0"/>
                <a:t>Nested Associative Array</a:t>
              </a:r>
            </a:p>
          </p:txBody>
        </p:sp>
      </p:grpSp>
    </p:spTree>
    <p:extLst>
      <p:ext uri="{BB962C8B-B14F-4D97-AF65-F5344CB8AC3E}">
        <p14:creationId xmlns:p14="http://schemas.microsoft.com/office/powerpoint/2010/main" val="4128237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gotchas</a:t>
            </a:r>
            <a:endParaRPr lang="en-US" dirty="0"/>
          </a:p>
        </p:txBody>
      </p:sp>
      <p:sp>
        <p:nvSpPr>
          <p:cNvPr id="3" name="Content Placeholder 2"/>
          <p:cNvSpPr>
            <a:spLocks noGrp="1"/>
          </p:cNvSpPr>
          <p:nvPr>
            <p:ph sz="quarter" idx="4294967295"/>
          </p:nvPr>
        </p:nvSpPr>
        <p:spPr>
          <a:xfrm>
            <a:off x="784923" y="1880233"/>
            <a:ext cx="11769542" cy="5822830"/>
          </a:xfrm>
          <a:prstGeom prst="rect">
            <a:avLst/>
          </a:prstGeom>
        </p:spPr>
        <p:txBody>
          <a:bodyPr/>
          <a:lstStyle/>
          <a:p>
            <a:r>
              <a:rPr lang="en-US" sz="3200" dirty="0" smtClean="0"/>
              <a:t>Whitespace indented, but </a:t>
            </a:r>
            <a:r>
              <a:rPr lang="en-US" sz="3200" dirty="0" smtClean="0">
                <a:ln w="0"/>
                <a:solidFill>
                  <a:srgbClr val="C00000"/>
                </a:solidFill>
                <a:effectLst>
                  <a:outerShdw blurRad="38100" dist="25400" dir="5400000" algn="ctr" rotWithShape="0">
                    <a:srgbClr val="6E747A">
                      <a:alpha val="43000"/>
                    </a:srgbClr>
                  </a:outerShdw>
                </a:effectLst>
              </a:rPr>
              <a:t>DOES NOT MIXED WHITESPACE!</a:t>
            </a:r>
          </a:p>
          <a:p>
            <a:pPr lvl="1"/>
            <a:r>
              <a:rPr lang="en-US" sz="3200" dirty="0" smtClean="0"/>
              <a:t>Suggested format is to use </a:t>
            </a:r>
            <a:r>
              <a:rPr lang="en-US" sz="3200" dirty="0" smtClean="0">
                <a:ln w="0"/>
                <a:solidFill>
                  <a:schemeClr val="accent1"/>
                </a:solidFill>
                <a:effectLst>
                  <a:outerShdw blurRad="38100" dist="25400" dir="5400000" algn="ctr" rotWithShape="0">
                    <a:srgbClr val="6E747A">
                      <a:alpha val="43000"/>
                    </a:srgbClr>
                  </a:outerShdw>
                </a:effectLst>
              </a:rPr>
              <a:t>(2) spaces </a:t>
            </a:r>
            <a:r>
              <a:rPr lang="en-US" sz="3200" dirty="0" smtClean="0"/>
              <a:t>for indents</a:t>
            </a:r>
          </a:p>
          <a:p>
            <a:pPr lvl="2"/>
            <a:r>
              <a:rPr lang="en-US" sz="3200" dirty="0" smtClean="0"/>
              <a:t>Not hard requirement, but must be the same throughout a file</a:t>
            </a:r>
          </a:p>
          <a:p>
            <a:endParaRPr lang="en-US" sz="3200" dirty="0" smtClean="0"/>
          </a:p>
          <a:p>
            <a:r>
              <a:rPr lang="en-US" sz="3200" dirty="0" smtClean="0"/>
              <a:t>Comments begin with a number sign </a:t>
            </a:r>
            <a:r>
              <a:rPr lang="en-US" sz="3200" dirty="0" smtClean="0">
                <a:ln w="0"/>
                <a:solidFill>
                  <a:schemeClr val="accent1"/>
                </a:solidFill>
                <a:effectLst>
                  <a:outerShdw blurRad="38100" dist="25400" dir="5400000" algn="ctr" rotWithShape="0">
                    <a:srgbClr val="6E747A">
                      <a:alpha val="43000"/>
                    </a:srgbClr>
                  </a:outerShdw>
                </a:effectLst>
              </a:rPr>
              <a:t># </a:t>
            </a:r>
            <a:r>
              <a:rPr lang="en-US" sz="3200" dirty="0" smtClean="0"/>
              <a:t>and separated by whitespace</a:t>
            </a:r>
            <a:endParaRPr lang="en-US" sz="3200" dirty="0"/>
          </a:p>
        </p:txBody>
      </p:sp>
    </p:spTree>
    <p:extLst>
      <p:ext uri="{BB962C8B-B14F-4D97-AF65-F5344CB8AC3E}">
        <p14:creationId xmlns:p14="http://schemas.microsoft.com/office/powerpoint/2010/main" val="265050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editor</a:t>
            </a:r>
            <a:endParaRPr lang="en-US" dirty="0"/>
          </a:p>
        </p:txBody>
      </p:sp>
      <p:sp>
        <p:nvSpPr>
          <p:cNvPr id="3" name="Content Placeholder 2"/>
          <p:cNvSpPr>
            <a:spLocks noGrp="1"/>
          </p:cNvSpPr>
          <p:nvPr>
            <p:ph sz="quarter" idx="4294967295"/>
          </p:nvPr>
        </p:nvSpPr>
        <p:spPr>
          <a:xfrm>
            <a:off x="784922" y="1894398"/>
            <a:ext cx="13343202" cy="5822830"/>
          </a:xfrm>
          <a:prstGeom prst="rect">
            <a:avLst/>
          </a:prstGeom>
        </p:spPr>
        <p:txBody>
          <a:bodyPr/>
          <a:lstStyle/>
          <a:p>
            <a:r>
              <a:rPr lang="en-US" sz="3200" dirty="0" smtClean="0"/>
              <a:t>Using an editor with YAML support can make your life easier.  Here is an example of Sublime 3</a:t>
            </a:r>
          </a:p>
          <a:p>
            <a:endParaRPr lang="en-US" sz="3200" dirty="0"/>
          </a:p>
        </p:txBody>
      </p:sp>
      <p:pic>
        <p:nvPicPr>
          <p:cNvPr id="7" name="Picture 6"/>
          <p:cNvPicPr>
            <a:picLocks noChangeAspect="1"/>
          </p:cNvPicPr>
          <p:nvPr/>
        </p:nvPicPr>
        <p:blipFill>
          <a:blip r:embed="rId2"/>
          <a:stretch>
            <a:fillRect/>
          </a:stretch>
        </p:blipFill>
        <p:spPr>
          <a:xfrm>
            <a:off x="5040011" y="3019684"/>
            <a:ext cx="4263390" cy="5086350"/>
          </a:xfrm>
          <a:prstGeom prst="rect">
            <a:avLst/>
          </a:prstGeom>
        </p:spPr>
      </p:pic>
    </p:spTree>
    <p:extLst>
      <p:ext uri="{BB962C8B-B14F-4D97-AF65-F5344CB8AC3E}">
        <p14:creationId xmlns:p14="http://schemas.microsoft.com/office/powerpoint/2010/main" val="309669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Yaml – Check validity (Linting)</a:t>
            </a:r>
            <a:endParaRPr lang="en-US" dirty="0"/>
          </a:p>
        </p:txBody>
      </p:sp>
      <p:sp>
        <p:nvSpPr>
          <p:cNvPr id="3" name="Content Placeholder 2"/>
          <p:cNvSpPr>
            <a:spLocks noGrp="1"/>
          </p:cNvSpPr>
          <p:nvPr>
            <p:ph sz="quarter" idx="4294967295"/>
          </p:nvPr>
        </p:nvSpPr>
        <p:spPr>
          <a:xfrm>
            <a:off x="2268739" y="1361249"/>
            <a:ext cx="9875520" cy="5822830"/>
          </a:xfrm>
          <a:prstGeom prst="rect">
            <a:avLst/>
          </a:prstGeom>
        </p:spPr>
        <p:txBody>
          <a:bodyPr/>
          <a:lstStyle/>
          <a:p>
            <a:endParaRPr lang="en-US" dirty="0"/>
          </a:p>
          <a:p>
            <a:endParaRPr lang="en-US" dirty="0" smtClean="0"/>
          </a:p>
          <a:p>
            <a:endParaRPr lang="en-US" dirty="0"/>
          </a:p>
        </p:txBody>
      </p:sp>
      <p:pic>
        <p:nvPicPr>
          <p:cNvPr id="5" name="Picture 4"/>
          <p:cNvPicPr>
            <a:picLocks noChangeAspect="1"/>
          </p:cNvPicPr>
          <p:nvPr/>
        </p:nvPicPr>
        <p:blipFill>
          <a:blip r:embed="rId2"/>
          <a:stretch>
            <a:fillRect/>
          </a:stretch>
        </p:blipFill>
        <p:spPr>
          <a:xfrm>
            <a:off x="3256611" y="1882689"/>
            <a:ext cx="8223986" cy="6191092"/>
          </a:xfrm>
          <a:prstGeom prst="rect">
            <a:avLst/>
          </a:prstGeom>
        </p:spPr>
      </p:pic>
    </p:spTree>
    <p:extLst>
      <p:ext uri="{BB962C8B-B14F-4D97-AF65-F5344CB8AC3E}">
        <p14:creationId xmlns:p14="http://schemas.microsoft.com/office/powerpoint/2010/main" val="413793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NETCONF</a:t>
            </a:r>
            <a:endParaRPr lang="en-US" dirty="0"/>
          </a:p>
        </p:txBody>
      </p:sp>
      <p:sp>
        <p:nvSpPr>
          <p:cNvPr id="5" name="TextBox 4"/>
          <p:cNvSpPr txBox="1"/>
          <p:nvPr/>
        </p:nvSpPr>
        <p:spPr>
          <a:xfrm>
            <a:off x="7228063" y="6238524"/>
            <a:ext cx="2820003" cy="845360"/>
          </a:xfrm>
          <a:prstGeom prst="rect">
            <a:avLst/>
          </a:prstGeom>
          <a:noFill/>
        </p:spPr>
        <p:txBody>
          <a:bodyPr wrap="none" rtlCol="0">
            <a:spAutoFit/>
          </a:bodyPr>
          <a:lstStyle/>
          <a:p>
            <a:pPr>
              <a:lnSpc>
                <a:spcPct val="95000"/>
              </a:lnSpc>
              <a:spcBef>
                <a:spcPts val="400"/>
              </a:spcBef>
            </a:pPr>
            <a:r>
              <a:rPr lang="en-US" sz="2400" b="1" dirty="0">
                <a:solidFill>
                  <a:schemeClr val="accent2"/>
                </a:solidFill>
                <a:latin typeface="Arial" panose="020B0604020202020204" pitchFamily="34" charset="0"/>
              </a:rPr>
              <a:t>Compatible </a:t>
            </a:r>
            <a:r>
              <a:rPr lang="en-US" sz="2400" b="1" dirty="0" smtClean="0">
                <a:solidFill>
                  <a:schemeClr val="accent2"/>
                </a:solidFill>
                <a:latin typeface="Arial" panose="020B0604020202020204" pitchFamily="34" charset="0"/>
              </a:rPr>
              <a:t>with</a:t>
            </a:r>
            <a:r>
              <a:rPr lang="en-US" sz="2400" b="1" dirty="0">
                <a:solidFill>
                  <a:schemeClr val="accent2"/>
                </a:solidFill>
                <a:latin typeface="Arial" panose="020B0604020202020204" pitchFamily="34" charset="0"/>
              </a:rPr>
              <a:t>:</a:t>
            </a:r>
          </a:p>
          <a:p>
            <a:pPr>
              <a:lnSpc>
                <a:spcPct val="95000"/>
              </a:lnSpc>
              <a:spcBef>
                <a:spcPts val="400"/>
              </a:spcBef>
            </a:pPr>
            <a:r>
              <a:rPr lang="en-US" sz="2400" dirty="0">
                <a:solidFill>
                  <a:schemeClr val="accent2"/>
                </a:solidFill>
                <a:latin typeface="Arial" panose="020B0604020202020204" pitchFamily="34" charset="0"/>
              </a:rPr>
              <a:t>All Junos Platforms</a:t>
            </a:r>
          </a:p>
        </p:txBody>
      </p:sp>
    </p:spTree>
    <p:extLst>
      <p:ext uri="{BB962C8B-B14F-4D97-AF65-F5344CB8AC3E}">
        <p14:creationId xmlns:p14="http://schemas.microsoft.com/office/powerpoint/2010/main" val="26143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smtClean="0"/>
              <a:t>What is NETCONF?</a:t>
            </a:r>
            <a:endParaRPr lang="en-US" dirty="0"/>
          </a:p>
        </p:txBody>
      </p:sp>
      <p:sp>
        <p:nvSpPr>
          <p:cNvPr id="8" name="Content Placeholder 7"/>
          <p:cNvSpPr>
            <a:spLocks noGrp="1"/>
          </p:cNvSpPr>
          <p:nvPr>
            <p:ph idx="1"/>
          </p:nvPr>
        </p:nvSpPr>
        <p:spPr/>
        <p:txBody>
          <a:bodyPr/>
          <a:lstStyle/>
          <a:p>
            <a:r>
              <a:rPr lang="en-US" dirty="0" smtClean="0"/>
              <a:t>XML Device API implemented over SSH subchannel</a:t>
            </a:r>
          </a:p>
          <a:p>
            <a:r>
              <a:rPr lang="en-US" dirty="0" smtClean="0"/>
              <a:t>SSH –p 830 user@device –s netconf</a:t>
            </a:r>
          </a:p>
          <a:p>
            <a:r>
              <a:rPr lang="en-US" dirty="0" smtClean="0"/>
              <a:t>Communicate using XML RPC</a:t>
            </a:r>
          </a:p>
          <a:p>
            <a:r>
              <a:rPr lang="en-US" dirty="0" smtClean="0"/>
              <a:t>Configuration Commands &amp; Operational Commands</a:t>
            </a:r>
            <a:endParaRPr lang="en-US" dirty="0"/>
          </a:p>
        </p:txBody>
      </p:sp>
      <p:sp>
        <p:nvSpPr>
          <p:cNvPr id="2" name="Title 1"/>
          <p:cNvSpPr>
            <a:spLocks noGrp="1"/>
          </p:cNvSpPr>
          <p:nvPr>
            <p:ph type="title"/>
          </p:nvPr>
        </p:nvSpPr>
        <p:spPr/>
        <p:txBody>
          <a:bodyPr/>
          <a:lstStyle/>
          <a:p>
            <a:r>
              <a:rPr lang="en-US" dirty="0" smtClean="0"/>
              <a:t>NETCONF Explained</a:t>
            </a:r>
            <a:endParaRPr lang="en-US" dirty="0"/>
          </a:p>
        </p:txBody>
      </p:sp>
    </p:spTree>
    <p:extLst>
      <p:ext uri="{BB962C8B-B14F-4D97-AF65-F5344CB8AC3E}">
        <p14:creationId xmlns:p14="http://schemas.microsoft.com/office/powerpoint/2010/main" val="33067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462844" y="2415822"/>
            <a:ext cx="13704712" cy="5424841"/>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193540" name="Rectangle 4"/>
          <p:cNvSpPr>
            <a:spLocks noGrp="1"/>
          </p:cNvSpPr>
          <p:nvPr>
            <p:ph type="title"/>
          </p:nvPr>
        </p:nvSpPr>
        <p:spPr>
          <a:xfrm>
            <a:off x="784923" y="959329"/>
            <a:ext cx="13167362" cy="664797"/>
          </a:xfrm>
        </p:spPr>
        <p:txBody>
          <a:bodyPr/>
          <a:lstStyle/>
          <a:p>
            <a:r>
              <a:rPr lang="en-US" dirty="0" smtClean="0"/>
              <a:t>Off-Box Workflow Automation</a:t>
            </a:r>
            <a:endParaRPr lang="en-US" dirty="0"/>
          </a:p>
        </p:txBody>
      </p:sp>
      <p:sp>
        <p:nvSpPr>
          <p:cNvPr id="31" name="Content Placeholder 4"/>
          <p:cNvSpPr>
            <a:spLocks noGrp="1"/>
          </p:cNvSpPr>
          <p:nvPr>
            <p:ph idx="1"/>
          </p:nvPr>
        </p:nvSpPr>
        <p:spPr>
          <a:xfrm>
            <a:off x="720843" y="2526697"/>
            <a:ext cx="13167362" cy="1232503"/>
          </a:xfrm>
        </p:spPr>
        <p:txBody>
          <a:bodyPr/>
          <a:lstStyle/>
          <a:p>
            <a:pPr marL="282575" indent="-282575">
              <a:spcBef>
                <a:spcPts val="400"/>
              </a:spcBef>
            </a:pPr>
            <a:r>
              <a:rPr lang="en-US" sz="2000" dirty="0" smtClean="0"/>
              <a:t>Secure and connection oriented … SSHv2 as transport</a:t>
            </a:r>
          </a:p>
          <a:p>
            <a:pPr marL="282575" indent="-282575">
              <a:spcBef>
                <a:spcPts val="400"/>
              </a:spcBef>
            </a:pPr>
            <a:r>
              <a:rPr lang="en-US" sz="2000" dirty="0" smtClean="0"/>
              <a:t>Structured and transaction based … XML as RPC request / response</a:t>
            </a:r>
          </a:p>
          <a:p>
            <a:pPr marL="282575" indent="-282575">
              <a:spcBef>
                <a:spcPts val="400"/>
              </a:spcBef>
            </a:pPr>
            <a:r>
              <a:rPr lang="en-US" sz="2000" dirty="0" smtClean="0"/>
              <a:t>User-class privilege aware … Native to Junos</a:t>
            </a:r>
            <a:endParaRPr lang="en-US" sz="2000" dirty="0"/>
          </a:p>
        </p:txBody>
      </p:sp>
      <p:sp>
        <p:nvSpPr>
          <p:cNvPr id="5" name="Content Placeholder 4"/>
          <p:cNvSpPr>
            <a:spLocks noGrp="1"/>
          </p:cNvSpPr>
          <p:nvPr>
            <p:ph sz="quarter" idx="11"/>
          </p:nvPr>
        </p:nvSpPr>
        <p:spPr/>
        <p:txBody>
          <a:bodyPr/>
          <a:lstStyle/>
          <a:p>
            <a:r>
              <a:rPr lang="en-US" dirty="0" smtClean="0"/>
              <a:t>NETCONF – XML over SSH</a:t>
            </a:r>
            <a:endParaRPr lang="en-US" dirty="0"/>
          </a:p>
        </p:txBody>
      </p:sp>
      <p:grpSp>
        <p:nvGrpSpPr>
          <p:cNvPr id="10" name="Group 9"/>
          <p:cNvGrpSpPr/>
          <p:nvPr/>
        </p:nvGrpSpPr>
        <p:grpSpPr>
          <a:xfrm>
            <a:off x="775476" y="3589688"/>
            <a:ext cx="13079449" cy="4098045"/>
            <a:chOff x="933450" y="3646133"/>
            <a:chExt cx="13079449" cy="4098045"/>
          </a:xfrm>
        </p:grpSpPr>
        <p:pic>
          <p:nvPicPr>
            <p:cNvPr id="193538" name="Picture 2"/>
            <p:cNvPicPr>
              <a:picLocks noChangeAspect="1" noChangeArrowheads="1"/>
            </p:cNvPicPr>
            <p:nvPr/>
          </p:nvPicPr>
          <p:blipFill>
            <a:blip r:embed="rId3" cstate="print"/>
            <a:stretch>
              <a:fillRect/>
            </a:stretch>
          </p:blipFill>
          <p:spPr bwMode="auto">
            <a:xfrm>
              <a:off x="8726488" y="4835981"/>
              <a:ext cx="4871257" cy="2840464"/>
            </a:xfrm>
            <a:prstGeom prst="rect">
              <a:avLst/>
            </a:prstGeom>
            <a:noFill/>
            <a:ln>
              <a:noFill/>
            </a:ln>
          </p:spPr>
        </p:pic>
        <p:sp>
          <p:nvSpPr>
            <p:cNvPr id="193539" name="AutoShape 3"/>
            <p:cNvSpPr>
              <a:spLocks noChangeArrowheads="1"/>
            </p:cNvSpPr>
            <p:nvPr/>
          </p:nvSpPr>
          <p:spPr bwMode="auto">
            <a:xfrm>
              <a:off x="4955823" y="5116018"/>
              <a:ext cx="2416842" cy="844516"/>
            </a:xfrm>
            <a:prstGeom prst="hexagon">
              <a:avLst>
                <a:gd name="adj" fmla="val 58879"/>
                <a:gd name="vf" fmla="val 115470"/>
              </a:avLst>
            </a:prstGeom>
            <a:solidFill>
              <a:schemeClr val="accent5"/>
            </a:solidFill>
            <a:ln w="9525">
              <a:noFill/>
              <a:miter lim="800000"/>
              <a:headEnd/>
              <a:tailEnd/>
            </a:ln>
            <a:effectLst/>
          </p:spPr>
          <p:txBody>
            <a:bodyPr wrap="none" lIns="130615" tIns="65308" rIns="130615" bIns="65308" anchor="ctr"/>
            <a:lstStyle/>
            <a:p>
              <a:endParaRPr lang="en-US" dirty="0">
                <a:latin typeface="Arial" panose="020B0604020202020204" pitchFamily="34" charset="0"/>
              </a:endParaRPr>
            </a:p>
          </p:txBody>
        </p:sp>
        <p:sp>
          <p:nvSpPr>
            <p:cNvPr id="193541" name="Rectangle 5"/>
            <p:cNvSpPr>
              <a:spLocks noChangeArrowheads="1"/>
            </p:cNvSpPr>
            <p:nvPr/>
          </p:nvSpPr>
          <p:spPr bwMode="auto">
            <a:xfrm>
              <a:off x="933450" y="4130922"/>
              <a:ext cx="4675153" cy="2190856"/>
            </a:xfrm>
            <a:prstGeom prst="rect">
              <a:avLst/>
            </a:prstGeom>
            <a:noFill/>
            <a:ln w="38100">
              <a:solidFill>
                <a:schemeClr val="accent5"/>
              </a:solidFill>
              <a:miter lim="800000"/>
              <a:headEnd/>
              <a:tailEnd/>
            </a:ln>
            <a:effectLst/>
          </p:spPr>
          <p:txBody>
            <a:bodyPr wrap="none" lIns="130615" tIns="65308" rIns="130615" bIns="65308" anchor="ctr"/>
            <a:lstStyle/>
            <a:p>
              <a:endParaRPr lang="en-US" dirty="0">
                <a:latin typeface="Arial" panose="020B0604020202020204" pitchFamily="34" charset="0"/>
              </a:endParaRPr>
            </a:p>
          </p:txBody>
        </p:sp>
        <p:sp>
          <p:nvSpPr>
            <p:cNvPr id="193545" name="Rectangle 9"/>
            <p:cNvSpPr>
              <a:spLocks noChangeArrowheads="1"/>
            </p:cNvSpPr>
            <p:nvPr/>
          </p:nvSpPr>
          <p:spPr bwMode="auto">
            <a:xfrm>
              <a:off x="6743419" y="4129018"/>
              <a:ext cx="7269480" cy="3570005"/>
            </a:xfrm>
            <a:prstGeom prst="rect">
              <a:avLst/>
            </a:prstGeom>
            <a:noFill/>
            <a:ln w="38100">
              <a:solidFill>
                <a:schemeClr val="accent5"/>
              </a:solidFill>
              <a:miter lim="800000"/>
              <a:headEnd/>
              <a:tailEnd/>
            </a:ln>
            <a:effectLst/>
          </p:spPr>
          <p:txBody>
            <a:bodyPr wrap="none" lIns="130615" tIns="65308" rIns="130615" bIns="65308" anchor="ctr"/>
            <a:lstStyle/>
            <a:p>
              <a:endParaRPr lang="en-US" dirty="0">
                <a:latin typeface="Arial" panose="020B0604020202020204" pitchFamily="34" charset="0"/>
              </a:endParaRPr>
            </a:p>
          </p:txBody>
        </p:sp>
        <p:pic>
          <p:nvPicPr>
            <p:cNvPr id="193547" name="Picture 11"/>
            <p:cNvPicPr>
              <a:picLocks noChangeAspect="1" noChangeArrowheads="1"/>
            </p:cNvPicPr>
            <p:nvPr/>
          </p:nvPicPr>
          <p:blipFill>
            <a:blip r:embed="rId4" cstate="print"/>
            <a:stretch>
              <a:fillRect/>
            </a:stretch>
          </p:blipFill>
          <p:spPr bwMode="auto">
            <a:xfrm>
              <a:off x="6862799" y="4173750"/>
              <a:ext cx="1700931" cy="1133954"/>
            </a:xfrm>
            <a:prstGeom prst="rect">
              <a:avLst/>
            </a:prstGeom>
            <a:noFill/>
            <a:ln>
              <a:noFill/>
            </a:ln>
          </p:spPr>
        </p:pic>
        <p:sp>
          <p:nvSpPr>
            <p:cNvPr id="193571" name="Text Box 35"/>
            <p:cNvSpPr txBox="1">
              <a:spLocks noChangeArrowheads="1"/>
            </p:cNvSpPr>
            <p:nvPr/>
          </p:nvSpPr>
          <p:spPr bwMode="auto">
            <a:xfrm>
              <a:off x="5271147" y="5172744"/>
              <a:ext cx="1829565" cy="745906"/>
            </a:xfrm>
            <a:prstGeom prst="rect">
              <a:avLst/>
            </a:prstGeom>
            <a:noFill/>
            <a:ln w="9525">
              <a:noFill/>
              <a:miter lim="800000"/>
              <a:headEnd/>
              <a:tailEnd/>
            </a:ln>
            <a:effectLst/>
          </p:spPr>
          <p:txBody>
            <a:bodyPr wrap="square" lIns="130615" tIns="65308" rIns="130615" bIns="65308">
              <a:spAutoFit/>
            </a:bodyPr>
            <a:lstStyle/>
            <a:p>
              <a:pPr>
                <a:lnSpc>
                  <a:spcPct val="95000"/>
                </a:lnSpc>
                <a:spcBef>
                  <a:spcPts val="400"/>
                </a:spcBef>
              </a:pPr>
              <a:r>
                <a:rPr lang="en-US" sz="1400" b="1" dirty="0">
                  <a:solidFill>
                    <a:schemeClr val="bg1"/>
                  </a:solidFill>
                  <a:latin typeface="Arial" panose="020B0604020202020204" pitchFamily="34" charset="0"/>
                </a:rPr>
                <a:t>Secure TCP/IP connections via</a:t>
              </a:r>
              <a:br>
                <a:rPr lang="en-US" sz="1400" b="1" dirty="0">
                  <a:solidFill>
                    <a:schemeClr val="bg1"/>
                  </a:solidFill>
                  <a:latin typeface="Arial" panose="020B0604020202020204" pitchFamily="34" charset="0"/>
                </a:rPr>
              </a:br>
              <a:r>
                <a:rPr lang="en-US" sz="1400" b="1" dirty="0">
                  <a:solidFill>
                    <a:schemeClr val="bg1"/>
                  </a:solidFill>
                  <a:latin typeface="Arial" panose="020B0604020202020204" pitchFamily="34" charset="0"/>
                </a:rPr>
                <a:t>SSHv2 (RFC4742)</a:t>
              </a:r>
            </a:p>
          </p:txBody>
        </p:sp>
        <p:sp>
          <p:nvSpPr>
            <p:cNvPr id="193573" name="Text Box 37"/>
            <p:cNvSpPr txBox="1">
              <a:spLocks noChangeArrowheads="1"/>
            </p:cNvSpPr>
            <p:nvPr/>
          </p:nvSpPr>
          <p:spPr bwMode="auto">
            <a:xfrm>
              <a:off x="5815948" y="6889220"/>
              <a:ext cx="696592" cy="378113"/>
            </a:xfrm>
            <a:prstGeom prst="rect">
              <a:avLst/>
            </a:prstGeom>
            <a:noFill/>
            <a:ln w="9525">
              <a:noFill/>
              <a:miter lim="800000"/>
              <a:headEnd/>
              <a:tailEnd/>
            </a:ln>
            <a:effectLst/>
          </p:spPr>
          <p:txBody>
            <a:bodyPr wrap="none" lIns="130615" tIns="65308" rIns="130615" bIns="65308">
              <a:spAutoFit/>
            </a:bodyPr>
            <a:lstStyle/>
            <a:p>
              <a:pPr algn="ctr"/>
              <a:r>
                <a:rPr lang="en-US" sz="1600" b="1" dirty="0">
                  <a:solidFill>
                    <a:schemeClr val="accent5"/>
                  </a:solidFill>
                  <a:latin typeface="Arial" panose="020B0604020202020204" pitchFamily="34" charset="0"/>
                </a:rPr>
                <a:t>XML</a:t>
              </a:r>
            </a:p>
          </p:txBody>
        </p:sp>
        <p:sp>
          <p:nvSpPr>
            <p:cNvPr id="193577" name="Text Box 41"/>
            <p:cNvSpPr txBox="1">
              <a:spLocks noChangeArrowheads="1"/>
            </p:cNvSpPr>
            <p:nvPr/>
          </p:nvSpPr>
          <p:spPr bwMode="auto">
            <a:xfrm>
              <a:off x="4157655" y="4290237"/>
              <a:ext cx="2001520" cy="732056"/>
            </a:xfrm>
            <a:prstGeom prst="rect">
              <a:avLst/>
            </a:prstGeom>
            <a:noFill/>
            <a:ln w="9525">
              <a:noFill/>
              <a:miter lim="800000"/>
              <a:headEnd/>
              <a:tailEnd/>
            </a:ln>
            <a:effectLst/>
          </p:spPr>
          <p:txBody>
            <a:bodyPr lIns="130615" tIns="65308" rIns="130615" bIns="65308">
              <a:spAutoFit/>
            </a:bodyPr>
            <a:lstStyle/>
            <a:p>
              <a:r>
                <a:rPr lang="en-US" sz="1300" b="1" dirty="0">
                  <a:solidFill>
                    <a:schemeClr val="accent5"/>
                  </a:solidFill>
                  <a:latin typeface="Arial" panose="020B0604020202020204" pitchFamily="34" charset="0"/>
                </a:rPr>
                <a:t>NETCONF XML PROTOCOL (RFC4741)</a:t>
              </a:r>
            </a:p>
          </p:txBody>
        </p:sp>
        <p:grpSp>
          <p:nvGrpSpPr>
            <p:cNvPr id="7" name="Group 6"/>
            <p:cNvGrpSpPr/>
            <p:nvPr/>
          </p:nvGrpSpPr>
          <p:grpSpPr>
            <a:xfrm>
              <a:off x="12056709" y="4258258"/>
              <a:ext cx="1602845" cy="474133"/>
              <a:chOff x="12113154" y="4235680"/>
              <a:chExt cx="1602845" cy="474133"/>
            </a:xfrm>
          </p:grpSpPr>
          <p:sp>
            <p:nvSpPr>
              <p:cNvPr id="52" name="Rectangle 51"/>
              <p:cNvSpPr/>
              <p:nvPr/>
            </p:nvSpPr>
            <p:spPr>
              <a:xfrm>
                <a:off x="12113154" y="4235680"/>
                <a:ext cx="1602845" cy="47413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72" name="Rectangle 71"/>
              <p:cNvSpPr/>
              <p:nvPr/>
            </p:nvSpPr>
            <p:spPr bwMode="auto">
              <a:xfrm>
                <a:off x="12194487" y="4243335"/>
                <a:ext cx="1440179" cy="436244"/>
              </a:xfrm>
              <a:prstGeom prst="rect">
                <a:avLst/>
              </a:prstGeom>
            </p:spPr>
            <p:txBody>
              <a:bodyPr tIns="0" bIns="0" anchor="ctr"/>
              <a:lstStyle/>
              <a:p>
                <a:pPr algn="ctr"/>
                <a:r>
                  <a:rPr lang="en-US" sz="1700" b="1" dirty="0">
                    <a:solidFill>
                      <a:srgbClr val="FFFFFF"/>
                    </a:solidFill>
                    <a:latin typeface="Arial" panose="020B0604020202020204" pitchFamily="34" charset="0"/>
                    <a:cs typeface="Arial" pitchFamily="34" charset="0"/>
                  </a:rPr>
                  <a:t>Switching</a:t>
                </a:r>
              </a:p>
            </p:txBody>
          </p:sp>
        </p:grpSp>
        <p:grpSp>
          <p:nvGrpSpPr>
            <p:cNvPr id="9" name="Group 8"/>
            <p:cNvGrpSpPr/>
            <p:nvPr/>
          </p:nvGrpSpPr>
          <p:grpSpPr>
            <a:xfrm>
              <a:off x="8670043" y="4258258"/>
              <a:ext cx="1602845" cy="474133"/>
              <a:chOff x="8726488" y="4235680"/>
              <a:chExt cx="1602845" cy="474133"/>
            </a:xfrm>
          </p:grpSpPr>
          <p:sp>
            <p:nvSpPr>
              <p:cNvPr id="6" name="Rectangle 5"/>
              <p:cNvSpPr/>
              <p:nvPr/>
            </p:nvSpPr>
            <p:spPr>
              <a:xfrm>
                <a:off x="8726488" y="4235680"/>
                <a:ext cx="1602845" cy="47413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6" name="Rectangle 65"/>
              <p:cNvSpPr/>
              <p:nvPr/>
            </p:nvSpPr>
            <p:spPr bwMode="auto">
              <a:xfrm>
                <a:off x="8871320" y="4242382"/>
                <a:ext cx="1313181" cy="438150"/>
              </a:xfrm>
              <a:prstGeom prst="rect">
                <a:avLst/>
              </a:prstGeom>
            </p:spPr>
            <p:txBody>
              <a:bodyPr tIns="0" bIns="0" anchor="ctr"/>
              <a:lstStyle/>
              <a:p>
                <a:pPr algn="ctr"/>
                <a:r>
                  <a:rPr lang="en-US" sz="1700" b="1" dirty="0">
                    <a:solidFill>
                      <a:srgbClr val="FFFFFF"/>
                    </a:solidFill>
                    <a:latin typeface="Arial" panose="020B0604020202020204" pitchFamily="34" charset="0"/>
                    <a:cs typeface="Arial" pitchFamily="34" charset="0"/>
                  </a:rPr>
                  <a:t>Security</a:t>
                </a:r>
              </a:p>
            </p:txBody>
          </p:sp>
        </p:grpSp>
        <p:grpSp>
          <p:nvGrpSpPr>
            <p:cNvPr id="8" name="Group 7"/>
            <p:cNvGrpSpPr/>
            <p:nvPr/>
          </p:nvGrpSpPr>
          <p:grpSpPr>
            <a:xfrm>
              <a:off x="10363376" y="4258258"/>
              <a:ext cx="1602845" cy="474133"/>
              <a:chOff x="10419821" y="4235680"/>
              <a:chExt cx="1602845" cy="474133"/>
            </a:xfrm>
          </p:grpSpPr>
          <p:sp>
            <p:nvSpPr>
              <p:cNvPr id="51" name="Rectangle 50"/>
              <p:cNvSpPr/>
              <p:nvPr/>
            </p:nvSpPr>
            <p:spPr>
              <a:xfrm>
                <a:off x="10419821" y="4235680"/>
                <a:ext cx="1602845" cy="47413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79" name="Rectangle 78"/>
              <p:cNvSpPr/>
              <p:nvPr/>
            </p:nvSpPr>
            <p:spPr bwMode="auto">
              <a:xfrm>
                <a:off x="10617852" y="4242382"/>
                <a:ext cx="1206782" cy="438150"/>
              </a:xfrm>
              <a:prstGeom prst="rect">
                <a:avLst/>
              </a:prstGeom>
              <a:ln>
                <a:noFill/>
              </a:ln>
            </p:spPr>
            <p:txBody>
              <a:bodyPr tIns="0" bIns="0" anchor="ctr"/>
              <a:lstStyle/>
              <a:p>
                <a:pPr algn="ctr"/>
                <a:r>
                  <a:rPr lang="en-US" sz="1700" b="1" dirty="0">
                    <a:solidFill>
                      <a:srgbClr val="FFFFFF"/>
                    </a:solidFill>
                    <a:latin typeface="Arial" panose="020B0604020202020204" pitchFamily="34" charset="0"/>
                    <a:cs typeface="Arial" pitchFamily="34" charset="0"/>
                  </a:rPr>
                  <a:t>Routing</a:t>
                </a:r>
              </a:p>
            </p:txBody>
          </p:sp>
        </p:grpSp>
        <p:sp>
          <p:nvSpPr>
            <p:cNvPr id="193595" name="Text Box 59"/>
            <p:cNvSpPr txBox="1">
              <a:spLocks noChangeArrowheads="1"/>
            </p:cNvSpPr>
            <p:nvPr/>
          </p:nvSpPr>
          <p:spPr bwMode="auto">
            <a:xfrm>
              <a:off x="1765665" y="3646133"/>
              <a:ext cx="2814159" cy="439668"/>
            </a:xfrm>
            <a:prstGeom prst="rect">
              <a:avLst/>
            </a:prstGeom>
            <a:noFill/>
            <a:ln w="9525">
              <a:noFill/>
              <a:miter lim="800000"/>
              <a:headEnd/>
              <a:tailEnd/>
            </a:ln>
            <a:effectLst/>
          </p:spPr>
          <p:txBody>
            <a:bodyPr wrap="none" lIns="130615" tIns="65308" rIns="130615" bIns="65308">
              <a:spAutoFit/>
            </a:bodyPr>
            <a:lstStyle/>
            <a:p>
              <a:pPr algn="ctr"/>
              <a:r>
                <a:rPr lang="en-US" sz="2000" b="1" dirty="0">
                  <a:latin typeface="Arial" panose="020B0604020202020204" pitchFamily="34" charset="0"/>
                </a:rPr>
                <a:t>Management System</a:t>
              </a:r>
            </a:p>
          </p:txBody>
        </p:sp>
        <p:sp>
          <p:nvSpPr>
            <p:cNvPr id="386056" name="Text Box 8"/>
            <p:cNvSpPr txBox="1">
              <a:spLocks noChangeArrowheads="1"/>
            </p:cNvSpPr>
            <p:nvPr/>
          </p:nvSpPr>
          <p:spPr bwMode="auto">
            <a:xfrm>
              <a:off x="1065723" y="5177023"/>
              <a:ext cx="3549251" cy="738664"/>
            </a:xfrm>
            <a:prstGeom prst="rect">
              <a:avLst/>
            </a:prstGeom>
            <a:noFill/>
            <a:ln w="28575" algn="ctr">
              <a:noFill/>
              <a:miter lim="800000"/>
              <a:headEnd/>
              <a:tailEnd/>
            </a:ln>
          </p:spPr>
          <p:txBody>
            <a:bodyPr wrap="square" lIns="0" tIns="0" rIns="0" bIns="0">
              <a:spAutoFit/>
            </a:bodyPr>
            <a:lstStyle/>
            <a:p>
              <a:pPr>
                <a:spcBef>
                  <a:spcPts val="400"/>
                </a:spcBef>
              </a:pPr>
              <a:r>
                <a:rPr lang="en-US" sz="1600" b="1" dirty="0">
                  <a:latin typeface="Arial" panose="020B0604020202020204" pitchFamily="34" charset="0"/>
                </a:rPr>
                <a:t>Automate config </a:t>
              </a:r>
              <a:r>
                <a:rPr lang="en-US" sz="1600" b="1" dirty="0" smtClean="0">
                  <a:latin typeface="Arial" panose="020B0604020202020204" pitchFamily="34" charset="0"/>
                </a:rPr>
                <a:t>changes,</a:t>
              </a:r>
              <a:br>
                <a:rPr lang="en-US" sz="1600" b="1" dirty="0" smtClean="0">
                  <a:latin typeface="Arial" panose="020B0604020202020204" pitchFamily="34" charset="0"/>
                </a:rPr>
              </a:br>
              <a:r>
                <a:rPr lang="en-US" sz="1600" b="1" dirty="0" smtClean="0">
                  <a:latin typeface="Arial" panose="020B0604020202020204" pitchFamily="34" charset="0"/>
                </a:rPr>
                <a:t>remote </a:t>
              </a:r>
              <a:r>
                <a:rPr lang="en-US" sz="1600" b="1" dirty="0">
                  <a:latin typeface="Arial" panose="020B0604020202020204" pitchFamily="34" charset="0"/>
                </a:rPr>
                <a:t>invocation of operational </a:t>
              </a:r>
              <a:r>
                <a:rPr lang="en-US" sz="1600" b="1" dirty="0" smtClean="0">
                  <a:latin typeface="Arial" panose="020B0604020202020204" pitchFamily="34" charset="0"/>
                </a:rPr>
                <a:t>commands, collection </a:t>
              </a:r>
              <a:r>
                <a:rPr lang="en-US" sz="1600" b="1" dirty="0">
                  <a:latin typeface="Arial" panose="020B0604020202020204" pitchFamily="34" charset="0"/>
                </a:rPr>
                <a:t>of logs</a:t>
              </a:r>
            </a:p>
          </p:txBody>
        </p:sp>
        <p:sp>
          <p:nvSpPr>
            <p:cNvPr id="32" name="Rounded Rectangle 15"/>
            <p:cNvSpPr>
              <a:spLocks/>
            </p:cNvSpPr>
            <p:nvPr/>
          </p:nvSpPr>
          <p:spPr bwMode="gray">
            <a:xfrm>
              <a:off x="1302011" y="6443673"/>
              <a:ext cx="3938030" cy="1300505"/>
            </a:xfrm>
            <a:prstGeom prst="rect">
              <a:avLst/>
            </a:prstGeom>
            <a:solidFill>
              <a:srgbClr val="3C3C3C"/>
            </a:solidFill>
            <a:ln w="9525" algn="ctr">
              <a:noFill/>
              <a:round/>
              <a:headEnd/>
              <a:tailEnd/>
            </a:ln>
          </p:spPr>
          <p:txBody>
            <a:bodyPr lIns="182880" tIns="130615" rIns="261231" bIns="0" anchor="t" anchorCtr="0"/>
            <a:lstStyle/>
            <a:p>
              <a:r>
                <a:rPr lang="en-US" sz="1700" dirty="0">
                  <a:solidFill>
                    <a:schemeClr val="bg1"/>
                  </a:solidFill>
                  <a:latin typeface="Arial"/>
                  <a:cs typeface="Arial" pitchFamily="34" charset="0"/>
                </a:rPr>
                <a:t>NETCONF client libraries exist for a number of programming languages such as Java, Perl, Ruby, Python, and even SLAX !</a:t>
              </a:r>
            </a:p>
          </p:txBody>
        </p:sp>
        <p:pic>
          <p:nvPicPr>
            <p:cNvPr id="46" name="Picture 39" descr="Scripts.png"/>
            <p:cNvPicPr>
              <a:picLocks noChangeAspect="1"/>
            </p:cNvPicPr>
            <p:nvPr/>
          </p:nvPicPr>
          <p:blipFill>
            <a:blip r:embed="rId5" cstate="print"/>
            <a:srcRect/>
            <a:stretch>
              <a:fillRect/>
            </a:stretch>
          </p:blipFill>
          <p:spPr bwMode="auto">
            <a:xfrm>
              <a:off x="3770488" y="4381855"/>
              <a:ext cx="440724" cy="569679"/>
            </a:xfrm>
            <a:prstGeom prst="rect">
              <a:avLst/>
            </a:prstGeom>
            <a:noFill/>
            <a:ln w="9525">
              <a:noFill/>
              <a:miter lim="800000"/>
              <a:headEnd/>
              <a:tailEnd/>
            </a:ln>
          </p:spPr>
        </p:pic>
        <p:pic>
          <p:nvPicPr>
            <p:cNvPr id="48" name="Picture 45" descr="Multiple Documents.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5852184" y="6039556"/>
              <a:ext cx="624120" cy="775586"/>
            </a:xfrm>
            <a:prstGeom prst="rect">
              <a:avLst/>
            </a:prstGeom>
            <a:noFill/>
            <a:ln w="9525">
              <a:noFill/>
              <a:miter lim="800000"/>
              <a:headEnd/>
              <a:tailEnd/>
            </a:ln>
          </p:spPr>
        </p:pic>
        <p:pic>
          <p:nvPicPr>
            <p:cNvPr id="49" name="Picture 40" descr="Authentication Code.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631" y="4333153"/>
              <a:ext cx="560996" cy="723546"/>
            </a:xfrm>
            <a:prstGeom prst="rect">
              <a:avLst/>
            </a:prstGeom>
            <a:noFill/>
            <a:ln w="9525">
              <a:noFill/>
              <a:miter lim="800000"/>
              <a:headEnd/>
              <a:tailEnd/>
            </a:ln>
          </p:spPr>
        </p:pic>
        <p:pic>
          <p:nvPicPr>
            <p:cNvPr id="50" name="Picture 63" descr="software_gen.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0820" y="4315497"/>
              <a:ext cx="758860" cy="7588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6570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384" y="827135"/>
            <a:ext cx="15800834" cy="664797"/>
          </a:xfrm>
        </p:spPr>
        <p:txBody>
          <a:bodyPr/>
          <a:lstStyle/>
          <a:p>
            <a:r>
              <a:rPr lang="en-US" dirty="0" smtClean="0">
                <a:latin typeface="Arial" panose="020B0604020202020204" pitchFamily="34" charset="0"/>
                <a:cs typeface="Arial" panose="020B0604020202020204" pitchFamily="34" charset="0"/>
              </a:rPr>
              <a:t>Automation is Like Ice Cream</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5808134" y="2269017"/>
            <a:ext cx="7213600" cy="2908489"/>
          </a:xfrm>
          <a:prstGeom prst="rect">
            <a:avLst/>
          </a:prstGeom>
          <a:noFill/>
        </p:spPr>
        <p:txBody>
          <a:bodyPr wrap="square" rtlCol="0">
            <a:spAutoFit/>
          </a:bodyPr>
          <a:lstStyle/>
          <a:p>
            <a:pPr marL="281940" indent="-281940">
              <a:spcBef>
                <a:spcPts val="2160"/>
              </a:spcBef>
              <a:buFont typeface="Arial" pitchFamily="34" charset="0"/>
              <a:buChar char="•"/>
            </a:pPr>
            <a:r>
              <a:rPr lang="en-US" sz="3200" dirty="0"/>
              <a:t>Everyone want it</a:t>
            </a:r>
          </a:p>
          <a:p>
            <a:pPr marL="281940" indent="-281940">
              <a:spcBef>
                <a:spcPts val="2160"/>
              </a:spcBef>
              <a:buFont typeface="Arial" pitchFamily="34" charset="0"/>
              <a:buChar char="•"/>
            </a:pPr>
            <a:r>
              <a:rPr lang="en-US" sz="3200" dirty="0"/>
              <a:t>Everyone wants </a:t>
            </a:r>
            <a:r>
              <a:rPr lang="en-US" sz="3200" dirty="0" smtClean="0"/>
              <a:t>something different</a:t>
            </a:r>
            <a:endParaRPr lang="en-US" sz="3200" dirty="0"/>
          </a:p>
          <a:p>
            <a:pPr marL="281940" indent="-281940">
              <a:spcBef>
                <a:spcPts val="2160"/>
              </a:spcBef>
              <a:buFont typeface="Arial" pitchFamily="34" charset="0"/>
              <a:buChar char="•"/>
            </a:pPr>
            <a:r>
              <a:rPr lang="en-US" sz="3200" dirty="0"/>
              <a:t>No-one wants to make it</a:t>
            </a:r>
          </a:p>
          <a:p>
            <a:pPr marL="281940" indent="-281940">
              <a:spcBef>
                <a:spcPts val="2160"/>
              </a:spcBef>
              <a:buFont typeface="Arial" pitchFamily="34" charset="0"/>
              <a:buChar char="•"/>
            </a:pPr>
            <a:r>
              <a:rPr lang="en-US" sz="3200" dirty="0"/>
              <a:t>No-one wants to clean up </a:t>
            </a:r>
            <a:r>
              <a:rPr lang="en-US" sz="3200" dirty="0" smtClean="0"/>
              <a:t>the </a:t>
            </a:r>
            <a:r>
              <a:rPr lang="en-US" sz="3200" dirty="0"/>
              <a:t>mess</a:t>
            </a:r>
          </a:p>
        </p:txBody>
      </p:sp>
      <p:pic>
        <p:nvPicPr>
          <p:cNvPr id="7" name="Picture 6" descr="2-11-2014 2-59-42 PM.png"/>
          <p:cNvPicPr>
            <a:picLocks noChangeAspect="1"/>
          </p:cNvPicPr>
          <p:nvPr/>
        </p:nvPicPr>
        <p:blipFill>
          <a:blip r:embed="rId2" cstate="print"/>
          <a:stretch>
            <a:fillRect/>
          </a:stretch>
        </p:blipFill>
        <p:spPr>
          <a:xfrm>
            <a:off x="1136741" y="1624347"/>
            <a:ext cx="3737143" cy="6000000"/>
          </a:xfrm>
          <a:prstGeom prst="rect">
            <a:avLst/>
          </a:prstGeom>
        </p:spPr>
      </p:pic>
    </p:spTree>
    <p:extLst>
      <p:ext uri="{BB962C8B-B14F-4D97-AF65-F5344CB8AC3E}">
        <p14:creationId xmlns:p14="http://schemas.microsoft.com/office/powerpoint/2010/main" val="329780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62844" y="2483556"/>
            <a:ext cx="13704712" cy="5357107"/>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92162" name="Rectangle 2"/>
          <p:cNvSpPr>
            <a:spLocks noGrp="1"/>
          </p:cNvSpPr>
          <p:nvPr>
            <p:ph type="title"/>
          </p:nvPr>
        </p:nvSpPr>
        <p:spPr/>
        <p:txBody>
          <a:bodyPr/>
          <a:lstStyle/>
          <a:p>
            <a:r>
              <a:rPr lang="en-US" dirty="0" smtClean="0"/>
              <a:t>Junos Configuration</a:t>
            </a:r>
            <a:endParaRPr lang="en-US" dirty="0"/>
          </a:p>
        </p:txBody>
      </p:sp>
      <p:sp>
        <p:nvSpPr>
          <p:cNvPr id="92163" name="Rectangle 3"/>
          <p:cNvSpPr>
            <a:spLocks noGrp="1"/>
          </p:cNvSpPr>
          <p:nvPr>
            <p:ph idx="1"/>
          </p:nvPr>
        </p:nvSpPr>
        <p:spPr>
          <a:xfrm>
            <a:off x="720843" y="2038473"/>
            <a:ext cx="13167362" cy="431636"/>
          </a:xfrm>
        </p:spPr>
        <p:txBody>
          <a:bodyPr/>
          <a:lstStyle/>
          <a:p>
            <a:r>
              <a:rPr lang="en-US" sz="2000" dirty="0" smtClean="0"/>
              <a:t>The following illustrates the Junos configuration as an XML document for a VLAN named “Accounting”</a:t>
            </a:r>
            <a:endParaRPr lang="en-US" sz="2000" dirty="0"/>
          </a:p>
        </p:txBody>
      </p:sp>
      <p:sp>
        <p:nvSpPr>
          <p:cNvPr id="92166" name="Rectangle 6"/>
          <p:cNvSpPr>
            <a:spLocks noChangeArrowheads="1"/>
          </p:cNvSpPr>
          <p:nvPr/>
        </p:nvSpPr>
        <p:spPr bwMode="auto">
          <a:xfrm>
            <a:off x="785991" y="4079665"/>
            <a:ext cx="4983480" cy="3520440"/>
          </a:xfrm>
          <a:prstGeom prst="rect">
            <a:avLst/>
          </a:prstGeom>
          <a:solidFill>
            <a:schemeClr val="accent2"/>
          </a:solidFill>
          <a:ln w="9525" algn="ctr">
            <a:noFill/>
            <a:round/>
            <a:headEnd/>
            <a:tailEnd/>
          </a:ln>
          <a:effectLst/>
        </p:spPr>
        <p:txBody>
          <a:bodyPr lIns="130615" tIns="65308" rIns="130615" bIns="65308"/>
          <a:lstStyle/>
          <a:p>
            <a:endParaRPr lang="en-US" dirty="0">
              <a:latin typeface="Arial" panose="020B0604020202020204" pitchFamily="34" charset="0"/>
            </a:endParaRPr>
          </a:p>
        </p:txBody>
      </p:sp>
      <p:sp>
        <p:nvSpPr>
          <p:cNvPr id="92168" name="Rectangle 8"/>
          <p:cNvSpPr>
            <a:spLocks noChangeArrowheads="1"/>
          </p:cNvSpPr>
          <p:nvPr/>
        </p:nvSpPr>
        <p:spPr bwMode="auto">
          <a:xfrm>
            <a:off x="874891" y="4154130"/>
            <a:ext cx="4754880" cy="2070884"/>
          </a:xfrm>
          <a:prstGeom prst="rect">
            <a:avLst/>
          </a:prstGeom>
          <a:noFill/>
          <a:ln w="9525">
            <a:noFill/>
            <a:miter lim="800000"/>
            <a:headEnd/>
            <a:tailEnd/>
          </a:ln>
          <a:effectLst/>
        </p:spPr>
        <p:txBody>
          <a:bodyPr lIns="130615" tIns="65308" rIns="130615" bIns="65308">
            <a:spAutoFit/>
          </a:bodyPr>
          <a:lstStyle/>
          <a:p>
            <a:r>
              <a:rPr lang="en-US" sz="1400" noProof="1">
                <a:solidFill>
                  <a:schemeClr val="bg1"/>
                </a:solidFill>
                <a:latin typeface="Courier New" pitchFamily="49" charset="0"/>
              </a:rPr>
              <a:t>[edit]</a:t>
            </a:r>
          </a:p>
          <a:p>
            <a:r>
              <a:rPr lang="en-US" sz="1400" noProof="1">
                <a:solidFill>
                  <a:schemeClr val="bg1"/>
                </a:solidFill>
                <a:latin typeface="Courier New" pitchFamily="49" charset="0"/>
              </a:rPr>
              <a:t>admin@EX-dc1# show vlans Accounting </a:t>
            </a:r>
          </a:p>
          <a:p>
            <a:r>
              <a:rPr lang="en-US" sz="1400" noProof="1">
                <a:solidFill>
                  <a:schemeClr val="bg1"/>
                </a:solidFill>
                <a:latin typeface="Courier New" pitchFamily="49" charset="0"/>
              </a:rPr>
              <a:t>description "Accounting Department";</a:t>
            </a:r>
          </a:p>
          <a:p>
            <a:r>
              <a:rPr lang="en-US" sz="1400" noProof="1">
                <a:solidFill>
                  <a:schemeClr val="bg1"/>
                </a:solidFill>
                <a:latin typeface="Courier New" pitchFamily="49" charset="0"/>
              </a:rPr>
              <a:t>vlan-id 500;</a:t>
            </a:r>
          </a:p>
          <a:p>
            <a:r>
              <a:rPr lang="en-US" sz="1400" noProof="1">
                <a:solidFill>
                  <a:schemeClr val="bg1"/>
                </a:solidFill>
                <a:latin typeface="Courier New" pitchFamily="49" charset="0"/>
              </a:rPr>
              <a:t>interface {</a:t>
            </a:r>
          </a:p>
          <a:p>
            <a:r>
              <a:rPr lang="en-US" sz="1400" noProof="1">
                <a:solidFill>
                  <a:schemeClr val="bg1"/>
                </a:solidFill>
                <a:latin typeface="Courier New" pitchFamily="49" charset="0"/>
              </a:rPr>
              <a:t>    ge-0/0/12.0;</a:t>
            </a:r>
          </a:p>
          <a:p>
            <a:r>
              <a:rPr lang="en-US" sz="1400" noProof="1">
                <a:solidFill>
                  <a:schemeClr val="bg1"/>
                </a:solidFill>
                <a:latin typeface="Courier New" pitchFamily="49" charset="0"/>
              </a:rPr>
              <a:t>    ge-0/0/13.0;</a:t>
            </a:r>
          </a:p>
          <a:p>
            <a:r>
              <a:rPr lang="en-US" sz="1400" noProof="1">
                <a:solidFill>
                  <a:schemeClr val="bg1"/>
                </a:solidFill>
                <a:latin typeface="Courier New" pitchFamily="49" charset="0"/>
              </a:rPr>
              <a:t>    ae0.0;</a:t>
            </a:r>
          </a:p>
          <a:p>
            <a:r>
              <a:rPr lang="en-US" sz="1400" noProof="1">
                <a:solidFill>
                  <a:schemeClr val="bg1"/>
                </a:solidFill>
                <a:latin typeface="Courier New" pitchFamily="49" charset="0"/>
              </a:rPr>
              <a:t>}</a:t>
            </a:r>
          </a:p>
        </p:txBody>
      </p:sp>
      <p:sp>
        <p:nvSpPr>
          <p:cNvPr id="92169" name="Rectangle 9"/>
          <p:cNvSpPr>
            <a:spLocks noChangeArrowheads="1"/>
          </p:cNvSpPr>
          <p:nvPr/>
        </p:nvSpPr>
        <p:spPr bwMode="auto">
          <a:xfrm>
            <a:off x="643891" y="3589867"/>
            <a:ext cx="13342619" cy="4131734"/>
          </a:xfrm>
          <a:prstGeom prst="rect">
            <a:avLst/>
          </a:prstGeom>
          <a:noFill/>
          <a:ln w="12700">
            <a:solidFill>
              <a:schemeClr val="accent5"/>
            </a:solidFill>
            <a:miter lim="800000"/>
            <a:headEnd/>
            <a:tailEnd/>
          </a:ln>
          <a:effectLst/>
        </p:spPr>
        <p:txBody>
          <a:bodyPr wrap="none" lIns="130615" tIns="65308" rIns="130615" bIns="65308" anchor="ctr"/>
          <a:lstStyle/>
          <a:p>
            <a:endParaRPr lang="en-US" dirty="0">
              <a:latin typeface="Arial" panose="020B0604020202020204" pitchFamily="34" charset="0"/>
            </a:endParaRPr>
          </a:p>
        </p:txBody>
      </p:sp>
      <p:sp>
        <p:nvSpPr>
          <p:cNvPr id="92171" name="Text Box 11"/>
          <p:cNvSpPr txBox="1">
            <a:spLocks noChangeArrowheads="1"/>
          </p:cNvSpPr>
          <p:nvPr/>
        </p:nvSpPr>
        <p:spPr bwMode="auto">
          <a:xfrm>
            <a:off x="694550" y="3631636"/>
            <a:ext cx="676930" cy="439668"/>
          </a:xfrm>
          <a:prstGeom prst="rect">
            <a:avLst/>
          </a:prstGeom>
          <a:noFill/>
          <a:ln w="9525">
            <a:noFill/>
            <a:miter lim="800000"/>
            <a:headEnd/>
            <a:tailEnd/>
          </a:ln>
          <a:effectLst/>
        </p:spPr>
        <p:txBody>
          <a:bodyPr wrap="none" lIns="130615" tIns="65308" rIns="130615" bIns="65308">
            <a:spAutoFit/>
          </a:bodyPr>
          <a:lstStyle/>
          <a:p>
            <a:r>
              <a:rPr lang="en-US" sz="2000" b="1" dirty="0">
                <a:solidFill>
                  <a:schemeClr val="accent2"/>
                </a:solidFill>
                <a:latin typeface="Arial" panose="020B0604020202020204" pitchFamily="34" charset="0"/>
              </a:rPr>
              <a:t>CLI</a:t>
            </a:r>
          </a:p>
        </p:txBody>
      </p:sp>
      <p:sp>
        <p:nvSpPr>
          <p:cNvPr id="92173" name="Rectangle 13"/>
          <p:cNvSpPr>
            <a:spLocks noChangeArrowheads="1"/>
          </p:cNvSpPr>
          <p:nvPr/>
        </p:nvSpPr>
        <p:spPr bwMode="auto">
          <a:xfrm>
            <a:off x="6039646" y="2833511"/>
            <a:ext cx="7305040" cy="649084"/>
          </a:xfrm>
          <a:prstGeom prst="rect">
            <a:avLst/>
          </a:prstGeom>
          <a:solidFill>
            <a:schemeClr val="accent2"/>
          </a:solidFill>
          <a:ln w="9525" algn="ctr">
            <a:noFill/>
            <a:round/>
            <a:headEnd/>
            <a:tailEnd/>
          </a:ln>
          <a:effectLst/>
        </p:spPr>
        <p:txBody>
          <a:bodyPr lIns="130615" tIns="65308" rIns="130615" bIns="65308"/>
          <a:lstStyle/>
          <a:p>
            <a:endParaRPr lang="en-US" dirty="0">
              <a:latin typeface="Arial" panose="020B0604020202020204" pitchFamily="34" charset="0"/>
            </a:endParaRPr>
          </a:p>
        </p:txBody>
      </p:sp>
      <p:sp>
        <p:nvSpPr>
          <p:cNvPr id="92174" name="Rectangle 14"/>
          <p:cNvSpPr>
            <a:spLocks noChangeArrowheads="1"/>
          </p:cNvSpPr>
          <p:nvPr/>
        </p:nvSpPr>
        <p:spPr bwMode="auto">
          <a:xfrm>
            <a:off x="6046839" y="2880122"/>
            <a:ext cx="6850381" cy="562779"/>
          </a:xfrm>
          <a:prstGeom prst="rect">
            <a:avLst/>
          </a:prstGeom>
          <a:noFill/>
          <a:ln w="9525">
            <a:noFill/>
            <a:miter lim="800000"/>
            <a:headEnd/>
            <a:tailEnd/>
          </a:ln>
          <a:effectLst/>
        </p:spPr>
        <p:txBody>
          <a:bodyPr lIns="130615" tIns="65308" rIns="130615" bIns="65308">
            <a:spAutoFit/>
          </a:bodyPr>
          <a:lstStyle/>
          <a:p>
            <a:r>
              <a:rPr lang="en-US" sz="1400" noProof="1">
                <a:solidFill>
                  <a:schemeClr val="bg1"/>
                </a:solidFill>
                <a:latin typeface="Courier New" pitchFamily="49" charset="0"/>
              </a:rPr>
              <a:t>[edit]</a:t>
            </a:r>
          </a:p>
          <a:p>
            <a:r>
              <a:rPr lang="en-US" sz="1400" noProof="1">
                <a:solidFill>
                  <a:schemeClr val="bg1"/>
                </a:solidFill>
                <a:latin typeface="Courier New" pitchFamily="49" charset="0"/>
              </a:rPr>
              <a:t>admin@EX# show vlans Accounting</a:t>
            </a:r>
            <a:r>
              <a:rPr lang="en-US" sz="1400" dirty="0">
                <a:solidFill>
                  <a:schemeClr val="bg1"/>
                </a:solidFill>
                <a:latin typeface="Courier New" pitchFamily="49" charset="0"/>
              </a:rPr>
              <a:t> | </a:t>
            </a:r>
            <a:r>
              <a:rPr lang="en-US" sz="1400" b="1" dirty="0">
                <a:solidFill>
                  <a:schemeClr val="bg1"/>
                </a:solidFill>
                <a:latin typeface="Courier New" pitchFamily="49" charset="0"/>
              </a:rPr>
              <a:t>display xml</a:t>
            </a:r>
            <a:r>
              <a:rPr lang="en-US" sz="1400" noProof="1">
                <a:solidFill>
                  <a:schemeClr val="bg1"/>
                </a:solidFill>
                <a:latin typeface="Courier New" pitchFamily="49" charset="0"/>
              </a:rPr>
              <a:t> </a:t>
            </a:r>
          </a:p>
        </p:txBody>
      </p:sp>
      <p:sp>
        <p:nvSpPr>
          <p:cNvPr id="15" name="Rectangle 4"/>
          <p:cNvSpPr>
            <a:spLocks noChangeArrowheads="1"/>
          </p:cNvSpPr>
          <p:nvPr/>
        </p:nvSpPr>
        <p:spPr bwMode="auto">
          <a:xfrm>
            <a:off x="6039646" y="4079665"/>
            <a:ext cx="7813040" cy="3518534"/>
          </a:xfrm>
          <a:prstGeom prst="rect">
            <a:avLst/>
          </a:prstGeom>
          <a:solidFill>
            <a:schemeClr val="accent5"/>
          </a:solidFill>
          <a:ln w="9525" algn="ctr">
            <a:noFill/>
            <a:miter lim="800000"/>
            <a:headEnd/>
            <a:tailEnd/>
          </a:ln>
          <a:effectLst/>
        </p:spPr>
        <p:txBody>
          <a:bodyPr lIns="130615" tIns="65308" rIns="130615" bIns="65308"/>
          <a:lstStyle/>
          <a:p>
            <a:endParaRPr lang="en-US" dirty="0">
              <a:latin typeface="Arial" panose="020B0604020202020204" pitchFamily="34" charset="0"/>
            </a:endParaRPr>
          </a:p>
        </p:txBody>
      </p:sp>
      <p:sp>
        <p:nvSpPr>
          <p:cNvPr id="16" name="Text Box 5"/>
          <p:cNvSpPr txBox="1">
            <a:spLocks noChangeArrowheads="1"/>
          </p:cNvSpPr>
          <p:nvPr/>
        </p:nvSpPr>
        <p:spPr bwMode="auto">
          <a:xfrm>
            <a:off x="6168091" y="4154130"/>
            <a:ext cx="7442200" cy="2954654"/>
          </a:xfrm>
          <a:prstGeom prst="rect">
            <a:avLst/>
          </a:prstGeom>
          <a:noFill/>
          <a:ln w="9525">
            <a:noFill/>
            <a:miter lim="800000"/>
            <a:headEnd/>
            <a:tailEnd/>
          </a:ln>
          <a:effectLst/>
        </p:spPr>
        <p:txBody>
          <a:bodyPr lIns="130615" tIns="65308" rIns="130615" bIns="65308"/>
          <a:lstStyle/>
          <a:p>
            <a:r>
              <a:rPr lang="en-US" sz="1200" b="1" noProof="1">
                <a:solidFill>
                  <a:schemeClr val="bg1"/>
                </a:solidFill>
                <a:latin typeface="Courier New" pitchFamily="49" charset="0"/>
              </a:rPr>
              <a:t> &lt;configuration&gt;</a:t>
            </a:r>
          </a:p>
          <a:p>
            <a:r>
              <a:rPr lang="en-US" sz="1200" b="1" dirty="0">
                <a:solidFill>
                  <a:schemeClr val="bg1"/>
                </a:solidFill>
                <a:latin typeface="Courier New" pitchFamily="49" charset="0"/>
              </a:rPr>
              <a:t>    </a:t>
            </a:r>
            <a:r>
              <a:rPr lang="en-US" sz="1200" b="1" noProof="1">
                <a:solidFill>
                  <a:schemeClr val="bg1"/>
                </a:solidFill>
                <a:latin typeface="Courier New" pitchFamily="49" charset="0"/>
              </a:rPr>
              <a:t>&lt;vlans&gt;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   &lt;</a:t>
            </a:r>
            <a:r>
              <a:rPr lang="en-US" sz="1200" b="1" noProof="1">
                <a:solidFill>
                  <a:schemeClr val="bg1"/>
                </a:solidFill>
                <a:latin typeface="Courier New" pitchFamily="49" charset="0"/>
              </a:rPr>
              <a:t>vlan&gt;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   </a:t>
            </a:r>
            <a:r>
              <a:rPr lang="en-US" sz="1200" b="1" noProof="1">
                <a:solidFill>
                  <a:schemeClr val="bg1"/>
                </a:solidFill>
                <a:latin typeface="Courier New" pitchFamily="49" charset="0"/>
              </a:rPr>
              <a:t>&lt;name&gt;Accounting&lt;/name&gt;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&lt;</a:t>
            </a:r>
            <a:r>
              <a:rPr lang="en-US" sz="1200" b="1" noProof="1">
                <a:solidFill>
                  <a:schemeClr val="bg1"/>
                </a:solidFill>
                <a:latin typeface="Courier New" pitchFamily="49" charset="0"/>
              </a:rPr>
              <a:t>description&gt;Accounting Department&lt;/description&gt;</a:t>
            </a:r>
          </a:p>
          <a:p>
            <a:r>
              <a:rPr lang="en-US" sz="1200" b="1" noProof="1">
                <a:solidFill>
                  <a:schemeClr val="bg1"/>
                </a:solidFill>
                <a:latin typeface="Courier New" pitchFamily="49" charset="0"/>
              </a:rPr>
              <a:t>          &lt;vlan-id&gt;500&lt;/vlan-id&gt;</a:t>
            </a:r>
          </a:p>
          <a:p>
            <a:r>
              <a:rPr lang="en-US" sz="1200" b="1" noProof="1">
                <a:solidFill>
                  <a:schemeClr val="bg1"/>
                </a:solidFill>
                <a:latin typeface="Courier New" pitchFamily="49" charset="0"/>
              </a:rPr>
              <a:t>          &lt;interface&gt;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   </a:t>
            </a:r>
            <a:r>
              <a:rPr lang="en-US" sz="1200" b="1" noProof="1">
                <a:solidFill>
                  <a:schemeClr val="bg1"/>
                </a:solidFill>
                <a:latin typeface="Courier New" pitchFamily="49" charset="0"/>
              </a:rPr>
              <a:t>&lt;name&gt;ge-0/0/12.0&lt;/name&gt;</a:t>
            </a:r>
          </a:p>
          <a:p>
            <a:r>
              <a:rPr lang="en-US" sz="1200" b="1" noProof="1">
                <a:solidFill>
                  <a:schemeClr val="bg1"/>
                </a:solidFill>
                <a:latin typeface="Courier New" pitchFamily="49" charset="0"/>
              </a:rPr>
              <a:t>          &lt;/interface&gt;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&lt;</a:t>
            </a:r>
            <a:r>
              <a:rPr lang="en-US" sz="1200" b="1" noProof="1">
                <a:solidFill>
                  <a:schemeClr val="bg1"/>
                </a:solidFill>
                <a:latin typeface="Courier New" pitchFamily="49" charset="0"/>
              </a:rPr>
              <a:t>interface&gt;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   </a:t>
            </a:r>
            <a:r>
              <a:rPr lang="en-US" sz="1200" b="1" noProof="1">
                <a:solidFill>
                  <a:schemeClr val="bg1"/>
                </a:solidFill>
                <a:latin typeface="Courier New" pitchFamily="49" charset="0"/>
              </a:rPr>
              <a:t>&lt;name&gt;ge-0/0/13.0&lt;/name&gt;</a:t>
            </a:r>
          </a:p>
          <a:p>
            <a:r>
              <a:rPr lang="en-US" sz="1200" b="1" noProof="1">
                <a:solidFill>
                  <a:schemeClr val="bg1"/>
                </a:solidFill>
                <a:latin typeface="Courier New" pitchFamily="49" charset="0"/>
              </a:rPr>
              <a:t>          &lt;/interface&gt;</a:t>
            </a:r>
          </a:p>
          <a:p>
            <a:r>
              <a:rPr lang="en-US" sz="1200" b="1" noProof="1">
                <a:solidFill>
                  <a:schemeClr val="bg1"/>
                </a:solidFill>
                <a:latin typeface="Courier New" pitchFamily="49" charset="0"/>
              </a:rPr>
              <a:t>          &lt;interface&gt;</a:t>
            </a:r>
          </a:p>
          <a:p>
            <a:r>
              <a:rPr lang="en-US" sz="1200" b="1" noProof="1">
                <a:solidFill>
                  <a:schemeClr val="bg1"/>
                </a:solidFill>
                <a:latin typeface="Courier New" pitchFamily="49" charset="0"/>
              </a:rPr>
              <a:t>          </a:t>
            </a:r>
            <a:r>
              <a:rPr lang="en-US" sz="1200" b="1" dirty="0">
                <a:solidFill>
                  <a:schemeClr val="bg1"/>
                </a:solidFill>
                <a:latin typeface="Courier New" pitchFamily="49" charset="0"/>
              </a:rPr>
              <a:t>   </a:t>
            </a:r>
            <a:r>
              <a:rPr lang="en-US" sz="1200" b="1" noProof="1">
                <a:solidFill>
                  <a:schemeClr val="bg1"/>
                </a:solidFill>
                <a:latin typeface="Courier New" pitchFamily="49" charset="0"/>
              </a:rPr>
              <a:t>&lt;name&gt;ae0.0&lt;/name&gt;</a:t>
            </a:r>
          </a:p>
          <a:p>
            <a:r>
              <a:rPr lang="en-US" sz="1200" b="1" noProof="1">
                <a:solidFill>
                  <a:schemeClr val="bg1"/>
                </a:solidFill>
                <a:latin typeface="Courier New" pitchFamily="49" charset="0"/>
              </a:rPr>
              <a:t>          &lt;/interface&gt;</a:t>
            </a:r>
          </a:p>
          <a:p>
            <a:r>
              <a:rPr lang="en-US" sz="1200" b="1" noProof="1">
                <a:solidFill>
                  <a:schemeClr val="bg1"/>
                </a:solidFill>
                <a:latin typeface="Courier New" pitchFamily="49" charset="0"/>
              </a:rPr>
              <a:t>       &lt;/vlan&gt;</a:t>
            </a:r>
          </a:p>
          <a:p>
            <a:r>
              <a:rPr lang="en-US" sz="1200" b="1" noProof="1">
                <a:solidFill>
                  <a:schemeClr val="bg1"/>
                </a:solidFill>
                <a:latin typeface="Courier New" pitchFamily="49" charset="0"/>
              </a:rPr>
              <a:t>    &lt;/vlans&gt;</a:t>
            </a:r>
          </a:p>
          <a:p>
            <a:r>
              <a:rPr lang="en-US" sz="1200" b="1" noProof="1">
                <a:solidFill>
                  <a:schemeClr val="bg1"/>
                </a:solidFill>
                <a:latin typeface="Courier New" pitchFamily="49" charset="0"/>
              </a:rPr>
              <a:t> &lt;/configuration&gt;</a:t>
            </a:r>
          </a:p>
        </p:txBody>
      </p:sp>
      <p:sp>
        <p:nvSpPr>
          <p:cNvPr id="17" name="Text Box 10"/>
          <p:cNvSpPr txBox="1">
            <a:spLocks noChangeArrowheads="1"/>
          </p:cNvSpPr>
          <p:nvPr/>
        </p:nvSpPr>
        <p:spPr bwMode="auto">
          <a:xfrm>
            <a:off x="5914090" y="3631636"/>
            <a:ext cx="800537" cy="439668"/>
          </a:xfrm>
          <a:prstGeom prst="rect">
            <a:avLst/>
          </a:prstGeom>
          <a:noFill/>
          <a:ln w="9525">
            <a:noFill/>
            <a:miter lim="800000"/>
            <a:headEnd/>
            <a:tailEnd/>
          </a:ln>
          <a:effectLst/>
        </p:spPr>
        <p:txBody>
          <a:bodyPr wrap="none" lIns="130615" tIns="65308" rIns="130615" bIns="65308">
            <a:spAutoFit/>
          </a:bodyPr>
          <a:lstStyle/>
          <a:p>
            <a:r>
              <a:rPr lang="en-US" sz="2000" b="1" dirty="0">
                <a:solidFill>
                  <a:schemeClr val="accent5"/>
                </a:solidFill>
                <a:latin typeface="Arial" panose="020B0604020202020204" pitchFamily="34" charset="0"/>
              </a:rPr>
              <a:t>XML</a:t>
            </a:r>
          </a:p>
        </p:txBody>
      </p:sp>
    </p:spTree>
    <p:extLst>
      <p:ext uri="{BB962C8B-B14F-4D97-AF65-F5344CB8AC3E}">
        <p14:creationId xmlns:p14="http://schemas.microsoft.com/office/powerpoint/2010/main" val="104015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62844" y="2483556"/>
            <a:ext cx="13704712" cy="5357107"/>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29" name="Rectangle 9"/>
          <p:cNvSpPr>
            <a:spLocks noChangeArrowheads="1"/>
          </p:cNvSpPr>
          <p:nvPr/>
        </p:nvSpPr>
        <p:spPr bwMode="auto">
          <a:xfrm>
            <a:off x="643891" y="3183467"/>
            <a:ext cx="13342619" cy="4538134"/>
          </a:xfrm>
          <a:prstGeom prst="rect">
            <a:avLst/>
          </a:prstGeom>
          <a:noFill/>
          <a:ln w="12700">
            <a:solidFill>
              <a:schemeClr val="accent5"/>
            </a:solidFill>
            <a:miter lim="800000"/>
            <a:headEnd/>
            <a:tailEnd/>
          </a:ln>
          <a:effectLst/>
        </p:spPr>
        <p:txBody>
          <a:bodyPr wrap="none" lIns="130615" tIns="65308" rIns="130615" bIns="65308" anchor="ctr"/>
          <a:lstStyle/>
          <a:p>
            <a:endParaRPr lang="en-US" dirty="0">
              <a:latin typeface="Arial" panose="020B0604020202020204" pitchFamily="34" charset="0"/>
            </a:endParaRPr>
          </a:p>
        </p:txBody>
      </p:sp>
      <p:sp>
        <p:nvSpPr>
          <p:cNvPr id="93186" name="Rectangle 2"/>
          <p:cNvSpPr>
            <a:spLocks noGrp="1"/>
          </p:cNvSpPr>
          <p:nvPr>
            <p:ph type="title"/>
          </p:nvPr>
        </p:nvSpPr>
        <p:spPr/>
        <p:txBody>
          <a:bodyPr/>
          <a:lstStyle/>
          <a:p>
            <a:r>
              <a:rPr lang="en-US" dirty="0" smtClean="0"/>
              <a:t>Junos Operational Commands</a:t>
            </a:r>
            <a:endParaRPr lang="en-US" dirty="0"/>
          </a:p>
        </p:txBody>
      </p:sp>
      <p:sp>
        <p:nvSpPr>
          <p:cNvPr id="93187" name="Rectangle 3"/>
          <p:cNvSpPr>
            <a:spLocks noGrp="1"/>
          </p:cNvSpPr>
          <p:nvPr>
            <p:ph idx="1"/>
          </p:nvPr>
        </p:nvSpPr>
        <p:spPr>
          <a:xfrm>
            <a:off x="720843" y="2051920"/>
            <a:ext cx="13167362" cy="5431156"/>
          </a:xfrm>
        </p:spPr>
        <p:txBody>
          <a:bodyPr/>
          <a:lstStyle/>
          <a:p>
            <a:r>
              <a:rPr lang="en-US" sz="2000" dirty="0" smtClean="0"/>
              <a:t>The following illustrates the “</a:t>
            </a:r>
            <a:r>
              <a:rPr lang="en-US" sz="2000" dirty="0">
                <a:latin typeface="Courier New" pitchFamily="49" charset="0"/>
              </a:rPr>
              <a:t>show vlans</a:t>
            </a:r>
            <a:r>
              <a:rPr lang="en-US" sz="2000" dirty="0" smtClean="0"/>
              <a:t>” operational command in XML:  </a:t>
            </a:r>
            <a:endParaRPr lang="en-US" sz="2000" dirty="0"/>
          </a:p>
        </p:txBody>
      </p:sp>
      <p:sp>
        <p:nvSpPr>
          <p:cNvPr id="93188" name="Rectangle 4"/>
          <p:cNvSpPr>
            <a:spLocks noChangeArrowheads="1"/>
          </p:cNvSpPr>
          <p:nvPr/>
        </p:nvSpPr>
        <p:spPr bwMode="auto">
          <a:xfrm>
            <a:off x="745067" y="3623732"/>
            <a:ext cx="3894666" cy="901064"/>
          </a:xfrm>
          <a:prstGeom prst="rect">
            <a:avLst/>
          </a:prstGeom>
          <a:solidFill>
            <a:schemeClr val="accent2"/>
          </a:solidFill>
          <a:ln w="9525" algn="ctr">
            <a:noFill/>
            <a:miter lim="800000"/>
            <a:headEnd/>
            <a:tailEnd/>
          </a:ln>
          <a:effectLst/>
        </p:spPr>
        <p:txBody>
          <a:bodyPr lIns="130615" tIns="65308" rIns="130615" bIns="65308"/>
          <a:lstStyle/>
          <a:p>
            <a:endParaRPr lang="en-US" dirty="0">
              <a:latin typeface="Arial" panose="020B0604020202020204" pitchFamily="34" charset="0"/>
            </a:endParaRPr>
          </a:p>
        </p:txBody>
      </p:sp>
      <p:sp>
        <p:nvSpPr>
          <p:cNvPr id="93189" name="Text Box 5"/>
          <p:cNvSpPr txBox="1">
            <a:spLocks noChangeArrowheads="1"/>
          </p:cNvSpPr>
          <p:nvPr/>
        </p:nvSpPr>
        <p:spPr bwMode="auto">
          <a:xfrm>
            <a:off x="828675" y="3692112"/>
            <a:ext cx="3421789" cy="1004064"/>
          </a:xfrm>
          <a:prstGeom prst="rect">
            <a:avLst/>
          </a:prstGeom>
          <a:noFill/>
          <a:ln w="9525">
            <a:noFill/>
            <a:miter lim="800000"/>
            <a:headEnd/>
            <a:tailEnd/>
          </a:ln>
          <a:effectLst/>
        </p:spPr>
        <p:txBody>
          <a:bodyPr lIns="130615" tIns="65308" rIns="130615" bIns="65308"/>
          <a:lstStyle/>
          <a:p>
            <a:r>
              <a:rPr lang="en-US" sz="1400" b="1" noProof="1">
                <a:solidFill>
                  <a:schemeClr val="bg1"/>
                </a:solidFill>
                <a:latin typeface="Courier New" pitchFamily="49" charset="0"/>
              </a:rPr>
              <a:t>&lt;rpc&gt;</a:t>
            </a:r>
          </a:p>
          <a:p>
            <a:r>
              <a:rPr lang="en-US" sz="1400" b="1" noProof="1">
                <a:solidFill>
                  <a:schemeClr val="bg1"/>
                </a:solidFill>
                <a:latin typeface="Courier New" pitchFamily="49" charset="0"/>
              </a:rPr>
              <a:t>  &lt;get-vlan-information&gt;</a:t>
            </a:r>
          </a:p>
          <a:p>
            <a:r>
              <a:rPr lang="en-US" sz="1400" b="1" noProof="1">
                <a:solidFill>
                  <a:schemeClr val="bg1"/>
                </a:solidFill>
                <a:latin typeface="Courier New" pitchFamily="49" charset="0"/>
              </a:rPr>
              <a:t>&lt;/rpc&gt;</a:t>
            </a:r>
          </a:p>
        </p:txBody>
      </p:sp>
      <p:sp>
        <p:nvSpPr>
          <p:cNvPr id="93193" name="Text Box 9"/>
          <p:cNvSpPr txBox="1">
            <a:spLocks noChangeArrowheads="1"/>
          </p:cNvSpPr>
          <p:nvPr/>
        </p:nvSpPr>
        <p:spPr bwMode="auto">
          <a:xfrm>
            <a:off x="625272" y="3192199"/>
            <a:ext cx="2852255" cy="439668"/>
          </a:xfrm>
          <a:prstGeom prst="rect">
            <a:avLst/>
          </a:prstGeom>
          <a:noFill/>
          <a:ln w="9525">
            <a:noFill/>
            <a:miter lim="800000"/>
            <a:headEnd/>
            <a:tailEnd/>
          </a:ln>
          <a:effectLst/>
        </p:spPr>
        <p:txBody>
          <a:bodyPr wrap="none" lIns="130615" tIns="65308" rIns="130615" bIns="65308">
            <a:spAutoFit/>
          </a:bodyPr>
          <a:lstStyle/>
          <a:p>
            <a:r>
              <a:rPr lang="en-US" sz="2000" b="1" dirty="0">
                <a:solidFill>
                  <a:schemeClr val="accent2"/>
                </a:solidFill>
                <a:latin typeface="Arial" panose="020B0604020202020204" pitchFamily="34" charset="0"/>
              </a:rPr>
              <a:t>XML RPC COMMAND</a:t>
            </a:r>
          </a:p>
        </p:txBody>
      </p:sp>
      <p:sp>
        <p:nvSpPr>
          <p:cNvPr id="93196" name="Rectangle 12"/>
          <p:cNvSpPr>
            <a:spLocks noChangeArrowheads="1"/>
          </p:cNvSpPr>
          <p:nvPr/>
        </p:nvSpPr>
        <p:spPr bwMode="auto">
          <a:xfrm>
            <a:off x="718786" y="2583145"/>
            <a:ext cx="3920947" cy="553420"/>
          </a:xfrm>
          <a:prstGeom prst="rect">
            <a:avLst/>
          </a:prstGeom>
          <a:solidFill>
            <a:schemeClr val="accent2"/>
          </a:solidFill>
          <a:ln w="9525" algn="ctr">
            <a:noFill/>
            <a:round/>
            <a:headEnd/>
            <a:tailEnd/>
          </a:ln>
          <a:effectLst/>
        </p:spPr>
        <p:txBody>
          <a:bodyPr lIns="130615" tIns="65308" rIns="130615" bIns="65308"/>
          <a:lstStyle/>
          <a:p>
            <a:endParaRPr lang="en-US" dirty="0">
              <a:latin typeface="Arial" panose="020B0604020202020204" pitchFamily="34" charset="0"/>
            </a:endParaRPr>
          </a:p>
        </p:txBody>
      </p:sp>
      <p:sp>
        <p:nvSpPr>
          <p:cNvPr id="93197" name="Rectangle 13"/>
          <p:cNvSpPr>
            <a:spLocks noChangeArrowheads="1"/>
          </p:cNvSpPr>
          <p:nvPr/>
        </p:nvSpPr>
        <p:spPr bwMode="auto">
          <a:xfrm>
            <a:off x="696343" y="2600413"/>
            <a:ext cx="4254834" cy="562779"/>
          </a:xfrm>
          <a:prstGeom prst="rect">
            <a:avLst/>
          </a:prstGeom>
          <a:noFill/>
          <a:ln w="9525">
            <a:noFill/>
            <a:miter lim="800000"/>
            <a:headEnd/>
            <a:tailEnd/>
          </a:ln>
          <a:effectLst/>
        </p:spPr>
        <p:txBody>
          <a:bodyPr wrap="square" lIns="130615" tIns="65308" rIns="130615" bIns="65308">
            <a:spAutoFit/>
          </a:bodyPr>
          <a:lstStyle/>
          <a:p>
            <a:r>
              <a:rPr lang="en-US" sz="1400" noProof="1">
                <a:solidFill>
                  <a:schemeClr val="bg1"/>
                </a:solidFill>
                <a:latin typeface="Courier New" pitchFamily="49" charset="0"/>
              </a:rPr>
              <a:t>admin@EX&gt; show vlans | </a:t>
            </a:r>
            <a:r>
              <a:rPr lang="en-US" sz="1400" b="1" noProof="1">
                <a:solidFill>
                  <a:schemeClr val="bg1"/>
                </a:solidFill>
                <a:latin typeface="Courier New" pitchFamily="49" charset="0"/>
              </a:rPr>
              <a:t>display xml rpc</a:t>
            </a:r>
            <a:r>
              <a:rPr lang="en-US" sz="1400" noProof="1">
                <a:solidFill>
                  <a:schemeClr val="bg1"/>
                </a:solidFill>
                <a:latin typeface="Courier New" pitchFamily="49" charset="0"/>
              </a:rPr>
              <a:t> </a:t>
            </a:r>
          </a:p>
        </p:txBody>
      </p:sp>
      <p:sp>
        <p:nvSpPr>
          <p:cNvPr id="93198" name="Rectangle 14"/>
          <p:cNvSpPr>
            <a:spLocks noChangeArrowheads="1"/>
          </p:cNvSpPr>
          <p:nvPr/>
        </p:nvSpPr>
        <p:spPr bwMode="auto">
          <a:xfrm>
            <a:off x="5271911" y="3623732"/>
            <a:ext cx="8613422" cy="4030133"/>
          </a:xfrm>
          <a:prstGeom prst="rect">
            <a:avLst/>
          </a:prstGeom>
          <a:solidFill>
            <a:schemeClr val="accent5"/>
          </a:solidFill>
          <a:ln w="9525" algn="ctr">
            <a:noFill/>
            <a:miter lim="800000"/>
            <a:headEnd/>
            <a:tailEnd/>
          </a:ln>
          <a:effectLst/>
        </p:spPr>
        <p:txBody>
          <a:bodyPr lIns="130615" tIns="65308" rIns="130615" bIns="65308"/>
          <a:lstStyle/>
          <a:p>
            <a:endParaRPr lang="en-US" dirty="0">
              <a:latin typeface="Arial" panose="020B0604020202020204" pitchFamily="34" charset="0"/>
            </a:endParaRPr>
          </a:p>
        </p:txBody>
      </p:sp>
      <p:sp>
        <p:nvSpPr>
          <p:cNvPr id="93199" name="Text Box 15"/>
          <p:cNvSpPr txBox="1">
            <a:spLocks noChangeArrowheads="1"/>
          </p:cNvSpPr>
          <p:nvPr/>
        </p:nvSpPr>
        <p:spPr bwMode="auto">
          <a:xfrm>
            <a:off x="5136136" y="3192197"/>
            <a:ext cx="2297090" cy="439668"/>
          </a:xfrm>
          <a:prstGeom prst="rect">
            <a:avLst/>
          </a:prstGeom>
          <a:noFill/>
          <a:ln w="9525">
            <a:noFill/>
            <a:miter lim="800000"/>
            <a:headEnd/>
            <a:tailEnd/>
          </a:ln>
          <a:effectLst/>
        </p:spPr>
        <p:txBody>
          <a:bodyPr wrap="none" lIns="130615" tIns="65308" rIns="130615" bIns="65308">
            <a:spAutoFit/>
          </a:bodyPr>
          <a:lstStyle/>
          <a:p>
            <a:r>
              <a:rPr lang="en-US" sz="2000" b="1" dirty="0">
                <a:solidFill>
                  <a:schemeClr val="accent5"/>
                </a:solidFill>
                <a:latin typeface="Arial" panose="020B0604020202020204" pitchFamily="34" charset="0"/>
              </a:rPr>
              <a:t>XML RESPONSE</a:t>
            </a:r>
          </a:p>
        </p:txBody>
      </p:sp>
      <p:sp>
        <p:nvSpPr>
          <p:cNvPr id="93200" name="Rectangle 16"/>
          <p:cNvSpPr>
            <a:spLocks noChangeArrowheads="1"/>
          </p:cNvSpPr>
          <p:nvPr/>
        </p:nvSpPr>
        <p:spPr bwMode="auto">
          <a:xfrm>
            <a:off x="5479462" y="3601801"/>
            <a:ext cx="7638235" cy="4092976"/>
          </a:xfrm>
          <a:prstGeom prst="rect">
            <a:avLst/>
          </a:prstGeom>
          <a:noFill/>
          <a:ln w="9525">
            <a:noFill/>
            <a:miter lim="800000"/>
            <a:headEnd/>
            <a:tailEnd/>
          </a:ln>
          <a:effectLst/>
        </p:spPr>
        <p:txBody>
          <a:bodyPr wrap="square" lIns="130615" tIns="65308" rIns="130615" bIns="65308">
            <a:spAutoFit/>
          </a:bodyPr>
          <a:lstStyle/>
          <a:p>
            <a:pPr>
              <a:lnSpc>
                <a:spcPct val="90000"/>
              </a:lnSpc>
            </a:pPr>
            <a:r>
              <a:rPr lang="en-US" sz="1100" b="1" noProof="1">
                <a:solidFill>
                  <a:schemeClr val="bg1"/>
                </a:solidFill>
                <a:latin typeface="Courier New" pitchFamily="49" charset="0"/>
              </a:rPr>
              <a:t>&lt;rpc-reply&gt;</a:t>
            </a:r>
          </a:p>
          <a:p>
            <a:pPr>
              <a:lnSpc>
                <a:spcPct val="90000"/>
              </a:lnSpc>
            </a:pPr>
            <a:r>
              <a:rPr lang="en-US" sz="1100" b="1" noProof="1">
                <a:solidFill>
                  <a:schemeClr val="bg1"/>
                </a:solidFill>
                <a:latin typeface="Courier New" pitchFamily="49" charset="0"/>
              </a:rPr>
              <a:t>  &lt;vlan-information …&gt;</a:t>
            </a:r>
          </a:p>
          <a:p>
            <a:pPr>
              <a:lnSpc>
                <a:spcPct val="90000"/>
              </a:lnSpc>
            </a:pPr>
            <a:r>
              <a:rPr lang="en-US" sz="1100" b="1" noProof="1">
                <a:solidFill>
                  <a:schemeClr val="bg1"/>
                </a:solidFill>
                <a:latin typeface="Courier New" pitchFamily="49" charset="0"/>
              </a:rPr>
              <a:t>     &lt;vlan-terse/&gt;</a:t>
            </a:r>
          </a:p>
          <a:p>
            <a:pPr>
              <a:lnSpc>
                <a:spcPct val="90000"/>
              </a:lnSpc>
            </a:pPr>
            <a:r>
              <a:rPr lang="en-US" sz="1100" b="1" noProof="1">
                <a:solidFill>
                  <a:schemeClr val="bg1"/>
                </a:solidFill>
                <a:latin typeface="Courier New" pitchFamily="49" charset="0"/>
              </a:rPr>
              <a:t>     &lt;vlan&gt;</a:t>
            </a:r>
          </a:p>
          <a:p>
            <a:pPr>
              <a:lnSpc>
                <a:spcPct val="90000"/>
              </a:lnSpc>
            </a:pPr>
            <a:r>
              <a:rPr lang="en-US" sz="1100" b="1" noProof="1">
                <a:solidFill>
                  <a:schemeClr val="bg1"/>
                </a:solidFill>
                <a:latin typeface="Courier New" pitchFamily="49" charset="0"/>
              </a:rPr>
              <a:t>         &lt;vlan-instance&gt;0&lt;/vlan-instance&gt;</a:t>
            </a:r>
          </a:p>
          <a:p>
            <a:pPr>
              <a:lnSpc>
                <a:spcPct val="90000"/>
              </a:lnSpc>
            </a:pPr>
            <a:r>
              <a:rPr lang="en-US" sz="1100" b="1" noProof="1">
                <a:solidFill>
                  <a:schemeClr val="bg1"/>
                </a:solidFill>
                <a:latin typeface="Courier New" pitchFamily="49" charset="0"/>
              </a:rPr>
              <a:t>         &lt;vlan-name&gt;VLAN-blue&lt;/vlan-name&gt;</a:t>
            </a:r>
          </a:p>
          <a:p>
            <a:pPr>
              <a:lnSpc>
                <a:spcPct val="90000"/>
              </a:lnSpc>
            </a:pPr>
            <a:r>
              <a:rPr lang="en-US" sz="1100" b="1" noProof="1">
                <a:solidFill>
                  <a:schemeClr val="bg1"/>
                </a:solidFill>
                <a:latin typeface="Courier New" pitchFamily="49" charset="0"/>
              </a:rPr>
              <a:t>         &lt;vlan-create-time&gt;Wed Nov 16 12:42:03 2011</a:t>
            </a:r>
          </a:p>
          <a:p>
            <a:pPr>
              <a:lnSpc>
                <a:spcPct val="90000"/>
              </a:lnSpc>
            </a:pPr>
            <a:r>
              <a:rPr lang="en-US" sz="1100" b="1" noProof="1">
                <a:solidFill>
                  <a:schemeClr val="bg1"/>
                </a:solidFill>
                <a:latin typeface="Courier New" pitchFamily="49" charset="0"/>
              </a:rPr>
              <a:t>         &lt;/vlan-create-time&gt;</a:t>
            </a:r>
          </a:p>
          <a:p>
            <a:pPr>
              <a:lnSpc>
                <a:spcPct val="90000"/>
              </a:lnSpc>
            </a:pPr>
            <a:r>
              <a:rPr lang="en-US" sz="1100" b="1" noProof="1">
                <a:solidFill>
                  <a:schemeClr val="bg1"/>
                </a:solidFill>
                <a:latin typeface="Courier New" pitchFamily="49" charset="0"/>
              </a:rPr>
              <a:t>         &lt;vlan-status&gt;Enabled&lt;/vlan-status&gt;</a:t>
            </a:r>
          </a:p>
          <a:p>
            <a:pPr>
              <a:lnSpc>
                <a:spcPct val="90000"/>
              </a:lnSpc>
            </a:pPr>
            <a:r>
              <a:rPr lang="en-US" sz="1100" b="1" noProof="1">
                <a:solidFill>
                  <a:schemeClr val="bg1"/>
                </a:solidFill>
                <a:latin typeface="Courier New" pitchFamily="49" charset="0"/>
              </a:rPr>
              <a:t>         &lt;vlan-owner&gt;static&lt;/vlan-owner&gt;</a:t>
            </a:r>
          </a:p>
          <a:p>
            <a:pPr>
              <a:lnSpc>
                <a:spcPct val="90000"/>
              </a:lnSpc>
            </a:pPr>
            <a:r>
              <a:rPr lang="en-US" sz="1100" b="1" noProof="1">
                <a:solidFill>
                  <a:schemeClr val="bg1"/>
                </a:solidFill>
                <a:latin typeface="Courier New" pitchFamily="49" charset="0"/>
              </a:rPr>
              <a:t>         &lt;vlan-tag&gt;500&lt;/vlan-tag&gt;</a:t>
            </a:r>
          </a:p>
          <a:p>
            <a:pPr>
              <a:lnSpc>
                <a:spcPct val="90000"/>
              </a:lnSpc>
            </a:pPr>
            <a:r>
              <a:rPr lang="en-US" sz="1100" b="1" noProof="1">
                <a:solidFill>
                  <a:schemeClr val="bg1"/>
                </a:solidFill>
                <a:latin typeface="Courier New" pitchFamily="49" charset="0"/>
              </a:rPr>
              <a:t>         &lt;vlan-tag-string&gt;500&lt;/vlan-tag-string&gt;</a:t>
            </a:r>
          </a:p>
          <a:p>
            <a:pPr>
              <a:lnSpc>
                <a:spcPct val="90000"/>
              </a:lnSpc>
            </a:pPr>
            <a:r>
              <a:rPr lang="en-US" sz="1100" b="1" noProof="1">
                <a:solidFill>
                  <a:schemeClr val="bg1"/>
                </a:solidFill>
                <a:latin typeface="Courier New" pitchFamily="49" charset="0"/>
              </a:rPr>
              <a:t>         &lt;vlan-index&gt;2&lt;/vlan-index&gt;</a:t>
            </a:r>
          </a:p>
          <a:p>
            <a:pPr>
              <a:lnSpc>
                <a:spcPct val="90000"/>
              </a:lnSpc>
            </a:pPr>
            <a:r>
              <a:rPr lang="en-US" sz="1100" b="1" noProof="1">
                <a:solidFill>
                  <a:schemeClr val="bg1"/>
                </a:solidFill>
                <a:latin typeface="Courier New" pitchFamily="49" charset="0"/>
              </a:rPr>
              <a:t>         &lt;vlan-protocol-port&gt;Port Mode&lt;/vlan-protocol-port&gt;</a:t>
            </a:r>
          </a:p>
          <a:p>
            <a:pPr>
              <a:lnSpc>
                <a:spcPct val="90000"/>
              </a:lnSpc>
            </a:pPr>
            <a:r>
              <a:rPr lang="en-US" sz="1100" b="1" noProof="1">
                <a:solidFill>
                  <a:schemeClr val="bg1"/>
                </a:solidFill>
                <a:latin typeface="Courier New" pitchFamily="49" charset="0"/>
              </a:rPr>
              <a:t>         &lt;vlan-members-count&gt;1&lt;/vlan-members-count&gt;</a:t>
            </a:r>
          </a:p>
          <a:p>
            <a:pPr>
              <a:lnSpc>
                <a:spcPct val="90000"/>
              </a:lnSpc>
            </a:pPr>
            <a:r>
              <a:rPr lang="en-US" sz="1100" b="1" noProof="1">
                <a:solidFill>
                  <a:schemeClr val="bg1"/>
                </a:solidFill>
                <a:latin typeface="Courier New" pitchFamily="49" charset="0"/>
              </a:rPr>
              <a:t>         &lt;vlan-members-upcount&gt;0&lt;/vlan-members-upcount&gt;</a:t>
            </a:r>
          </a:p>
          <a:p>
            <a:pPr>
              <a:lnSpc>
                <a:spcPct val="90000"/>
              </a:lnSpc>
            </a:pPr>
            <a:r>
              <a:rPr lang="en-US" sz="1100" b="1" noProof="1">
                <a:solidFill>
                  <a:schemeClr val="bg1"/>
                </a:solidFill>
                <a:latin typeface="Courier New" pitchFamily="49" charset="0"/>
              </a:rPr>
              <a:t>         &lt;vlan-detail&gt;</a:t>
            </a:r>
          </a:p>
          <a:p>
            <a:pPr>
              <a:lnSpc>
                <a:spcPct val="90000"/>
              </a:lnSpc>
            </a:pPr>
            <a:r>
              <a:rPr lang="en-US" sz="1100" b="1" noProof="1">
                <a:solidFill>
                  <a:schemeClr val="bg1"/>
                </a:solidFill>
                <a:latin typeface="Courier New" pitchFamily="49" charset="0"/>
              </a:rPr>
              <a:t>           &lt;vlan-member-list&gt;</a:t>
            </a:r>
          </a:p>
          <a:p>
            <a:pPr>
              <a:lnSpc>
                <a:spcPct val="90000"/>
              </a:lnSpc>
            </a:pPr>
            <a:r>
              <a:rPr lang="en-US" sz="1100" b="1" noProof="1">
                <a:solidFill>
                  <a:schemeClr val="bg1"/>
                </a:solidFill>
                <a:latin typeface="Courier New" pitchFamily="49" charset="0"/>
              </a:rPr>
              <a:t>             &lt;vlan-member&gt;</a:t>
            </a:r>
          </a:p>
          <a:p>
            <a:pPr>
              <a:lnSpc>
                <a:spcPct val="90000"/>
              </a:lnSpc>
            </a:pPr>
            <a:r>
              <a:rPr lang="en-US" sz="1100" b="1" noProof="1">
                <a:solidFill>
                  <a:schemeClr val="bg1"/>
                </a:solidFill>
                <a:latin typeface="Courier New" pitchFamily="49" charset="0"/>
              </a:rPr>
              <a:t>               &lt;vlan-member-interface&gt;ge-0/0/19.0&lt;/vlan-member-interface&gt;</a:t>
            </a:r>
          </a:p>
          <a:p>
            <a:pPr>
              <a:lnSpc>
                <a:spcPct val="90000"/>
              </a:lnSpc>
            </a:pPr>
            <a:r>
              <a:rPr lang="en-US" sz="1100" b="1" noProof="1">
                <a:solidFill>
                  <a:schemeClr val="bg1"/>
                </a:solidFill>
                <a:latin typeface="Courier New" pitchFamily="49" charset="0"/>
              </a:rPr>
              <a:t>             &lt;/vlan-member&gt;</a:t>
            </a:r>
          </a:p>
          <a:p>
            <a:pPr>
              <a:lnSpc>
                <a:spcPct val="90000"/>
              </a:lnSpc>
            </a:pPr>
            <a:r>
              <a:rPr lang="en-US" sz="1100" b="1" noProof="1">
                <a:solidFill>
                  <a:schemeClr val="bg1"/>
                </a:solidFill>
                <a:latin typeface="Courier New" pitchFamily="49" charset="0"/>
              </a:rPr>
              <a:t>           &lt;/vlan-member-list&gt;</a:t>
            </a:r>
          </a:p>
          <a:p>
            <a:pPr>
              <a:lnSpc>
                <a:spcPct val="90000"/>
              </a:lnSpc>
            </a:pPr>
            <a:r>
              <a:rPr lang="en-US" sz="1100" b="1" noProof="1">
                <a:solidFill>
                  <a:schemeClr val="bg1"/>
                </a:solidFill>
                <a:latin typeface="Courier New" pitchFamily="49" charset="0"/>
              </a:rPr>
              <a:t>         &lt;/vlan-detail&gt;</a:t>
            </a:r>
          </a:p>
          <a:p>
            <a:pPr>
              <a:lnSpc>
                <a:spcPct val="90000"/>
              </a:lnSpc>
            </a:pPr>
            <a:r>
              <a:rPr lang="en-US" sz="1100" b="1" noProof="1">
                <a:solidFill>
                  <a:schemeClr val="bg1"/>
                </a:solidFill>
                <a:latin typeface="Courier New" pitchFamily="49" charset="0"/>
              </a:rPr>
              <a:t>     &lt;/vlan&gt;</a:t>
            </a:r>
          </a:p>
          <a:p>
            <a:pPr>
              <a:lnSpc>
                <a:spcPct val="90000"/>
              </a:lnSpc>
            </a:pPr>
            <a:r>
              <a:rPr lang="en-US" sz="1100" b="1" noProof="1">
                <a:solidFill>
                  <a:schemeClr val="bg1"/>
                </a:solidFill>
                <a:latin typeface="Courier New" pitchFamily="49" charset="0"/>
              </a:rPr>
              <a:t>   …</a:t>
            </a:r>
          </a:p>
          <a:p>
            <a:pPr>
              <a:lnSpc>
                <a:spcPct val="90000"/>
              </a:lnSpc>
            </a:pPr>
            <a:r>
              <a:rPr lang="en-US" sz="1100" b="1" noProof="1">
                <a:solidFill>
                  <a:schemeClr val="bg1"/>
                </a:solidFill>
                <a:latin typeface="Courier New" pitchFamily="49" charset="0"/>
              </a:rPr>
              <a:t>&lt;/rpc-reply&gt;</a:t>
            </a:r>
          </a:p>
        </p:txBody>
      </p:sp>
      <p:sp>
        <p:nvSpPr>
          <p:cNvPr id="14" name="Rectangle 12"/>
          <p:cNvSpPr>
            <a:spLocks noChangeArrowheads="1"/>
          </p:cNvSpPr>
          <p:nvPr/>
        </p:nvSpPr>
        <p:spPr bwMode="auto">
          <a:xfrm>
            <a:off x="5271911" y="2583144"/>
            <a:ext cx="5051915" cy="422300"/>
          </a:xfrm>
          <a:prstGeom prst="rect">
            <a:avLst/>
          </a:prstGeom>
          <a:solidFill>
            <a:schemeClr val="accent2"/>
          </a:solidFill>
          <a:ln w="9525" algn="ctr">
            <a:noFill/>
            <a:miter lim="800000"/>
            <a:headEnd/>
            <a:tailEnd/>
          </a:ln>
          <a:effectLst/>
        </p:spPr>
        <p:txBody>
          <a:bodyPr lIns="130615" tIns="65308" rIns="130615" bIns="65308"/>
          <a:lstStyle/>
          <a:p>
            <a:endParaRPr lang="en-US" dirty="0">
              <a:latin typeface="Arial" panose="020B0604020202020204" pitchFamily="34" charset="0"/>
            </a:endParaRPr>
          </a:p>
        </p:txBody>
      </p:sp>
      <p:sp>
        <p:nvSpPr>
          <p:cNvPr id="15" name="Rectangle 13"/>
          <p:cNvSpPr>
            <a:spLocks noChangeArrowheads="1"/>
          </p:cNvSpPr>
          <p:nvPr/>
        </p:nvSpPr>
        <p:spPr bwMode="auto">
          <a:xfrm>
            <a:off x="5355720" y="2622992"/>
            <a:ext cx="4797723" cy="347335"/>
          </a:xfrm>
          <a:prstGeom prst="rect">
            <a:avLst/>
          </a:prstGeom>
          <a:noFill/>
          <a:ln w="9525">
            <a:noFill/>
            <a:miter lim="800000"/>
            <a:headEnd/>
            <a:tailEnd/>
          </a:ln>
          <a:effectLst/>
        </p:spPr>
        <p:txBody>
          <a:bodyPr wrap="square" lIns="130615" tIns="65308" rIns="130615" bIns="65308">
            <a:spAutoFit/>
          </a:bodyPr>
          <a:lstStyle/>
          <a:p>
            <a:r>
              <a:rPr lang="en-US" sz="1400" noProof="1">
                <a:solidFill>
                  <a:schemeClr val="bg1"/>
                </a:solidFill>
                <a:latin typeface="Courier New" pitchFamily="49" charset="0"/>
              </a:rPr>
              <a:t>admin@</a:t>
            </a:r>
            <a:r>
              <a:rPr lang="en-US" sz="1400" dirty="0">
                <a:solidFill>
                  <a:schemeClr val="bg1"/>
                </a:solidFill>
                <a:latin typeface="Courier New" pitchFamily="49" charset="0"/>
              </a:rPr>
              <a:t>EX&gt;</a:t>
            </a:r>
            <a:r>
              <a:rPr lang="en-US" sz="1400" noProof="1">
                <a:solidFill>
                  <a:schemeClr val="bg1"/>
                </a:solidFill>
                <a:latin typeface="Courier New" pitchFamily="49" charset="0"/>
              </a:rPr>
              <a:t> show </a:t>
            </a:r>
            <a:r>
              <a:rPr lang="en-US" sz="1400" dirty="0">
                <a:solidFill>
                  <a:schemeClr val="bg1"/>
                </a:solidFill>
                <a:latin typeface="Courier New" pitchFamily="49" charset="0"/>
              </a:rPr>
              <a:t>vlans | </a:t>
            </a:r>
            <a:r>
              <a:rPr lang="en-US" sz="1400" b="1" noProof="1">
                <a:solidFill>
                  <a:schemeClr val="bg1"/>
                </a:solidFill>
                <a:latin typeface="Courier New" pitchFamily="49" charset="0"/>
              </a:rPr>
              <a:t>display xml</a:t>
            </a:r>
            <a:endParaRPr lang="en-US" sz="1400" noProof="1">
              <a:solidFill>
                <a:schemeClr val="bg1"/>
              </a:solidFill>
              <a:latin typeface="Courier New" pitchFamily="49" charset="0"/>
            </a:endParaRPr>
          </a:p>
        </p:txBody>
      </p:sp>
    </p:spTree>
    <p:extLst>
      <p:ext uri="{BB962C8B-B14F-4D97-AF65-F5344CB8AC3E}">
        <p14:creationId xmlns:p14="http://schemas.microsoft.com/office/powerpoint/2010/main" val="277567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4" name="TextBox 3"/>
          <p:cNvSpPr txBox="1"/>
          <p:nvPr/>
        </p:nvSpPr>
        <p:spPr>
          <a:xfrm>
            <a:off x="1199357" y="5604841"/>
            <a:ext cx="12602367" cy="1569660"/>
          </a:xfrm>
          <a:prstGeom prst="rect">
            <a:avLst/>
          </a:prstGeom>
          <a:noFill/>
        </p:spPr>
        <p:txBody>
          <a:bodyPr wrap="square" rtlCol="0">
            <a:spAutoFit/>
          </a:bodyPr>
          <a:lstStyle/>
          <a:p>
            <a:r>
              <a:rPr lang="en-US" sz="3200" dirty="0">
                <a:solidFill>
                  <a:schemeClr val="accent2"/>
                </a:solidFill>
                <a:latin typeface="Arial" panose="020B0604020202020204" pitchFamily="34" charset="0"/>
              </a:rPr>
              <a:t>Documentation: </a:t>
            </a:r>
            <a:r>
              <a:rPr lang="en-US" sz="3200" dirty="0">
                <a:solidFill>
                  <a:schemeClr val="accent2"/>
                </a:solidFill>
                <a:latin typeface="Arial" panose="020B0604020202020204" pitchFamily="34" charset="0"/>
                <a:hlinkClick r:id="rId3"/>
              </a:rPr>
              <a:t>http://www.juniper.net/documentation/en_US/junos13.2/information-products/pathway-pages/netconf-guide/netconf.html</a:t>
            </a:r>
            <a:endParaRPr lang="en-US" sz="32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14122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SLAX &amp; JUISE</a:t>
            </a:r>
            <a:endParaRPr lang="en-US" dirty="0"/>
          </a:p>
        </p:txBody>
      </p:sp>
    </p:spTree>
    <p:extLst>
      <p:ext uri="{BB962C8B-B14F-4D97-AF65-F5344CB8AC3E}">
        <p14:creationId xmlns:p14="http://schemas.microsoft.com/office/powerpoint/2010/main" val="236984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LIBSLAX</a:t>
            </a:r>
            <a:endParaRPr lang="en-US" dirty="0"/>
          </a:p>
        </p:txBody>
      </p:sp>
      <p:sp>
        <p:nvSpPr>
          <p:cNvPr id="3" name="Content Placeholder 2"/>
          <p:cNvSpPr>
            <a:spLocks noGrp="1"/>
          </p:cNvSpPr>
          <p:nvPr>
            <p:ph idx="1"/>
          </p:nvPr>
        </p:nvSpPr>
        <p:spPr/>
        <p:txBody>
          <a:bodyPr/>
          <a:lstStyle/>
          <a:p>
            <a:r>
              <a:rPr lang="en-US" dirty="0" smtClean="0"/>
              <a:t>Junos OnBox scripting language</a:t>
            </a:r>
          </a:p>
          <a:p>
            <a:r>
              <a:rPr lang="en-US" dirty="0" smtClean="0"/>
              <a:t>Based on XSLT</a:t>
            </a:r>
          </a:p>
          <a:p>
            <a:r>
              <a:rPr lang="en-US" dirty="0" smtClean="0"/>
              <a:t>Exported SLAX from Junos</a:t>
            </a:r>
          </a:p>
          <a:p>
            <a:pPr lvl="1"/>
            <a:r>
              <a:rPr lang="en-US" dirty="0" smtClean="0"/>
              <a:t>Standalone language</a:t>
            </a:r>
          </a:p>
          <a:p>
            <a:pPr lvl="1"/>
            <a:r>
              <a:rPr lang="en-US" dirty="0" smtClean="0"/>
              <a:t>Open-Source (githib.com/juniper/libslax)</a:t>
            </a:r>
          </a:p>
          <a:p>
            <a:r>
              <a:rPr lang="en-US" dirty="0" smtClean="0"/>
              <a:t>Imported back into JUNOS-12.2, 12.3</a:t>
            </a:r>
          </a:p>
          <a:p>
            <a:pPr lvl="1"/>
            <a:r>
              <a:rPr lang="en-US" dirty="0" smtClean="0"/>
              <a:t>Re-imported on each release</a:t>
            </a:r>
          </a:p>
        </p:txBody>
      </p:sp>
    </p:spTree>
    <p:extLst>
      <p:ext uri="{BB962C8B-B14F-4D97-AF65-F5344CB8AC3E}">
        <p14:creationId xmlns:p14="http://schemas.microsoft.com/office/powerpoint/2010/main" val="20745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84923" y="959329"/>
            <a:ext cx="13167362" cy="664797"/>
          </a:xfrm>
        </p:spPr>
        <p:txBody>
          <a:bodyPr/>
          <a:lstStyle/>
          <a:p>
            <a:r>
              <a:rPr lang="en-US" dirty="0" smtClean="0"/>
              <a:t>SLAX Scripts</a:t>
            </a:r>
            <a:endParaRPr lang="en-US" dirty="0"/>
          </a:p>
        </p:txBody>
      </p:sp>
      <p:grpSp>
        <p:nvGrpSpPr>
          <p:cNvPr id="8" name="Group 7"/>
          <p:cNvGrpSpPr/>
          <p:nvPr/>
        </p:nvGrpSpPr>
        <p:grpSpPr>
          <a:xfrm>
            <a:off x="828608" y="2659951"/>
            <a:ext cx="4185817" cy="2758725"/>
            <a:chOff x="828608" y="1993900"/>
            <a:chExt cx="4185817" cy="2758725"/>
          </a:xfrm>
        </p:grpSpPr>
        <p:grpSp>
          <p:nvGrpSpPr>
            <p:cNvPr id="4" name="Group 3"/>
            <p:cNvGrpSpPr/>
            <p:nvPr/>
          </p:nvGrpSpPr>
          <p:grpSpPr>
            <a:xfrm>
              <a:off x="828608" y="1993900"/>
              <a:ext cx="4067529" cy="2758725"/>
              <a:chOff x="1016037" y="2379497"/>
              <a:chExt cx="3572615" cy="2129718"/>
            </a:xfrm>
          </p:grpSpPr>
          <p:sp>
            <p:nvSpPr>
              <p:cNvPr id="30" name="Rectangle 29"/>
              <p:cNvSpPr/>
              <p:nvPr/>
            </p:nvSpPr>
            <p:spPr>
              <a:xfrm rot="5400000">
                <a:off x="2079003" y="1999567"/>
                <a:ext cx="1446682" cy="3572613"/>
              </a:xfrm>
              <a:prstGeom prst="rect">
                <a:avLst/>
              </a:prstGeom>
              <a:solidFill>
                <a:srgbClr val="FFFFFF"/>
              </a:solidFill>
              <a:ln w="6350" cmpd="sng">
                <a:solidFill>
                  <a:srgbClr val="A6A6A6"/>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sp>
            <p:nvSpPr>
              <p:cNvPr id="33" name="Rectangle 32"/>
              <p:cNvSpPr/>
              <p:nvPr/>
            </p:nvSpPr>
            <p:spPr>
              <a:xfrm>
                <a:off x="1016038" y="2379497"/>
                <a:ext cx="3572614" cy="70046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19773" tIns="54942" rIns="109887" bIns="54942" rtlCol="0" anchor="ctr"/>
              <a:lstStyle/>
              <a:p>
                <a:pPr algn="ctr"/>
                <a:r>
                  <a:rPr lang="en-US" sz="2400" b="1" dirty="0">
                    <a:solidFill>
                      <a:srgbClr val="FFFFFF"/>
                    </a:solidFill>
                    <a:latin typeface="Arial"/>
                    <a:cs typeface="Arial"/>
                  </a:rPr>
                  <a:t>Operation Script</a:t>
                </a:r>
              </a:p>
            </p:txBody>
          </p:sp>
        </p:grpSp>
        <p:sp>
          <p:nvSpPr>
            <p:cNvPr id="45" name="TextBox 44"/>
            <p:cNvSpPr txBox="1"/>
            <p:nvPr/>
          </p:nvSpPr>
          <p:spPr bwMode="auto">
            <a:xfrm>
              <a:off x="909790" y="3215853"/>
              <a:ext cx="4104635" cy="1265836"/>
            </a:xfrm>
            <a:prstGeom prst="rect">
              <a:avLst/>
            </a:prstGeom>
            <a:noFill/>
            <a:ln w="25400" cap="flat" cmpd="sng" algn="ctr">
              <a:noFill/>
              <a:prstDash val="solid"/>
            </a:ln>
            <a:effectLst/>
          </p:spPr>
          <p:txBody>
            <a:bodyPr lIns="0" tIns="0" rIns="0" bIns="0" rtlCol="0" anchor="t" anchorCtr="0">
              <a:noAutofit/>
            </a:bodyPr>
            <a:lstStyle>
              <a:defPPr>
                <a:defRPr lang="en-US"/>
              </a:defPPr>
              <a:lvl1pPr marL="282575" indent="-282575" defTabSz="1566945">
                <a:lnSpc>
                  <a:spcPct val="95000"/>
                </a:lnSpc>
                <a:spcBef>
                  <a:spcPts val="900"/>
                </a:spcBef>
                <a:buClr>
                  <a:schemeClr val="tx1"/>
                </a:buClr>
                <a:buFont typeface="Arial" panose="020B0604020202020204" pitchFamily="34" charset="0"/>
                <a:buChar char="•"/>
                <a:defRPr sz="2400" kern="0">
                  <a:solidFill>
                    <a:schemeClr val="accent2"/>
                  </a:solidFill>
                  <a:latin typeface="Arial"/>
                  <a:cs typeface="Arial"/>
                </a:defRPr>
              </a:lvl1pPr>
            </a:lstStyle>
            <a:p>
              <a:pPr marL="225425" indent="-225425"/>
              <a:r>
                <a:rPr lang="en-US" sz="2000" dirty="0"/>
                <a:t>Create </a:t>
              </a:r>
              <a:r>
                <a:rPr lang="en-US" sz="2000" dirty="0" smtClean="0"/>
                <a:t>Custom </a:t>
              </a:r>
              <a:r>
                <a:rPr lang="en-US" sz="2000" dirty="0"/>
                <a:t>Commands</a:t>
              </a:r>
            </a:p>
            <a:p>
              <a:pPr marL="225425" indent="-225425"/>
              <a:r>
                <a:rPr lang="en-US" sz="2000" dirty="0"/>
                <a:t>Diagnose </a:t>
              </a:r>
              <a:r>
                <a:rPr lang="en-US" sz="2000" dirty="0" smtClean="0"/>
                <a:t>Network </a:t>
              </a:r>
              <a:r>
                <a:rPr lang="en-US" sz="2000" dirty="0"/>
                <a:t>Problems</a:t>
              </a:r>
            </a:p>
            <a:p>
              <a:pPr marL="225425" indent="-225425"/>
              <a:r>
                <a:rPr lang="en-US" sz="2000" dirty="0"/>
                <a:t>Controlled Configuration Change</a:t>
              </a:r>
            </a:p>
          </p:txBody>
        </p:sp>
      </p:grpSp>
      <p:grpSp>
        <p:nvGrpSpPr>
          <p:cNvPr id="9" name="Group 8"/>
          <p:cNvGrpSpPr/>
          <p:nvPr/>
        </p:nvGrpSpPr>
        <p:grpSpPr>
          <a:xfrm>
            <a:off x="5231326" y="2659951"/>
            <a:ext cx="4100014" cy="2758722"/>
            <a:chOff x="5229887" y="1993900"/>
            <a:chExt cx="4100014" cy="2758722"/>
          </a:xfrm>
        </p:grpSpPr>
        <p:grpSp>
          <p:nvGrpSpPr>
            <p:cNvPr id="5" name="Group 4"/>
            <p:cNvGrpSpPr/>
            <p:nvPr/>
          </p:nvGrpSpPr>
          <p:grpSpPr>
            <a:xfrm>
              <a:off x="5229887" y="1993900"/>
              <a:ext cx="4100014" cy="2758722"/>
              <a:chOff x="5494622" y="2379497"/>
              <a:chExt cx="3601147" cy="2129716"/>
            </a:xfrm>
          </p:grpSpPr>
          <p:sp>
            <p:nvSpPr>
              <p:cNvPr id="32" name="Rectangle 31"/>
              <p:cNvSpPr/>
              <p:nvPr/>
            </p:nvSpPr>
            <p:spPr>
              <a:xfrm rot="5400000">
                <a:off x="6571852" y="1985298"/>
                <a:ext cx="1446685" cy="3601146"/>
              </a:xfrm>
              <a:prstGeom prst="rect">
                <a:avLst/>
              </a:prstGeom>
              <a:solidFill>
                <a:srgbClr val="FFFFFF"/>
              </a:solidFill>
              <a:ln w="6350" cmpd="sng">
                <a:solidFill>
                  <a:srgbClr val="A6A6A6"/>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sp>
            <p:nvSpPr>
              <p:cNvPr id="34" name="Rectangle 33"/>
              <p:cNvSpPr/>
              <p:nvPr/>
            </p:nvSpPr>
            <p:spPr>
              <a:xfrm>
                <a:off x="5494622" y="2379497"/>
                <a:ext cx="3601147" cy="700464"/>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219773" tIns="54942" rIns="109887" bIns="54942" rtlCol="0" anchor="ctr"/>
              <a:lstStyle/>
              <a:p>
                <a:pPr algn="ctr"/>
                <a:r>
                  <a:rPr lang="en-US" sz="2400" b="1" dirty="0">
                    <a:solidFill>
                      <a:srgbClr val="FFFFFF"/>
                    </a:solidFill>
                    <a:latin typeface="Arial"/>
                    <a:cs typeface="Arial"/>
                  </a:rPr>
                  <a:t>Event Script</a:t>
                </a:r>
              </a:p>
            </p:txBody>
          </p:sp>
        </p:grpSp>
        <p:sp>
          <p:nvSpPr>
            <p:cNvPr id="48" name="TextBox 47"/>
            <p:cNvSpPr txBox="1"/>
            <p:nvPr/>
          </p:nvSpPr>
          <p:spPr bwMode="auto">
            <a:xfrm>
              <a:off x="5311068" y="3215853"/>
              <a:ext cx="3505200" cy="814280"/>
            </a:xfrm>
            <a:prstGeom prst="rect">
              <a:avLst/>
            </a:prstGeom>
            <a:noFill/>
            <a:ln w="25400" cap="flat" cmpd="sng" algn="ctr">
              <a:noFill/>
              <a:prstDash val="solid"/>
            </a:ln>
            <a:effectLst/>
          </p:spPr>
          <p:txBody>
            <a:bodyPr lIns="0" tIns="0" rIns="0" bIns="0" rtlCol="0" anchor="t" anchorCtr="0">
              <a:noAutofit/>
            </a:bodyPr>
            <a:lstStyle>
              <a:defPPr>
                <a:defRPr lang="en-US"/>
              </a:defPPr>
              <a:lvl1pPr marL="282575" indent="-282575" defTabSz="1566945">
                <a:lnSpc>
                  <a:spcPct val="95000"/>
                </a:lnSpc>
                <a:spcBef>
                  <a:spcPts val="900"/>
                </a:spcBef>
                <a:buClr>
                  <a:schemeClr val="tx1"/>
                </a:buClr>
                <a:buFont typeface="Arial" panose="020B0604020202020204" pitchFamily="34" charset="0"/>
                <a:buChar char="•"/>
                <a:defRPr sz="2400" kern="0">
                  <a:solidFill>
                    <a:schemeClr val="accent2"/>
                  </a:solidFill>
                  <a:latin typeface="Arial"/>
                  <a:cs typeface="Arial"/>
                </a:defRPr>
              </a:lvl1pPr>
            </a:lstStyle>
            <a:p>
              <a:pPr marL="225425" indent="-225425"/>
              <a:r>
                <a:rPr lang="en-US" sz="2000" dirty="0"/>
                <a:t>Automate Event Responses</a:t>
              </a:r>
            </a:p>
            <a:p>
              <a:pPr marL="225425" indent="-225425"/>
              <a:r>
                <a:rPr lang="en-US" sz="2000" dirty="0"/>
                <a:t>Correlate Events</a:t>
              </a:r>
            </a:p>
          </p:txBody>
        </p:sp>
      </p:grpSp>
      <p:grpSp>
        <p:nvGrpSpPr>
          <p:cNvPr id="10" name="Group 9"/>
          <p:cNvGrpSpPr/>
          <p:nvPr/>
        </p:nvGrpSpPr>
        <p:grpSpPr>
          <a:xfrm>
            <a:off x="9663585" y="2659951"/>
            <a:ext cx="4138139" cy="2758726"/>
            <a:chOff x="9663585" y="1993900"/>
            <a:chExt cx="4138139" cy="2758726"/>
          </a:xfrm>
        </p:grpSpPr>
        <p:grpSp>
          <p:nvGrpSpPr>
            <p:cNvPr id="6" name="Group 5"/>
            <p:cNvGrpSpPr/>
            <p:nvPr/>
          </p:nvGrpSpPr>
          <p:grpSpPr>
            <a:xfrm>
              <a:off x="9663585" y="1993900"/>
              <a:ext cx="4138139" cy="2758726"/>
              <a:chOff x="9979730" y="2379497"/>
              <a:chExt cx="3634634" cy="2129719"/>
            </a:xfrm>
          </p:grpSpPr>
          <p:sp>
            <p:nvSpPr>
              <p:cNvPr id="31" name="Rectangle 30"/>
              <p:cNvSpPr/>
              <p:nvPr/>
            </p:nvSpPr>
            <p:spPr>
              <a:xfrm rot="5400000">
                <a:off x="11073707" y="1968559"/>
                <a:ext cx="1446682" cy="3634632"/>
              </a:xfrm>
              <a:prstGeom prst="rect">
                <a:avLst/>
              </a:prstGeom>
              <a:solidFill>
                <a:srgbClr val="FFFFFF"/>
              </a:solidFill>
              <a:ln w="6350" cmpd="sng">
                <a:solidFill>
                  <a:srgbClr val="A6A6A6"/>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sp>
            <p:nvSpPr>
              <p:cNvPr id="35" name="Rectangle 34"/>
              <p:cNvSpPr/>
              <p:nvPr/>
            </p:nvSpPr>
            <p:spPr>
              <a:xfrm>
                <a:off x="9979730" y="2379497"/>
                <a:ext cx="3634633" cy="70046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219773" tIns="54942" rIns="109887" bIns="54942" rtlCol="0" anchor="ctr"/>
              <a:lstStyle/>
              <a:p>
                <a:pPr algn="ctr">
                  <a:lnSpc>
                    <a:spcPct val="95000"/>
                  </a:lnSpc>
                </a:pPr>
                <a:r>
                  <a:rPr lang="en-US" sz="2400" b="1" dirty="0" smtClean="0">
                    <a:solidFill>
                      <a:srgbClr val="FFFFFF"/>
                    </a:solidFill>
                    <a:latin typeface="Arial"/>
                    <a:cs typeface="Arial"/>
                  </a:rPr>
                  <a:t>Commit</a:t>
                </a:r>
                <a:br>
                  <a:rPr lang="en-US" sz="2400" b="1" dirty="0" smtClean="0">
                    <a:solidFill>
                      <a:srgbClr val="FFFFFF"/>
                    </a:solidFill>
                    <a:latin typeface="Arial"/>
                    <a:cs typeface="Arial"/>
                  </a:rPr>
                </a:br>
                <a:r>
                  <a:rPr lang="en-US" sz="2400" b="1" dirty="0" smtClean="0">
                    <a:solidFill>
                      <a:srgbClr val="FFFFFF"/>
                    </a:solidFill>
                    <a:latin typeface="Arial"/>
                    <a:cs typeface="Arial"/>
                  </a:rPr>
                  <a:t>Configuration </a:t>
                </a:r>
                <a:r>
                  <a:rPr lang="en-US" sz="2400" b="1" dirty="0">
                    <a:solidFill>
                      <a:srgbClr val="FFFFFF"/>
                    </a:solidFill>
                    <a:latin typeface="Arial"/>
                    <a:cs typeface="Arial"/>
                  </a:rPr>
                  <a:t>Script</a:t>
                </a:r>
              </a:p>
            </p:txBody>
          </p:sp>
        </p:grpSp>
        <p:sp>
          <p:nvSpPr>
            <p:cNvPr id="51" name="TextBox 50"/>
            <p:cNvSpPr txBox="1"/>
            <p:nvPr/>
          </p:nvSpPr>
          <p:spPr bwMode="auto">
            <a:xfrm>
              <a:off x="9744766" y="3215853"/>
              <a:ext cx="3924299" cy="848147"/>
            </a:xfrm>
            <a:prstGeom prst="rect">
              <a:avLst/>
            </a:prstGeom>
            <a:noFill/>
            <a:ln w="25400" cap="flat" cmpd="sng" algn="ctr">
              <a:noFill/>
              <a:prstDash val="solid"/>
            </a:ln>
            <a:effectLst/>
          </p:spPr>
          <p:txBody>
            <a:bodyPr lIns="0" tIns="0" rIns="0" bIns="0" rtlCol="0" anchor="t" anchorCtr="0">
              <a:noAutofit/>
            </a:bodyPr>
            <a:lstStyle>
              <a:defPPr>
                <a:defRPr lang="en-US"/>
              </a:defPPr>
              <a:lvl1pPr marL="282575" indent="-282575" defTabSz="1566945">
                <a:lnSpc>
                  <a:spcPct val="95000"/>
                </a:lnSpc>
                <a:spcBef>
                  <a:spcPts val="900"/>
                </a:spcBef>
                <a:buClr>
                  <a:schemeClr val="tx1"/>
                </a:buClr>
                <a:buFont typeface="Arial" panose="020B0604020202020204" pitchFamily="34" charset="0"/>
                <a:buChar char="•"/>
                <a:defRPr sz="2400" kern="0">
                  <a:solidFill>
                    <a:schemeClr val="accent2"/>
                  </a:solidFill>
                  <a:latin typeface="Arial"/>
                  <a:cs typeface="Arial"/>
                </a:defRPr>
              </a:lvl1pPr>
            </a:lstStyle>
            <a:p>
              <a:pPr marL="225425" indent="-225425"/>
              <a:r>
                <a:rPr lang="en-US" sz="2000" dirty="0"/>
                <a:t>Assure compliance to business rules network/security </a:t>
              </a:r>
              <a:r>
                <a:rPr lang="en-US" sz="2000" dirty="0" smtClean="0"/>
                <a:t>policies</a:t>
              </a:r>
              <a:endParaRPr lang="en-US" sz="2000" dirty="0"/>
            </a:p>
          </p:txBody>
        </p:sp>
      </p:grpSp>
    </p:spTree>
    <p:custDataLst>
      <p:tags r:id="rId1"/>
    </p:custDataLst>
    <p:extLst>
      <p:ext uri="{BB962C8B-B14F-4D97-AF65-F5344CB8AC3E}">
        <p14:creationId xmlns:p14="http://schemas.microsoft.com/office/powerpoint/2010/main" val="210677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Arrow 33"/>
          <p:cNvSpPr/>
          <p:nvPr/>
        </p:nvSpPr>
        <p:spPr>
          <a:xfrm>
            <a:off x="11356622" y="3162947"/>
            <a:ext cx="1146701"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5" name="Rectangle 7"/>
          <p:cNvSpPr>
            <a:spLocks noChangeArrowheads="1"/>
          </p:cNvSpPr>
          <p:nvPr/>
        </p:nvSpPr>
        <p:spPr bwMode="auto">
          <a:xfrm>
            <a:off x="8150578" y="2675469"/>
            <a:ext cx="3427057" cy="1411109"/>
          </a:xfrm>
          <a:prstGeom prst="rect">
            <a:avLst/>
          </a:prstGeom>
          <a:solidFill>
            <a:schemeClr val="accent2"/>
          </a:solidFill>
          <a:ln w="9525" algn="ctr">
            <a:noFill/>
            <a:miter lim="800000"/>
            <a:headEnd/>
            <a:tailEnd/>
          </a:ln>
        </p:spPr>
        <p:txBody>
          <a:bodyPr lIns="0" tIns="0" rIns="0" bIns="0" anchor="ctr">
            <a:noAutofit/>
          </a:bodyPr>
          <a:lstStyle/>
          <a:p>
            <a:pPr>
              <a:lnSpc>
                <a:spcPct val="90000"/>
              </a:lnSpc>
              <a:spcBef>
                <a:spcPct val="50000"/>
              </a:spcBef>
            </a:pPr>
            <a:endParaRPr lang="en-US" sz="13700" dirty="0">
              <a:solidFill>
                <a:srgbClr val="333333"/>
              </a:solidFill>
              <a:latin typeface="Arial" panose="020B0604020202020204" pitchFamily="34" charset="0"/>
              <a:cs typeface="Arial" pitchFamily="34" charset="0"/>
            </a:endParaRPr>
          </a:p>
        </p:txBody>
      </p:sp>
      <p:grpSp>
        <p:nvGrpSpPr>
          <p:cNvPr id="4" name="Group 3"/>
          <p:cNvGrpSpPr/>
          <p:nvPr/>
        </p:nvGrpSpPr>
        <p:grpSpPr>
          <a:xfrm>
            <a:off x="8784243" y="2888187"/>
            <a:ext cx="2159726" cy="985673"/>
            <a:chOff x="6220246" y="6510151"/>
            <a:chExt cx="2159726" cy="985673"/>
          </a:xfrm>
        </p:grpSpPr>
        <p:sp>
          <p:nvSpPr>
            <p:cNvPr id="32" name="Cube 31"/>
            <p:cNvSpPr/>
            <p:nvPr/>
          </p:nvSpPr>
          <p:spPr>
            <a:xfrm>
              <a:off x="6220246" y="6510151"/>
              <a:ext cx="2159726" cy="985673"/>
            </a:xfrm>
            <a:prstGeom prst="cube">
              <a:avLst/>
            </a:prstGeom>
            <a:solidFill>
              <a:schemeClr val="accent4">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130615" tIns="65308" rIns="130615" bIns="65308" anchor="ctr"/>
            <a:lstStyle/>
            <a:p>
              <a:pPr algn="ctr">
                <a:defRPr/>
              </a:pPr>
              <a:endParaRPr lang="en-US" dirty="0">
                <a:solidFill>
                  <a:srgbClr val="FFFFFF"/>
                </a:solidFill>
                <a:latin typeface="Arial" panose="020B0604020202020204" pitchFamily="34" charset="0"/>
              </a:endParaRPr>
            </a:p>
          </p:txBody>
        </p:sp>
        <p:sp>
          <p:nvSpPr>
            <p:cNvPr id="33" name="TextBox 36"/>
            <p:cNvSpPr txBox="1">
              <a:spLocks noChangeArrowheads="1"/>
            </p:cNvSpPr>
            <p:nvPr/>
          </p:nvSpPr>
          <p:spPr bwMode="auto">
            <a:xfrm>
              <a:off x="6343581" y="6736301"/>
              <a:ext cx="1739264" cy="716667"/>
            </a:xfrm>
            <a:prstGeom prst="rect">
              <a:avLst/>
            </a:prstGeom>
            <a:noFill/>
            <a:ln w="9525">
              <a:noFill/>
              <a:miter lim="800000"/>
              <a:headEnd/>
              <a:tailEnd/>
            </a:ln>
          </p:spPr>
          <p:txBody>
            <a:bodyPr wrap="square" lIns="130615" tIns="65308" rIns="130615" bIns="65308">
              <a:spAutoFit/>
            </a:bodyPr>
            <a:lstStyle/>
            <a:p>
              <a:pPr algn="ctr">
                <a:lnSpc>
                  <a:spcPct val="95000"/>
                </a:lnSpc>
                <a:spcBef>
                  <a:spcPts val="400"/>
                </a:spcBef>
              </a:pPr>
              <a:r>
                <a:rPr lang="en-US" sz="2000" b="1" dirty="0" smtClean="0">
                  <a:solidFill>
                    <a:srgbClr val="FFFFFF"/>
                  </a:solidFill>
                  <a:latin typeface="Arial" panose="020B0604020202020204" pitchFamily="34" charset="0"/>
                  <a:cs typeface="Arial" pitchFamily="34" charset="0"/>
                </a:rPr>
                <a:t>Event Scripts</a:t>
              </a:r>
              <a:endParaRPr lang="en-US" sz="2000" b="1" dirty="0">
                <a:solidFill>
                  <a:srgbClr val="FFFFFF"/>
                </a:solidFill>
                <a:latin typeface="Arial" panose="020B0604020202020204" pitchFamily="34" charset="0"/>
                <a:cs typeface="Arial" pitchFamily="34" charset="0"/>
              </a:endParaRPr>
            </a:p>
          </p:txBody>
        </p:sp>
      </p:grpSp>
      <p:sp>
        <p:nvSpPr>
          <p:cNvPr id="31" name="Rectangle 30"/>
          <p:cNvSpPr/>
          <p:nvPr/>
        </p:nvSpPr>
        <p:spPr>
          <a:xfrm>
            <a:off x="3036713" y="5870222"/>
            <a:ext cx="8556976" cy="1848208"/>
          </a:xfrm>
          <a:prstGeom prst="rect">
            <a:avLst/>
          </a:prstGeom>
          <a:solidFill>
            <a:schemeClr val="accent6"/>
          </a:solidFill>
          <a:ln w="25400">
            <a:noFill/>
            <a:round/>
            <a:headEnd/>
            <a:tailEnd/>
          </a:ln>
          <a:effectLst/>
        </p:spPr>
        <p:txBody>
          <a:bodyPr lIns="91440" tIns="91440" rIns="91440" bIns="91440" anchor="ctr"/>
          <a:lstStyle/>
          <a:p>
            <a:pPr marL="414978" lvl="1" indent="-249439">
              <a:lnSpc>
                <a:spcPct val="95000"/>
              </a:lnSpc>
              <a:spcBef>
                <a:spcPts val="900"/>
              </a:spcBef>
              <a:spcAft>
                <a:spcPts val="400"/>
              </a:spcAft>
              <a:buClr>
                <a:srgbClr val="FFFFFF"/>
              </a:buClr>
              <a:buSzPct val="96000"/>
              <a:defRPr/>
            </a:pPr>
            <a:r>
              <a:rPr lang="en-US" b="1" dirty="0">
                <a:solidFill>
                  <a:srgbClr val="FFFFFF"/>
                </a:solidFill>
                <a:latin typeface="Arial" panose="020B0604020202020204" pitchFamily="34" charset="0"/>
                <a:cs typeface="Arial" charset="0"/>
                <a:sym typeface="Galliard BT" pitchFamily="-96" charset="0"/>
              </a:rPr>
              <a:t>Benefits</a:t>
            </a:r>
          </a:p>
          <a:p>
            <a:pPr marL="414978" lvl="2" indent="-249439">
              <a:lnSpc>
                <a:spcPct val="95000"/>
              </a:lnSpc>
              <a:spcBef>
                <a:spcPts val="400"/>
              </a:spcBef>
              <a:buClr>
                <a:srgbClr val="FFFFFF"/>
              </a:buClr>
              <a:buSzPct val="96000"/>
              <a:buFont typeface="Wingdings" pitchFamily="2" charset="2"/>
              <a:buChar char="ü"/>
              <a:defRPr/>
            </a:pPr>
            <a:r>
              <a:rPr lang="en-US" dirty="0">
                <a:solidFill>
                  <a:srgbClr val="FFFFFF"/>
                </a:solidFill>
                <a:latin typeface="Arial" panose="020B0604020202020204" pitchFamily="34" charset="0"/>
                <a:cs typeface="Arial" charset="0"/>
                <a:sym typeface="Galliard BT" pitchFamily="-96" charset="0"/>
              </a:rPr>
              <a:t>Automate time-of-day configuration changes</a:t>
            </a:r>
          </a:p>
          <a:p>
            <a:pPr marL="414978" lvl="2" indent="-249439">
              <a:lnSpc>
                <a:spcPct val="95000"/>
              </a:lnSpc>
              <a:spcBef>
                <a:spcPts val="400"/>
              </a:spcBef>
              <a:buClr>
                <a:srgbClr val="FFFFFF"/>
              </a:buClr>
              <a:buSzPct val="96000"/>
              <a:buFont typeface="Wingdings" pitchFamily="2" charset="2"/>
              <a:buChar char="ü"/>
              <a:defRPr/>
            </a:pPr>
            <a:r>
              <a:rPr lang="en-US" dirty="0">
                <a:solidFill>
                  <a:srgbClr val="FFFFFF"/>
                </a:solidFill>
                <a:latin typeface="Arial" panose="020B0604020202020204" pitchFamily="34" charset="0"/>
                <a:cs typeface="Arial" charset="0"/>
                <a:sym typeface="Galliard BT" pitchFamily="-96" charset="0"/>
              </a:rPr>
              <a:t>Speed time-to-resolve to reduce the downtime</a:t>
            </a:r>
          </a:p>
          <a:p>
            <a:pPr marL="414978" lvl="2" indent="-249439">
              <a:lnSpc>
                <a:spcPct val="95000"/>
              </a:lnSpc>
              <a:spcBef>
                <a:spcPts val="400"/>
              </a:spcBef>
              <a:buClr>
                <a:srgbClr val="FFFFFF"/>
              </a:buClr>
              <a:buSzPct val="96000"/>
              <a:buFont typeface="Wingdings" pitchFamily="2" charset="2"/>
              <a:buChar char="ü"/>
              <a:defRPr/>
            </a:pPr>
            <a:r>
              <a:rPr lang="en-US" dirty="0">
                <a:solidFill>
                  <a:srgbClr val="FFFFFF"/>
                </a:solidFill>
                <a:latin typeface="Arial" panose="020B0604020202020204" pitchFamily="34" charset="0"/>
                <a:cs typeface="Arial" charset="0"/>
                <a:sym typeface="Galliard BT" pitchFamily="-96" charset="0"/>
              </a:rPr>
              <a:t>Automate response to leading indicators to minimize impact</a:t>
            </a:r>
          </a:p>
        </p:txBody>
      </p:sp>
      <p:sp>
        <p:nvSpPr>
          <p:cNvPr id="47117" name="Rectangle 2"/>
          <p:cNvSpPr>
            <a:spLocks noGrp="1" noChangeArrowheads="1"/>
          </p:cNvSpPr>
          <p:nvPr>
            <p:ph type="title"/>
          </p:nvPr>
        </p:nvSpPr>
        <p:spPr/>
        <p:txBody>
          <a:bodyPr/>
          <a:lstStyle/>
          <a:p>
            <a:r>
              <a:rPr lang="en-US" dirty="0" smtClean="0"/>
              <a:t>Event Automation</a:t>
            </a:r>
            <a:endParaRPr lang="en-US" dirty="0"/>
          </a:p>
        </p:txBody>
      </p:sp>
      <p:sp>
        <p:nvSpPr>
          <p:cNvPr id="2" name="Content Placeholder 1"/>
          <p:cNvSpPr>
            <a:spLocks noGrp="1"/>
          </p:cNvSpPr>
          <p:nvPr>
            <p:ph idx="1"/>
          </p:nvPr>
        </p:nvSpPr>
        <p:spPr>
          <a:xfrm>
            <a:off x="720842" y="2628299"/>
            <a:ext cx="4212402" cy="1819524"/>
          </a:xfrm>
        </p:spPr>
        <p:txBody>
          <a:bodyPr/>
          <a:lstStyle/>
          <a:p>
            <a:r>
              <a:rPr lang="en-US" sz="2000" dirty="0" smtClean="0"/>
              <a:t>Gather relevant troubleshooting info and correlate events from leading indicators</a:t>
            </a:r>
          </a:p>
          <a:p>
            <a:r>
              <a:rPr lang="en-US" sz="2000" dirty="0" smtClean="0"/>
              <a:t>Automate event responses with a set of actions</a:t>
            </a:r>
            <a:endParaRPr lang="en-US" sz="2000" dirty="0"/>
          </a:p>
        </p:txBody>
      </p:sp>
      <p:sp>
        <p:nvSpPr>
          <p:cNvPr id="3" name="Content Placeholder 2"/>
          <p:cNvSpPr>
            <a:spLocks noGrp="1"/>
          </p:cNvSpPr>
          <p:nvPr>
            <p:ph sz="quarter" idx="11"/>
          </p:nvPr>
        </p:nvSpPr>
        <p:spPr/>
        <p:txBody>
          <a:bodyPr/>
          <a:lstStyle/>
          <a:p>
            <a:r>
              <a:rPr lang="en-US" dirty="0" smtClean="0"/>
              <a:t>Event scripts are triggered by events on the device</a:t>
            </a:r>
            <a:endParaRPr lang="en-US" dirty="0"/>
          </a:p>
        </p:txBody>
      </p:sp>
      <p:sp>
        <p:nvSpPr>
          <p:cNvPr id="64519" name="Text Box 15"/>
          <p:cNvSpPr txBox="1">
            <a:spLocks noChangeArrowheads="1"/>
          </p:cNvSpPr>
          <p:nvPr/>
        </p:nvSpPr>
        <p:spPr bwMode="auto">
          <a:xfrm>
            <a:off x="12618720" y="3218799"/>
            <a:ext cx="1280160" cy="332399"/>
          </a:xfrm>
          <a:prstGeom prst="rect">
            <a:avLst/>
          </a:prstGeom>
          <a:noFill/>
          <a:ln w="19050" algn="ctr">
            <a:noFill/>
            <a:miter lim="800000"/>
            <a:headEnd/>
            <a:tailEnd/>
          </a:ln>
        </p:spPr>
        <p:txBody>
          <a:bodyPr lIns="0" tIns="0" rIns="0" bIns="0">
            <a:spAutoFit/>
          </a:bodyPr>
          <a:lstStyle/>
          <a:p>
            <a:pPr>
              <a:lnSpc>
                <a:spcPct val="90000"/>
              </a:lnSpc>
              <a:spcBef>
                <a:spcPct val="50000"/>
              </a:spcBef>
            </a:pPr>
            <a:r>
              <a:rPr lang="en-US" sz="2400" dirty="0">
                <a:solidFill>
                  <a:schemeClr val="accent5"/>
                </a:solidFill>
                <a:latin typeface="Arial" panose="020B0604020202020204" pitchFamily="34" charset="0"/>
                <a:cs typeface="Arial" pitchFamily="34" charset="0"/>
              </a:rPr>
              <a:t>Actions</a:t>
            </a:r>
          </a:p>
        </p:txBody>
      </p:sp>
      <p:sp>
        <p:nvSpPr>
          <p:cNvPr id="19" name="Explosion 1 18"/>
          <p:cNvSpPr/>
          <p:nvPr>
            <p:custDataLst>
              <p:tags r:id="rId1"/>
            </p:custDataLst>
          </p:nvPr>
        </p:nvSpPr>
        <p:spPr bwMode="auto">
          <a:xfrm>
            <a:off x="5556887" y="2799644"/>
            <a:ext cx="1761488" cy="1162758"/>
          </a:xfrm>
          <a:prstGeom prst="irregularSeal1">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30615" tIns="65308" rIns="130615" bIns="65308" anchor="ctr"/>
          <a:lstStyle/>
          <a:p>
            <a:pPr algn="ctr">
              <a:lnSpc>
                <a:spcPct val="90000"/>
              </a:lnSpc>
              <a:spcBef>
                <a:spcPct val="50000"/>
              </a:spcBef>
              <a:defRPr/>
            </a:pPr>
            <a:endParaRPr lang="en-US" dirty="0">
              <a:solidFill>
                <a:srgbClr val="FFFF00"/>
              </a:solidFill>
              <a:latin typeface="Arial" panose="020B0604020202020204" pitchFamily="34" charset="0"/>
            </a:endParaRPr>
          </a:p>
        </p:txBody>
      </p:sp>
      <p:sp>
        <p:nvSpPr>
          <p:cNvPr id="64522" name="TextBox 19"/>
          <p:cNvSpPr txBox="1">
            <a:spLocks noChangeArrowheads="1"/>
          </p:cNvSpPr>
          <p:nvPr/>
        </p:nvSpPr>
        <p:spPr bwMode="auto">
          <a:xfrm>
            <a:off x="5671823" y="3174013"/>
            <a:ext cx="1478280" cy="414020"/>
          </a:xfrm>
          <a:prstGeom prst="rect">
            <a:avLst/>
          </a:prstGeom>
          <a:noFill/>
          <a:ln w="9525">
            <a:noFill/>
            <a:miter lim="800000"/>
            <a:headEnd/>
            <a:tailEnd/>
          </a:ln>
        </p:spPr>
        <p:txBody>
          <a:bodyPr lIns="130615" tIns="65308" rIns="130615" bIns="65308">
            <a:spAutoFit/>
          </a:bodyPr>
          <a:lstStyle/>
          <a:p>
            <a:pPr algn="ctr">
              <a:lnSpc>
                <a:spcPct val="90000"/>
              </a:lnSpc>
              <a:spcBef>
                <a:spcPct val="50000"/>
              </a:spcBef>
            </a:pPr>
            <a:r>
              <a:rPr lang="en-US" sz="2000" dirty="0">
                <a:solidFill>
                  <a:srgbClr val="FFFFFF"/>
                </a:solidFill>
                <a:latin typeface="Arial" panose="020B0604020202020204" pitchFamily="34" charset="0"/>
                <a:cs typeface="Arial" pitchFamily="34" charset="0"/>
              </a:rPr>
              <a:t>event</a:t>
            </a:r>
          </a:p>
        </p:txBody>
      </p:sp>
      <p:pic>
        <p:nvPicPr>
          <p:cNvPr id="64528" name="Picture 25" descr="Picture1.png"/>
          <p:cNvPicPr>
            <a:picLocks noChangeAspect="1"/>
          </p:cNvPicPr>
          <p:nvPr/>
        </p:nvPicPr>
        <p:blipFill>
          <a:blip cstate="print"/>
          <a:srcRect/>
          <a:stretch>
            <a:fillRect/>
          </a:stretch>
        </p:blipFill>
        <p:spPr bwMode="auto">
          <a:xfrm>
            <a:off x="4922522" y="4221130"/>
            <a:ext cx="9476741" cy="973454"/>
          </a:xfrm>
          <a:prstGeom prst="rect">
            <a:avLst/>
          </a:prstGeom>
          <a:noFill/>
          <a:ln w="9525">
            <a:noFill/>
            <a:miter lim="800000"/>
            <a:headEnd/>
            <a:tailEnd/>
          </a:ln>
        </p:spPr>
      </p:pic>
      <p:sp>
        <p:nvSpPr>
          <p:cNvPr id="36" name="Right Arrow 35"/>
          <p:cNvSpPr/>
          <p:nvPr/>
        </p:nvSpPr>
        <p:spPr>
          <a:xfrm>
            <a:off x="7484533" y="3162947"/>
            <a:ext cx="1146701"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7" name="TextBox 36"/>
          <p:cNvSpPr txBox="1"/>
          <p:nvPr/>
        </p:nvSpPr>
        <p:spPr>
          <a:xfrm>
            <a:off x="12665230" y="101600"/>
            <a:ext cx="1528468" cy="267687"/>
          </a:xfrm>
          <a:prstGeom prst="rect">
            <a:avLst/>
          </a:prstGeom>
          <a:solidFill>
            <a:srgbClr val="FFFF00"/>
          </a:solidFill>
          <a:ln>
            <a:noFill/>
          </a:ln>
        </p:spPr>
        <p:txBody>
          <a:bodyPr wrap="none" lIns="45643" tIns="22821" rIns="45643" bIns="22821" rtlCol="0">
            <a:spAutoFit/>
          </a:bodyPr>
          <a:lstStyle/>
          <a:p>
            <a:pPr algn="l">
              <a:lnSpc>
                <a:spcPct val="90000"/>
              </a:lnSpc>
            </a:pPr>
            <a:r>
              <a:rPr lang="en-US" sz="1600" dirty="0" smtClean="0">
                <a:solidFill>
                  <a:srgbClr val="C00000"/>
                </a:solidFill>
                <a:latin typeface="Arial"/>
                <a:cs typeface="Arial"/>
              </a:rPr>
              <a:t>Image missing?</a:t>
            </a:r>
          </a:p>
        </p:txBody>
      </p:sp>
      <p:cxnSp>
        <p:nvCxnSpPr>
          <p:cNvPr id="6" name="Straight Arrow Connector 5"/>
          <p:cNvCxnSpPr/>
          <p:nvPr/>
        </p:nvCxnSpPr>
        <p:spPr>
          <a:xfrm>
            <a:off x="13998222" y="372533"/>
            <a:ext cx="0" cy="3781778"/>
          </a:xfrm>
          <a:prstGeom prst="straightConnector1">
            <a:avLst/>
          </a:prstGeom>
          <a:ln w="19050">
            <a:solidFill>
              <a:srgbClr val="FF0000"/>
            </a:solidFill>
            <a:miter lim="800000"/>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26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828675" y="1993900"/>
            <a:ext cx="129730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62478" name="Text Box 24"/>
          <p:cNvSpPr txBox="1">
            <a:spLocks noChangeArrowheads="1"/>
          </p:cNvSpPr>
          <p:nvPr/>
        </p:nvSpPr>
        <p:spPr bwMode="auto">
          <a:xfrm>
            <a:off x="1172353" y="5485494"/>
            <a:ext cx="4302760" cy="1709246"/>
          </a:xfrm>
          <a:prstGeom prst="rect">
            <a:avLst/>
          </a:prstGeom>
          <a:noFill/>
          <a:ln w="9525" algn="ctr">
            <a:noFill/>
            <a:miter lim="800000"/>
            <a:headEnd/>
            <a:tailEnd/>
          </a:ln>
        </p:spPr>
        <p:txBody>
          <a:bodyPr wrap="square" lIns="130615" tIns="65308" rIns="130615" bIns="65308">
            <a:spAutoFit/>
          </a:bodyPr>
          <a:lstStyle/>
          <a:p>
            <a:pPr marL="225425" lvl="2" indent="-225425" defTabSz="1566945">
              <a:lnSpc>
                <a:spcPct val="95000"/>
              </a:lnSpc>
              <a:spcBef>
                <a:spcPts val="900"/>
              </a:spcBef>
              <a:buClr>
                <a:schemeClr val="tx1"/>
              </a:buClr>
              <a:buSzPct val="96000"/>
              <a:buFont typeface="Arial" panose="020B0604020202020204" pitchFamily="34" charset="0"/>
              <a:buChar char="•"/>
            </a:pPr>
            <a:r>
              <a:rPr lang="en-US" sz="2000" kern="0" dirty="0">
                <a:solidFill>
                  <a:schemeClr val="accent2"/>
                </a:solidFill>
                <a:latin typeface="Arial"/>
                <a:cs typeface="Arial"/>
              </a:rPr>
              <a:t>Abstract complex configuration into a simple set of base commands</a:t>
            </a:r>
          </a:p>
          <a:p>
            <a:pPr marL="225425" lvl="2" indent="-225425" defTabSz="1566945">
              <a:lnSpc>
                <a:spcPct val="95000"/>
              </a:lnSpc>
              <a:spcBef>
                <a:spcPts val="900"/>
              </a:spcBef>
              <a:buClr>
                <a:schemeClr val="tx1"/>
              </a:buClr>
              <a:buSzPct val="96000"/>
              <a:buFont typeface="Arial" panose="020B0604020202020204" pitchFamily="34" charset="0"/>
              <a:buChar char="•"/>
            </a:pPr>
            <a:r>
              <a:rPr lang="en-US" sz="2000" kern="0" dirty="0">
                <a:solidFill>
                  <a:schemeClr val="accent2"/>
                </a:solidFill>
                <a:latin typeface="Arial"/>
                <a:cs typeface="Arial"/>
              </a:rPr>
              <a:t>Enforce best practices and business rules </a:t>
            </a:r>
          </a:p>
        </p:txBody>
      </p:sp>
      <p:sp>
        <p:nvSpPr>
          <p:cNvPr id="44052" name="Rectangle 2"/>
          <p:cNvSpPr>
            <a:spLocks noGrp="1" noChangeArrowheads="1"/>
          </p:cNvSpPr>
          <p:nvPr>
            <p:ph type="title"/>
          </p:nvPr>
        </p:nvSpPr>
        <p:spPr/>
        <p:txBody>
          <a:bodyPr/>
          <a:lstStyle/>
          <a:p>
            <a:r>
              <a:rPr lang="en-US" dirty="0" smtClean="0"/>
              <a:t>Configuration Automation</a:t>
            </a:r>
            <a:endParaRPr lang="en-US" dirty="0"/>
          </a:p>
        </p:txBody>
      </p:sp>
      <p:sp>
        <p:nvSpPr>
          <p:cNvPr id="34" name="Rectangle 33"/>
          <p:cNvSpPr/>
          <p:nvPr/>
        </p:nvSpPr>
        <p:spPr>
          <a:xfrm>
            <a:off x="9098844" y="4696185"/>
            <a:ext cx="4571613" cy="3022245"/>
          </a:xfrm>
          <a:prstGeom prst="rect">
            <a:avLst/>
          </a:prstGeom>
          <a:solidFill>
            <a:schemeClr val="accent6"/>
          </a:solidFill>
          <a:ln w="25400">
            <a:noFill/>
            <a:round/>
            <a:headEnd/>
            <a:tailEnd/>
          </a:ln>
          <a:effectLst/>
        </p:spPr>
        <p:txBody>
          <a:bodyPr lIns="91440" tIns="91440" rIns="91440" bIns="91440" anchor="ctr"/>
          <a:lstStyle/>
          <a:p>
            <a:pPr marL="414978" lvl="1" indent="-249439">
              <a:lnSpc>
                <a:spcPct val="95000"/>
              </a:lnSpc>
              <a:spcBef>
                <a:spcPts val="900"/>
              </a:spcBef>
              <a:spcAft>
                <a:spcPts val="400"/>
              </a:spcAft>
              <a:buClr>
                <a:srgbClr val="FFFFFF"/>
              </a:buClr>
              <a:buSzPct val="96000"/>
              <a:defRPr/>
            </a:pPr>
            <a:r>
              <a:rPr lang="en-US" b="1" dirty="0">
                <a:solidFill>
                  <a:srgbClr val="FFFFFF"/>
                </a:solidFill>
                <a:latin typeface="Arial" panose="020B0604020202020204" pitchFamily="34" charset="0"/>
                <a:cs typeface="Arial" charset="0"/>
                <a:sym typeface="Galliard BT" pitchFamily="-96" charset="0"/>
              </a:rPr>
              <a:t>Benefits</a:t>
            </a:r>
          </a:p>
          <a:p>
            <a:pPr marL="414978" lvl="2" indent="-249439">
              <a:lnSpc>
                <a:spcPct val="95000"/>
              </a:lnSpc>
              <a:spcBef>
                <a:spcPts val="600"/>
              </a:spcBef>
              <a:buClr>
                <a:srgbClr val="FFFFFF"/>
              </a:buClr>
              <a:buSzPct val="96000"/>
              <a:buFont typeface="Wingdings" pitchFamily="2" charset="2"/>
              <a:buChar char="ü"/>
              <a:defRPr/>
            </a:pPr>
            <a:r>
              <a:rPr lang="en-US" dirty="0">
                <a:solidFill>
                  <a:srgbClr val="FFFFFF"/>
                </a:solidFill>
                <a:latin typeface="Arial" panose="020B0604020202020204" pitchFamily="34" charset="0"/>
                <a:cs typeface="Arial" charset="0"/>
                <a:sym typeface="Galliard BT" pitchFamily="-96" charset="0"/>
              </a:rPr>
              <a:t>Assure compliance to business rules and policies</a:t>
            </a:r>
          </a:p>
          <a:p>
            <a:pPr marL="414978" lvl="2" indent="-249439">
              <a:lnSpc>
                <a:spcPct val="95000"/>
              </a:lnSpc>
              <a:spcBef>
                <a:spcPts val="600"/>
              </a:spcBef>
              <a:buClr>
                <a:srgbClr val="FFFFFF"/>
              </a:buClr>
              <a:buSzPct val="96000"/>
              <a:buFont typeface="Wingdings" pitchFamily="2" charset="2"/>
              <a:buChar char="ü"/>
              <a:defRPr/>
            </a:pPr>
            <a:r>
              <a:rPr lang="en-US" dirty="0">
                <a:solidFill>
                  <a:srgbClr val="FFFFFF"/>
                </a:solidFill>
                <a:latin typeface="Arial" panose="020B0604020202020204" pitchFamily="34" charset="0"/>
                <a:cs typeface="Arial" charset="0"/>
                <a:sym typeface="Galliard BT" pitchFamily="-96" charset="0"/>
              </a:rPr>
              <a:t>Provide change management to avert and correct errors</a:t>
            </a:r>
          </a:p>
          <a:p>
            <a:pPr marL="414978" lvl="2" indent="-249439">
              <a:lnSpc>
                <a:spcPct val="95000"/>
              </a:lnSpc>
              <a:spcBef>
                <a:spcPts val="600"/>
              </a:spcBef>
              <a:buClr>
                <a:srgbClr val="FFFFFF"/>
              </a:buClr>
              <a:buSzPct val="96000"/>
              <a:buFont typeface="Wingdings" pitchFamily="2" charset="2"/>
              <a:buChar char="ü"/>
              <a:defRPr/>
            </a:pPr>
            <a:r>
              <a:rPr lang="en-US" dirty="0">
                <a:solidFill>
                  <a:srgbClr val="FFFFFF"/>
                </a:solidFill>
                <a:latin typeface="Arial" panose="020B0604020202020204" pitchFamily="34" charset="0"/>
                <a:cs typeface="Arial" charset="0"/>
                <a:sym typeface="Galliard BT" pitchFamily="-96" charset="0"/>
              </a:rPr>
              <a:t>Simplify and speed setup of complex configuration</a:t>
            </a:r>
          </a:p>
        </p:txBody>
      </p:sp>
      <p:grpSp>
        <p:nvGrpSpPr>
          <p:cNvPr id="7" name="Group 6"/>
          <p:cNvGrpSpPr/>
          <p:nvPr/>
        </p:nvGrpSpPr>
        <p:grpSpPr>
          <a:xfrm>
            <a:off x="2476043" y="2242827"/>
            <a:ext cx="9684663" cy="5252997"/>
            <a:chOff x="2029256" y="2129937"/>
            <a:chExt cx="9684663" cy="5252997"/>
          </a:xfrm>
        </p:grpSpPr>
        <p:sp>
          <p:nvSpPr>
            <p:cNvPr id="6" name="Right Arrow 5"/>
            <p:cNvSpPr/>
            <p:nvPr/>
          </p:nvSpPr>
          <p:spPr>
            <a:xfrm>
              <a:off x="2968981" y="3194757"/>
              <a:ext cx="1772355"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9" name="Right Arrow 48"/>
            <p:cNvSpPr/>
            <p:nvPr/>
          </p:nvSpPr>
          <p:spPr>
            <a:xfrm>
              <a:off x="8839203" y="3194757"/>
              <a:ext cx="1772355"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2466" name="Rectangle 7"/>
            <p:cNvSpPr>
              <a:spLocks noChangeArrowheads="1"/>
            </p:cNvSpPr>
            <p:nvPr/>
          </p:nvSpPr>
          <p:spPr bwMode="auto">
            <a:xfrm>
              <a:off x="4827132" y="2562579"/>
              <a:ext cx="4023360" cy="1804002"/>
            </a:xfrm>
            <a:prstGeom prst="rect">
              <a:avLst/>
            </a:prstGeom>
            <a:solidFill>
              <a:schemeClr val="accent2"/>
            </a:solidFill>
            <a:ln w="9525" algn="ctr">
              <a:noFill/>
              <a:miter lim="800000"/>
              <a:headEnd/>
              <a:tailEnd/>
            </a:ln>
          </p:spPr>
          <p:txBody>
            <a:bodyPr lIns="0" tIns="0" rIns="0" bIns="0" anchor="ctr">
              <a:noAutofit/>
            </a:bodyPr>
            <a:lstStyle/>
            <a:p>
              <a:pPr>
                <a:lnSpc>
                  <a:spcPct val="90000"/>
                </a:lnSpc>
                <a:spcBef>
                  <a:spcPct val="50000"/>
                </a:spcBef>
              </a:pPr>
              <a:endParaRPr lang="en-US" sz="13700" dirty="0">
                <a:solidFill>
                  <a:srgbClr val="333333"/>
                </a:solidFill>
                <a:latin typeface="Arial" panose="020B0604020202020204" pitchFamily="34" charset="0"/>
                <a:cs typeface="Arial" pitchFamily="34" charset="0"/>
              </a:endParaRPr>
            </a:p>
          </p:txBody>
        </p:sp>
        <p:sp>
          <p:nvSpPr>
            <p:cNvPr id="62472" name="Text Box 12"/>
            <p:cNvSpPr txBox="1">
              <a:spLocks noChangeArrowheads="1"/>
            </p:cNvSpPr>
            <p:nvPr/>
          </p:nvSpPr>
          <p:spPr bwMode="auto">
            <a:xfrm>
              <a:off x="6899772" y="5734902"/>
              <a:ext cx="1280160" cy="332399"/>
            </a:xfrm>
            <a:prstGeom prst="rect">
              <a:avLst/>
            </a:prstGeom>
            <a:noFill/>
            <a:ln w="19050" algn="ctr">
              <a:noFill/>
              <a:miter lim="800000"/>
              <a:headEnd/>
              <a:tailEnd/>
            </a:ln>
          </p:spPr>
          <p:txBody>
            <a:bodyPr lIns="0" tIns="0" rIns="0" bIns="0">
              <a:spAutoFit/>
            </a:bodyPr>
            <a:lstStyle/>
            <a:p>
              <a:pPr algn="ctr">
                <a:lnSpc>
                  <a:spcPct val="90000"/>
                </a:lnSpc>
                <a:spcBef>
                  <a:spcPct val="50000"/>
                </a:spcBef>
              </a:pPr>
              <a:r>
                <a:rPr lang="en-US" sz="2400" dirty="0">
                  <a:solidFill>
                    <a:schemeClr val="accent5"/>
                  </a:solidFill>
                  <a:latin typeface="Arial" panose="020B0604020202020204" pitchFamily="34" charset="0"/>
                  <a:cs typeface="Arial" pitchFamily="34" charset="0"/>
                </a:rPr>
                <a:t>Actions</a:t>
              </a:r>
            </a:p>
          </p:txBody>
        </p:sp>
        <p:sp>
          <p:nvSpPr>
            <p:cNvPr id="62481" name="TextBox 28"/>
            <p:cNvSpPr txBox="1">
              <a:spLocks noChangeArrowheads="1"/>
            </p:cNvSpPr>
            <p:nvPr/>
          </p:nvSpPr>
          <p:spPr bwMode="auto">
            <a:xfrm>
              <a:off x="5810112" y="2129937"/>
              <a:ext cx="2057400" cy="485835"/>
            </a:xfrm>
            <a:prstGeom prst="rect">
              <a:avLst/>
            </a:prstGeom>
            <a:noFill/>
            <a:ln w="9525">
              <a:noFill/>
              <a:miter lim="800000"/>
              <a:headEnd/>
              <a:tailEnd/>
            </a:ln>
          </p:spPr>
          <p:txBody>
            <a:bodyPr lIns="130615" tIns="65308" rIns="130615" bIns="65308">
              <a:spAutoFit/>
            </a:bodyPr>
            <a:lstStyle/>
            <a:p>
              <a:pPr algn="ctr"/>
              <a:r>
                <a:rPr lang="en-US" b="1" dirty="0">
                  <a:solidFill>
                    <a:srgbClr val="333333"/>
                  </a:solidFill>
                  <a:latin typeface="Arial" panose="020B0604020202020204" pitchFamily="34" charset="0"/>
                  <a:cs typeface="Arial" pitchFamily="34" charset="0"/>
                </a:rPr>
                <a:t>COMMIT </a:t>
              </a:r>
            </a:p>
          </p:txBody>
        </p:sp>
        <p:sp>
          <p:nvSpPr>
            <p:cNvPr id="62482" name="TextBox 29"/>
            <p:cNvSpPr txBox="1">
              <a:spLocks noChangeArrowheads="1"/>
            </p:cNvSpPr>
            <p:nvPr/>
          </p:nvSpPr>
          <p:spPr bwMode="auto">
            <a:xfrm>
              <a:off x="607173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sp>
          <p:nvSpPr>
            <p:cNvPr id="62483" name="TextBox 30"/>
            <p:cNvSpPr txBox="1">
              <a:spLocks noChangeArrowheads="1"/>
            </p:cNvSpPr>
            <p:nvPr/>
          </p:nvSpPr>
          <p:spPr bwMode="auto">
            <a:xfrm>
              <a:off x="519289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sp>
          <p:nvSpPr>
            <p:cNvPr id="62484" name="TextBox 31"/>
            <p:cNvSpPr txBox="1">
              <a:spLocks noChangeArrowheads="1"/>
            </p:cNvSpPr>
            <p:nvPr/>
          </p:nvSpPr>
          <p:spPr bwMode="auto">
            <a:xfrm>
              <a:off x="782941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sp>
          <p:nvSpPr>
            <p:cNvPr id="62485" name="TextBox 32"/>
            <p:cNvSpPr txBox="1">
              <a:spLocks noChangeArrowheads="1"/>
            </p:cNvSpPr>
            <p:nvPr/>
          </p:nvSpPr>
          <p:spPr bwMode="auto">
            <a:xfrm>
              <a:off x="695057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grpSp>
          <p:nvGrpSpPr>
            <p:cNvPr id="5" name="Group 4"/>
            <p:cNvGrpSpPr/>
            <p:nvPr/>
          </p:nvGrpSpPr>
          <p:grpSpPr>
            <a:xfrm>
              <a:off x="5773459" y="6397261"/>
              <a:ext cx="2159726" cy="985673"/>
              <a:chOff x="5457367" y="6216637"/>
              <a:chExt cx="2159726" cy="985673"/>
            </a:xfrm>
          </p:grpSpPr>
          <p:sp>
            <p:nvSpPr>
              <p:cNvPr id="36" name="Cube 35"/>
              <p:cNvSpPr/>
              <p:nvPr/>
            </p:nvSpPr>
            <p:spPr>
              <a:xfrm>
                <a:off x="5457367" y="6216637"/>
                <a:ext cx="2159726" cy="985673"/>
              </a:xfrm>
              <a:prstGeom prst="cube">
                <a:avLst/>
              </a:prstGeom>
              <a:solidFill>
                <a:schemeClr val="accent5">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130615" tIns="65308" rIns="130615" bIns="65308" anchor="ctr"/>
              <a:lstStyle/>
              <a:p>
                <a:pPr algn="ctr">
                  <a:defRPr/>
                </a:pPr>
                <a:endParaRPr lang="en-US" dirty="0">
                  <a:solidFill>
                    <a:srgbClr val="FFFFFF"/>
                  </a:solidFill>
                  <a:latin typeface="Arial" panose="020B0604020202020204" pitchFamily="34" charset="0"/>
                </a:endParaRPr>
              </a:p>
            </p:txBody>
          </p:sp>
          <p:sp>
            <p:nvSpPr>
              <p:cNvPr id="62490" name="TextBox 36"/>
              <p:cNvSpPr txBox="1">
                <a:spLocks noChangeArrowheads="1"/>
              </p:cNvSpPr>
              <p:nvPr/>
            </p:nvSpPr>
            <p:spPr bwMode="auto">
              <a:xfrm>
                <a:off x="5841549" y="6442787"/>
                <a:ext cx="1217567" cy="716667"/>
              </a:xfrm>
              <a:prstGeom prst="rect">
                <a:avLst/>
              </a:prstGeom>
              <a:noFill/>
              <a:ln w="9525">
                <a:noFill/>
                <a:miter lim="800000"/>
                <a:headEnd/>
                <a:tailEnd/>
              </a:ln>
            </p:spPr>
            <p:txBody>
              <a:bodyPr wrap="none" lIns="130615" tIns="65308" rIns="130615" bIns="65308">
                <a:spAutoFit/>
              </a:bodyPr>
              <a:lstStyle/>
              <a:p>
                <a:pPr algn="ctr">
                  <a:lnSpc>
                    <a:spcPct val="95000"/>
                  </a:lnSpc>
                  <a:spcBef>
                    <a:spcPts val="400"/>
                  </a:spcBef>
                </a:pPr>
                <a:r>
                  <a:rPr lang="en-US" sz="2000" b="1" dirty="0">
                    <a:solidFill>
                      <a:srgbClr val="FFFFFF"/>
                    </a:solidFill>
                    <a:latin typeface="Arial" panose="020B0604020202020204" pitchFamily="34" charset="0"/>
                    <a:cs typeface="Arial" pitchFamily="34" charset="0"/>
                  </a:rPr>
                  <a:t>Commit</a:t>
                </a:r>
                <a:br>
                  <a:rPr lang="en-US" sz="2000" b="1" dirty="0">
                    <a:solidFill>
                      <a:srgbClr val="FFFFFF"/>
                    </a:solidFill>
                    <a:latin typeface="Arial" panose="020B0604020202020204" pitchFamily="34" charset="0"/>
                    <a:cs typeface="Arial" pitchFamily="34" charset="0"/>
                  </a:rPr>
                </a:br>
                <a:r>
                  <a:rPr lang="en-US" sz="2000" b="1" dirty="0">
                    <a:solidFill>
                      <a:srgbClr val="FFFFFF"/>
                    </a:solidFill>
                    <a:latin typeface="Arial" panose="020B0604020202020204" pitchFamily="34" charset="0"/>
                    <a:cs typeface="Arial" pitchFamily="34" charset="0"/>
                  </a:rPr>
                  <a:t>Scripts</a:t>
                </a:r>
              </a:p>
            </p:txBody>
          </p:sp>
        </p:grpSp>
        <p:sp>
          <p:nvSpPr>
            <p:cNvPr id="44" name="Text Box 10"/>
            <p:cNvSpPr txBox="1">
              <a:spLocks noChangeArrowheads="1"/>
            </p:cNvSpPr>
            <p:nvPr/>
          </p:nvSpPr>
          <p:spPr bwMode="auto">
            <a:xfrm>
              <a:off x="2029256" y="2501897"/>
              <a:ext cx="1064395" cy="409343"/>
            </a:xfrm>
            <a:prstGeom prst="rect">
              <a:avLst/>
            </a:prstGeom>
            <a:solidFill>
              <a:schemeClr val="bg1"/>
            </a:solidFill>
            <a:ln w="19050" algn="ctr">
              <a:noFill/>
              <a:miter lim="800000"/>
              <a:headEnd/>
              <a:tailEnd/>
            </a:ln>
          </p:spPr>
          <p:txBody>
            <a:bodyPr wrap="none" lIns="0" tIns="0" rIns="0" bIns="0">
              <a:spAutoFit/>
            </a:bodyPr>
            <a:lstStyle/>
            <a:p>
              <a:pPr algn="ctr">
                <a:lnSpc>
                  <a:spcPct val="95000"/>
                </a:lnSpc>
                <a:spcBef>
                  <a:spcPts val="400"/>
                </a:spcBef>
              </a:pPr>
              <a:r>
                <a:rPr lang="en-US" sz="1400" dirty="0">
                  <a:solidFill>
                    <a:schemeClr val="accent5"/>
                  </a:solidFill>
                  <a:latin typeface="Arial" panose="020B0604020202020204" pitchFamily="34" charset="0"/>
                </a:rPr>
                <a:t>CANDIDATE</a:t>
              </a:r>
              <a:br>
                <a:rPr lang="en-US" sz="1400" dirty="0">
                  <a:solidFill>
                    <a:schemeClr val="accent5"/>
                  </a:solidFill>
                  <a:latin typeface="Arial" panose="020B0604020202020204" pitchFamily="34" charset="0"/>
                </a:rPr>
              </a:br>
              <a:r>
                <a:rPr lang="en-US" sz="1400" dirty="0">
                  <a:solidFill>
                    <a:schemeClr val="accent5"/>
                  </a:solidFill>
                  <a:latin typeface="Arial" panose="020B0604020202020204" pitchFamily="34" charset="0"/>
                </a:rPr>
                <a:t>Configuration</a:t>
              </a:r>
            </a:p>
          </p:txBody>
        </p:sp>
        <p:sp>
          <p:nvSpPr>
            <p:cNvPr id="45" name="Text Box 18"/>
            <p:cNvSpPr txBox="1">
              <a:spLocks noChangeArrowheads="1"/>
            </p:cNvSpPr>
            <p:nvPr/>
          </p:nvSpPr>
          <p:spPr bwMode="auto">
            <a:xfrm>
              <a:off x="10586160" y="2501897"/>
              <a:ext cx="1127759" cy="409343"/>
            </a:xfrm>
            <a:prstGeom prst="rect">
              <a:avLst/>
            </a:prstGeom>
            <a:solidFill>
              <a:schemeClr val="bg1"/>
            </a:solidFill>
            <a:ln w="19050" algn="ctr">
              <a:noFill/>
              <a:miter lim="800000"/>
              <a:headEnd/>
              <a:tailEnd/>
            </a:ln>
          </p:spPr>
          <p:txBody>
            <a:bodyPr wrap="square" lIns="0" tIns="0" rIns="0" bIns="0">
              <a:spAutoFit/>
            </a:bodyPr>
            <a:lstStyle/>
            <a:p>
              <a:pPr algn="ctr">
                <a:lnSpc>
                  <a:spcPct val="95000"/>
                </a:lnSpc>
                <a:spcBef>
                  <a:spcPts val="400"/>
                </a:spcBef>
              </a:pPr>
              <a:r>
                <a:rPr lang="en-US" sz="1400" dirty="0">
                  <a:solidFill>
                    <a:schemeClr val="accent5"/>
                  </a:solidFill>
                  <a:latin typeface="Arial" panose="020B0604020202020204" pitchFamily="34" charset="0"/>
                </a:rPr>
                <a:t>ACTIVE Configuration </a:t>
              </a:r>
            </a:p>
          </p:txBody>
        </p:sp>
        <p:pic>
          <p:nvPicPr>
            <p:cNvPr id="47" name="Picture 40" descr="Authentication Cod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717013" y="2958788"/>
              <a:ext cx="866052" cy="1116994"/>
            </a:xfrm>
            <a:prstGeom prst="rect">
              <a:avLst/>
            </a:prstGeom>
            <a:noFill/>
            <a:ln w="9525">
              <a:noFill/>
              <a:miter lim="800000"/>
              <a:headEnd/>
              <a:tailEnd/>
            </a:ln>
          </p:spPr>
        </p:pic>
        <p:pic>
          <p:nvPicPr>
            <p:cNvPr id="48" name="Picture 40" descr="Authentication Cod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28426" y="2958788"/>
              <a:ext cx="866052" cy="1116994"/>
            </a:xfrm>
            <a:prstGeom prst="rect">
              <a:avLst/>
            </a:prstGeom>
            <a:noFill/>
            <a:ln w="9525">
              <a:noFill/>
              <a:miter lim="800000"/>
              <a:headEnd/>
              <a:tailEnd/>
            </a:ln>
          </p:spPr>
        </p:pic>
        <p:sp>
          <p:nvSpPr>
            <p:cNvPr id="50" name="Right Arrow 49"/>
            <p:cNvSpPr/>
            <p:nvPr/>
          </p:nvSpPr>
          <p:spPr>
            <a:xfrm rot="5400000">
              <a:off x="5845291" y="5572101"/>
              <a:ext cx="1036521"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pic>
          <p:nvPicPr>
            <p:cNvPr id="52" name="Picture 39" descr="Scripts.png"/>
            <p:cNvPicPr>
              <a:picLocks noChangeAspect="1"/>
            </p:cNvPicPr>
            <p:nvPr/>
          </p:nvPicPr>
          <p:blipFill>
            <a:blip r:embed="rId4" cstate="print"/>
            <a:srcRect/>
            <a:stretch>
              <a:fillRect/>
            </a:stretch>
          </p:blipFill>
          <p:spPr bwMode="auto">
            <a:xfrm>
              <a:off x="6425678" y="3062292"/>
              <a:ext cx="826268" cy="1068032"/>
            </a:xfrm>
            <a:prstGeom prst="rect">
              <a:avLst/>
            </a:prstGeom>
            <a:noFill/>
            <a:ln w="9525">
              <a:noFill/>
              <a:miter lim="800000"/>
              <a:headEnd/>
              <a:tailEnd/>
            </a:ln>
          </p:spPr>
        </p:pic>
        <p:sp>
          <p:nvSpPr>
            <p:cNvPr id="53" name="Right Arrow 52"/>
            <p:cNvSpPr/>
            <p:nvPr/>
          </p:nvSpPr>
          <p:spPr>
            <a:xfrm rot="16200000" flipV="1">
              <a:off x="7021592" y="4883480"/>
              <a:ext cx="1036521" cy="43615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pic>
          <p:nvPicPr>
            <p:cNvPr id="54" name="Picture 40" descr="Authentication Cod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30525" y="4527944"/>
              <a:ext cx="866052" cy="1116994"/>
            </a:xfrm>
            <a:prstGeom prst="rect">
              <a:avLst/>
            </a:prstGeom>
            <a:noFill/>
            <a:ln w="9525">
              <a:noFill/>
              <a:miter lim="800000"/>
              <a:headEnd/>
              <a:tailEnd/>
            </a:ln>
          </p:spPr>
        </p:pic>
      </p:grpSp>
    </p:spTree>
    <p:extLst>
      <p:ext uri="{BB962C8B-B14F-4D97-AF65-F5344CB8AC3E}">
        <p14:creationId xmlns:p14="http://schemas.microsoft.com/office/powerpoint/2010/main" val="396985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Rectangle 55"/>
          <p:cNvSpPr/>
          <p:nvPr/>
        </p:nvSpPr>
        <p:spPr>
          <a:xfrm>
            <a:off x="828675" y="1993900"/>
            <a:ext cx="129730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44050" name="Text Box 24"/>
          <p:cNvSpPr txBox="1">
            <a:spLocks noChangeArrowheads="1"/>
          </p:cNvSpPr>
          <p:nvPr/>
        </p:nvSpPr>
        <p:spPr bwMode="auto">
          <a:xfrm>
            <a:off x="9516533" y="4875890"/>
            <a:ext cx="3736624" cy="2524854"/>
          </a:xfrm>
          <a:prstGeom prst="rect">
            <a:avLst/>
          </a:prstGeom>
          <a:noFill/>
          <a:ln w="9525" algn="ctr">
            <a:noFill/>
            <a:miter lim="800000"/>
            <a:headEnd/>
            <a:tailEnd/>
          </a:ln>
        </p:spPr>
        <p:txBody>
          <a:bodyPr wrap="square" lIns="130615" tIns="65308" rIns="130615" bIns="65308">
            <a:spAutoFit/>
          </a:bodyPr>
          <a:lstStyle/>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Inspect and make changes to configuration</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Issue a warning to the user</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Issue an error and stop the commit operation</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Expand user-defined macros into a full config</a:t>
            </a:r>
          </a:p>
        </p:txBody>
      </p:sp>
      <p:sp>
        <p:nvSpPr>
          <p:cNvPr id="44052" name="Rectangle 2"/>
          <p:cNvSpPr>
            <a:spLocks noGrp="1" noChangeArrowheads="1"/>
          </p:cNvSpPr>
          <p:nvPr>
            <p:ph type="title"/>
          </p:nvPr>
        </p:nvSpPr>
        <p:spPr/>
        <p:txBody>
          <a:bodyPr/>
          <a:lstStyle/>
          <a:p>
            <a:r>
              <a:rPr lang="en-US" dirty="0" smtClean="0"/>
              <a:t>Configuration Automation</a:t>
            </a:r>
          </a:p>
        </p:txBody>
      </p:sp>
      <p:pic>
        <p:nvPicPr>
          <p:cNvPr id="46" name="Picture 8" descr="junos_o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4381" y="5806923"/>
            <a:ext cx="2027800" cy="1279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8" name="Group 77"/>
          <p:cNvGrpSpPr/>
          <p:nvPr/>
        </p:nvGrpSpPr>
        <p:grpSpPr>
          <a:xfrm>
            <a:off x="2476043" y="2242827"/>
            <a:ext cx="9684663" cy="5252997"/>
            <a:chOff x="2029256" y="2129937"/>
            <a:chExt cx="9684663" cy="5252997"/>
          </a:xfrm>
        </p:grpSpPr>
        <p:sp>
          <p:nvSpPr>
            <p:cNvPr id="79" name="Right Arrow 78"/>
            <p:cNvSpPr/>
            <p:nvPr/>
          </p:nvSpPr>
          <p:spPr>
            <a:xfrm>
              <a:off x="2968981" y="3194757"/>
              <a:ext cx="1772355"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0" name="Right Arrow 79"/>
            <p:cNvSpPr/>
            <p:nvPr/>
          </p:nvSpPr>
          <p:spPr>
            <a:xfrm>
              <a:off x="8839203" y="3194757"/>
              <a:ext cx="1772355"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1" name="Rectangle 7"/>
            <p:cNvSpPr>
              <a:spLocks noChangeArrowheads="1"/>
            </p:cNvSpPr>
            <p:nvPr/>
          </p:nvSpPr>
          <p:spPr bwMode="auto">
            <a:xfrm>
              <a:off x="4827132" y="2562579"/>
              <a:ext cx="4023360" cy="1804002"/>
            </a:xfrm>
            <a:prstGeom prst="rect">
              <a:avLst/>
            </a:prstGeom>
            <a:solidFill>
              <a:schemeClr val="accent2"/>
            </a:solidFill>
            <a:ln w="9525" algn="ctr">
              <a:noFill/>
              <a:miter lim="800000"/>
              <a:headEnd/>
              <a:tailEnd/>
            </a:ln>
          </p:spPr>
          <p:txBody>
            <a:bodyPr lIns="0" tIns="0" rIns="0" bIns="0" anchor="ctr">
              <a:noAutofit/>
            </a:bodyPr>
            <a:lstStyle/>
            <a:p>
              <a:pPr>
                <a:lnSpc>
                  <a:spcPct val="90000"/>
                </a:lnSpc>
                <a:spcBef>
                  <a:spcPct val="50000"/>
                </a:spcBef>
              </a:pPr>
              <a:endParaRPr lang="en-US" sz="13700" dirty="0">
                <a:solidFill>
                  <a:srgbClr val="333333"/>
                </a:solidFill>
                <a:latin typeface="Arial" panose="020B0604020202020204" pitchFamily="34" charset="0"/>
                <a:cs typeface="Arial" pitchFamily="34" charset="0"/>
              </a:endParaRPr>
            </a:p>
          </p:txBody>
        </p:sp>
        <p:sp>
          <p:nvSpPr>
            <p:cNvPr id="82" name="Text Box 12"/>
            <p:cNvSpPr txBox="1">
              <a:spLocks noChangeArrowheads="1"/>
            </p:cNvSpPr>
            <p:nvPr/>
          </p:nvSpPr>
          <p:spPr bwMode="auto">
            <a:xfrm>
              <a:off x="6899772" y="5734902"/>
              <a:ext cx="1280160" cy="332399"/>
            </a:xfrm>
            <a:prstGeom prst="rect">
              <a:avLst/>
            </a:prstGeom>
            <a:noFill/>
            <a:ln w="19050" algn="ctr">
              <a:noFill/>
              <a:miter lim="800000"/>
              <a:headEnd/>
              <a:tailEnd/>
            </a:ln>
          </p:spPr>
          <p:txBody>
            <a:bodyPr lIns="0" tIns="0" rIns="0" bIns="0">
              <a:spAutoFit/>
            </a:bodyPr>
            <a:lstStyle/>
            <a:p>
              <a:pPr algn="ctr">
                <a:lnSpc>
                  <a:spcPct val="90000"/>
                </a:lnSpc>
                <a:spcBef>
                  <a:spcPct val="50000"/>
                </a:spcBef>
              </a:pPr>
              <a:r>
                <a:rPr lang="en-US" sz="2400" dirty="0">
                  <a:solidFill>
                    <a:schemeClr val="accent5"/>
                  </a:solidFill>
                  <a:latin typeface="Arial" panose="020B0604020202020204" pitchFamily="34" charset="0"/>
                  <a:cs typeface="Arial" pitchFamily="34" charset="0"/>
                </a:rPr>
                <a:t>Actions</a:t>
              </a:r>
            </a:p>
          </p:txBody>
        </p:sp>
        <p:sp>
          <p:nvSpPr>
            <p:cNvPr id="83" name="TextBox 28"/>
            <p:cNvSpPr txBox="1">
              <a:spLocks noChangeArrowheads="1"/>
            </p:cNvSpPr>
            <p:nvPr/>
          </p:nvSpPr>
          <p:spPr bwMode="auto">
            <a:xfrm>
              <a:off x="5810112" y="2129937"/>
              <a:ext cx="2057400" cy="485835"/>
            </a:xfrm>
            <a:prstGeom prst="rect">
              <a:avLst/>
            </a:prstGeom>
            <a:noFill/>
            <a:ln w="9525">
              <a:noFill/>
              <a:miter lim="800000"/>
              <a:headEnd/>
              <a:tailEnd/>
            </a:ln>
          </p:spPr>
          <p:txBody>
            <a:bodyPr lIns="130615" tIns="65308" rIns="130615" bIns="65308">
              <a:spAutoFit/>
            </a:bodyPr>
            <a:lstStyle/>
            <a:p>
              <a:pPr algn="ctr"/>
              <a:r>
                <a:rPr lang="en-US" b="1" dirty="0">
                  <a:solidFill>
                    <a:srgbClr val="333333"/>
                  </a:solidFill>
                  <a:latin typeface="Arial" panose="020B0604020202020204" pitchFamily="34" charset="0"/>
                  <a:cs typeface="Arial" pitchFamily="34" charset="0"/>
                </a:rPr>
                <a:t>COMMIT </a:t>
              </a:r>
            </a:p>
          </p:txBody>
        </p:sp>
        <p:sp>
          <p:nvSpPr>
            <p:cNvPr id="84" name="TextBox 29"/>
            <p:cNvSpPr txBox="1">
              <a:spLocks noChangeArrowheads="1"/>
            </p:cNvSpPr>
            <p:nvPr/>
          </p:nvSpPr>
          <p:spPr bwMode="auto">
            <a:xfrm>
              <a:off x="607173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sp>
          <p:nvSpPr>
            <p:cNvPr id="85" name="TextBox 30"/>
            <p:cNvSpPr txBox="1">
              <a:spLocks noChangeArrowheads="1"/>
            </p:cNvSpPr>
            <p:nvPr/>
          </p:nvSpPr>
          <p:spPr bwMode="auto">
            <a:xfrm>
              <a:off x="519289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sp>
          <p:nvSpPr>
            <p:cNvPr id="86" name="TextBox 31"/>
            <p:cNvSpPr txBox="1">
              <a:spLocks noChangeArrowheads="1"/>
            </p:cNvSpPr>
            <p:nvPr/>
          </p:nvSpPr>
          <p:spPr bwMode="auto">
            <a:xfrm>
              <a:off x="782941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sp>
          <p:nvSpPr>
            <p:cNvPr id="87" name="TextBox 32"/>
            <p:cNvSpPr txBox="1">
              <a:spLocks noChangeArrowheads="1"/>
            </p:cNvSpPr>
            <p:nvPr/>
          </p:nvSpPr>
          <p:spPr bwMode="auto">
            <a:xfrm>
              <a:off x="6950574" y="2632011"/>
              <a:ext cx="594360" cy="501223"/>
            </a:xfrm>
            <a:prstGeom prst="rect">
              <a:avLst/>
            </a:prstGeom>
            <a:noFill/>
            <a:ln w="9525">
              <a:noFill/>
              <a:miter lim="800000"/>
              <a:headEnd/>
              <a:tailEnd/>
            </a:ln>
          </p:spPr>
          <p:txBody>
            <a:bodyPr lIns="130615" tIns="65308" rIns="130615" bIns="65308">
              <a:spAutoFit/>
            </a:bodyPr>
            <a:lstStyle/>
            <a:p>
              <a:pPr>
                <a:buFont typeface="Wingdings" pitchFamily="2" charset="2"/>
                <a:buChar char="ü"/>
              </a:pPr>
              <a:r>
                <a:rPr lang="en-US" sz="2400" dirty="0">
                  <a:solidFill>
                    <a:schemeClr val="bg1"/>
                  </a:solidFill>
                  <a:latin typeface="Arial" panose="020B0604020202020204" pitchFamily="34" charset="0"/>
                  <a:cs typeface="Arial" pitchFamily="34" charset="0"/>
                </a:rPr>
                <a:t> </a:t>
              </a:r>
            </a:p>
          </p:txBody>
        </p:sp>
        <p:grpSp>
          <p:nvGrpSpPr>
            <p:cNvPr id="88" name="Group 87"/>
            <p:cNvGrpSpPr/>
            <p:nvPr/>
          </p:nvGrpSpPr>
          <p:grpSpPr>
            <a:xfrm>
              <a:off x="5773459" y="6397261"/>
              <a:ext cx="2159726" cy="985673"/>
              <a:chOff x="5457367" y="6216637"/>
              <a:chExt cx="2159726" cy="985673"/>
            </a:xfrm>
          </p:grpSpPr>
          <p:sp>
            <p:nvSpPr>
              <p:cNvPr id="97" name="Cube 96"/>
              <p:cNvSpPr/>
              <p:nvPr/>
            </p:nvSpPr>
            <p:spPr>
              <a:xfrm>
                <a:off x="5457367" y="6216637"/>
                <a:ext cx="2159726" cy="985673"/>
              </a:xfrm>
              <a:prstGeom prst="cube">
                <a:avLst/>
              </a:prstGeom>
              <a:solidFill>
                <a:schemeClr val="accent5">
                  <a:lumMod val="7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130615" tIns="65308" rIns="130615" bIns="65308" anchor="ctr"/>
              <a:lstStyle/>
              <a:p>
                <a:pPr algn="ctr"/>
                <a:endParaRPr lang="en-US" dirty="0">
                  <a:solidFill>
                    <a:srgbClr val="FFFFFF"/>
                  </a:solidFill>
                  <a:latin typeface="Arial" panose="020B0604020202020204" pitchFamily="34" charset="0"/>
                </a:endParaRPr>
              </a:p>
            </p:txBody>
          </p:sp>
          <p:sp>
            <p:nvSpPr>
              <p:cNvPr id="98" name="TextBox 36"/>
              <p:cNvSpPr txBox="1">
                <a:spLocks noChangeArrowheads="1"/>
              </p:cNvSpPr>
              <p:nvPr/>
            </p:nvSpPr>
            <p:spPr bwMode="auto">
              <a:xfrm>
                <a:off x="5841549" y="6442787"/>
                <a:ext cx="1217567" cy="716667"/>
              </a:xfrm>
              <a:prstGeom prst="rect">
                <a:avLst/>
              </a:prstGeom>
              <a:noFill/>
              <a:ln w="9525">
                <a:noFill/>
                <a:miter lim="800000"/>
                <a:headEnd/>
                <a:tailEnd/>
              </a:ln>
            </p:spPr>
            <p:txBody>
              <a:bodyPr wrap="none" lIns="130615" tIns="65308" rIns="130615" bIns="65308">
                <a:spAutoFit/>
              </a:bodyPr>
              <a:lstStyle/>
              <a:p>
                <a:pPr algn="ctr">
                  <a:lnSpc>
                    <a:spcPct val="95000"/>
                  </a:lnSpc>
                  <a:spcBef>
                    <a:spcPts val="400"/>
                  </a:spcBef>
                </a:pPr>
                <a:r>
                  <a:rPr lang="en-US" sz="2000" b="1" dirty="0">
                    <a:solidFill>
                      <a:srgbClr val="FFFFFF"/>
                    </a:solidFill>
                    <a:latin typeface="Arial" panose="020B0604020202020204" pitchFamily="34" charset="0"/>
                    <a:cs typeface="Arial" pitchFamily="34" charset="0"/>
                  </a:rPr>
                  <a:t>Commit</a:t>
                </a:r>
                <a:br>
                  <a:rPr lang="en-US" sz="2000" b="1" dirty="0">
                    <a:solidFill>
                      <a:srgbClr val="FFFFFF"/>
                    </a:solidFill>
                    <a:latin typeface="Arial" panose="020B0604020202020204" pitchFamily="34" charset="0"/>
                    <a:cs typeface="Arial" pitchFamily="34" charset="0"/>
                  </a:rPr>
                </a:br>
                <a:r>
                  <a:rPr lang="en-US" sz="2000" b="1" dirty="0">
                    <a:solidFill>
                      <a:srgbClr val="FFFFFF"/>
                    </a:solidFill>
                    <a:latin typeface="Arial" panose="020B0604020202020204" pitchFamily="34" charset="0"/>
                    <a:cs typeface="Arial" pitchFamily="34" charset="0"/>
                  </a:rPr>
                  <a:t>Scripts</a:t>
                </a:r>
              </a:p>
            </p:txBody>
          </p:sp>
        </p:grpSp>
        <p:sp>
          <p:nvSpPr>
            <p:cNvPr id="89" name="Text Box 10"/>
            <p:cNvSpPr txBox="1">
              <a:spLocks noChangeArrowheads="1"/>
            </p:cNvSpPr>
            <p:nvPr/>
          </p:nvSpPr>
          <p:spPr bwMode="auto">
            <a:xfrm>
              <a:off x="2029256" y="2501897"/>
              <a:ext cx="1064395" cy="409343"/>
            </a:xfrm>
            <a:prstGeom prst="rect">
              <a:avLst/>
            </a:prstGeom>
            <a:solidFill>
              <a:schemeClr val="bg1"/>
            </a:solidFill>
            <a:ln w="19050" algn="ctr">
              <a:noFill/>
              <a:miter lim="800000"/>
              <a:headEnd/>
              <a:tailEnd/>
            </a:ln>
          </p:spPr>
          <p:txBody>
            <a:bodyPr wrap="none" lIns="0" tIns="0" rIns="0" bIns="0">
              <a:spAutoFit/>
            </a:bodyPr>
            <a:lstStyle/>
            <a:p>
              <a:pPr algn="ctr">
                <a:lnSpc>
                  <a:spcPct val="95000"/>
                </a:lnSpc>
                <a:spcBef>
                  <a:spcPts val="400"/>
                </a:spcBef>
              </a:pPr>
              <a:r>
                <a:rPr lang="en-US" sz="1400" dirty="0">
                  <a:solidFill>
                    <a:schemeClr val="accent5"/>
                  </a:solidFill>
                  <a:latin typeface="Arial" panose="020B0604020202020204" pitchFamily="34" charset="0"/>
                </a:rPr>
                <a:t>CANDIDATE</a:t>
              </a:r>
              <a:br>
                <a:rPr lang="en-US" sz="1400" dirty="0">
                  <a:solidFill>
                    <a:schemeClr val="accent5"/>
                  </a:solidFill>
                  <a:latin typeface="Arial" panose="020B0604020202020204" pitchFamily="34" charset="0"/>
                </a:rPr>
              </a:br>
              <a:r>
                <a:rPr lang="en-US" sz="1400" dirty="0">
                  <a:solidFill>
                    <a:schemeClr val="accent5"/>
                  </a:solidFill>
                  <a:latin typeface="Arial" panose="020B0604020202020204" pitchFamily="34" charset="0"/>
                </a:rPr>
                <a:t>Configuration</a:t>
              </a:r>
            </a:p>
          </p:txBody>
        </p:sp>
        <p:sp>
          <p:nvSpPr>
            <p:cNvPr id="90" name="Text Box 18"/>
            <p:cNvSpPr txBox="1">
              <a:spLocks noChangeArrowheads="1"/>
            </p:cNvSpPr>
            <p:nvPr/>
          </p:nvSpPr>
          <p:spPr bwMode="auto">
            <a:xfrm>
              <a:off x="10586160" y="2501897"/>
              <a:ext cx="1127759" cy="409343"/>
            </a:xfrm>
            <a:prstGeom prst="rect">
              <a:avLst/>
            </a:prstGeom>
            <a:solidFill>
              <a:schemeClr val="bg1"/>
            </a:solidFill>
            <a:ln w="19050" algn="ctr">
              <a:noFill/>
              <a:miter lim="800000"/>
              <a:headEnd/>
              <a:tailEnd/>
            </a:ln>
          </p:spPr>
          <p:txBody>
            <a:bodyPr wrap="square" lIns="0" tIns="0" rIns="0" bIns="0">
              <a:spAutoFit/>
            </a:bodyPr>
            <a:lstStyle/>
            <a:p>
              <a:pPr algn="ctr">
                <a:lnSpc>
                  <a:spcPct val="95000"/>
                </a:lnSpc>
                <a:spcBef>
                  <a:spcPts val="400"/>
                </a:spcBef>
              </a:pPr>
              <a:r>
                <a:rPr lang="en-US" sz="1400" dirty="0">
                  <a:solidFill>
                    <a:schemeClr val="accent5"/>
                  </a:solidFill>
                  <a:latin typeface="Arial" panose="020B0604020202020204" pitchFamily="34" charset="0"/>
                </a:rPr>
                <a:t>ACTIVE Configuration </a:t>
              </a:r>
            </a:p>
          </p:txBody>
        </p:sp>
        <p:pic>
          <p:nvPicPr>
            <p:cNvPr id="91" name="Picture 40" descr="Authentication Code.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717013" y="2958788"/>
              <a:ext cx="866052" cy="1116994"/>
            </a:xfrm>
            <a:prstGeom prst="rect">
              <a:avLst/>
            </a:prstGeom>
            <a:noFill/>
            <a:ln w="9525">
              <a:noFill/>
              <a:miter lim="800000"/>
              <a:headEnd/>
              <a:tailEnd/>
            </a:ln>
          </p:spPr>
        </p:pic>
        <p:pic>
          <p:nvPicPr>
            <p:cNvPr id="92" name="Picture 40" descr="Authentication Code.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28426" y="2958788"/>
              <a:ext cx="866052" cy="1116994"/>
            </a:xfrm>
            <a:prstGeom prst="rect">
              <a:avLst/>
            </a:prstGeom>
            <a:noFill/>
            <a:ln w="9525">
              <a:noFill/>
              <a:miter lim="800000"/>
              <a:headEnd/>
              <a:tailEnd/>
            </a:ln>
          </p:spPr>
        </p:pic>
        <p:sp>
          <p:nvSpPr>
            <p:cNvPr id="93" name="Right Arrow 92"/>
            <p:cNvSpPr/>
            <p:nvPr/>
          </p:nvSpPr>
          <p:spPr>
            <a:xfrm rot="5400000">
              <a:off x="5845291" y="5572101"/>
              <a:ext cx="1036521" cy="43615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pic>
          <p:nvPicPr>
            <p:cNvPr id="94" name="Picture 39" descr="Scripts.png"/>
            <p:cNvPicPr>
              <a:picLocks noChangeAspect="1"/>
            </p:cNvPicPr>
            <p:nvPr/>
          </p:nvPicPr>
          <p:blipFill>
            <a:blip r:embed="rId5" cstate="print"/>
            <a:srcRect/>
            <a:stretch>
              <a:fillRect/>
            </a:stretch>
          </p:blipFill>
          <p:spPr bwMode="auto">
            <a:xfrm>
              <a:off x="6425678" y="3062292"/>
              <a:ext cx="826268" cy="1068032"/>
            </a:xfrm>
            <a:prstGeom prst="rect">
              <a:avLst/>
            </a:prstGeom>
            <a:noFill/>
            <a:ln w="9525">
              <a:noFill/>
              <a:miter lim="800000"/>
              <a:headEnd/>
              <a:tailEnd/>
            </a:ln>
          </p:spPr>
        </p:pic>
        <p:sp>
          <p:nvSpPr>
            <p:cNvPr id="95" name="Right Arrow 94"/>
            <p:cNvSpPr/>
            <p:nvPr/>
          </p:nvSpPr>
          <p:spPr>
            <a:xfrm rot="16200000" flipV="1">
              <a:off x="7021592" y="4883480"/>
              <a:ext cx="1036521" cy="43615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pic>
          <p:nvPicPr>
            <p:cNvPr id="96" name="Picture 40" descr="Authentication Code.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30525" y="4527944"/>
              <a:ext cx="866052" cy="1116994"/>
            </a:xfrm>
            <a:prstGeom prst="rect">
              <a:avLst/>
            </a:prstGeom>
            <a:noFill/>
            <a:ln w="9525">
              <a:noFill/>
              <a:miter lim="800000"/>
              <a:headEnd/>
              <a:tailEnd/>
            </a:ln>
          </p:spPr>
        </p:pic>
      </p:grpSp>
    </p:spTree>
    <p:extLst>
      <p:ext uri="{BB962C8B-B14F-4D97-AF65-F5344CB8AC3E}">
        <p14:creationId xmlns:p14="http://schemas.microsoft.com/office/powerpoint/2010/main" val="2944123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JUISE	</a:t>
            </a:r>
            <a:endParaRPr lang="en-US" dirty="0"/>
          </a:p>
        </p:txBody>
      </p:sp>
      <p:sp>
        <p:nvSpPr>
          <p:cNvPr id="3" name="Content Placeholder 2"/>
          <p:cNvSpPr>
            <a:spLocks noGrp="1"/>
          </p:cNvSpPr>
          <p:nvPr>
            <p:ph idx="1"/>
          </p:nvPr>
        </p:nvSpPr>
        <p:spPr>
          <a:xfrm>
            <a:off x="720842" y="2051920"/>
            <a:ext cx="13480579" cy="3287724"/>
          </a:xfrm>
        </p:spPr>
        <p:txBody>
          <a:bodyPr/>
          <a:lstStyle/>
          <a:p>
            <a:r>
              <a:rPr lang="en-US" dirty="0" smtClean="0"/>
              <a:t>JUNOS UI Scripting Environment </a:t>
            </a:r>
          </a:p>
          <a:p>
            <a:r>
              <a:rPr lang="en-US" dirty="0" smtClean="0"/>
              <a:t>Open-Source (githib.com/juniper/juise)</a:t>
            </a:r>
          </a:p>
          <a:p>
            <a:r>
              <a:rPr lang="en-US" dirty="0" smtClean="0"/>
              <a:t>The JUISE project allows scripts to be written, debugged, and executed outside the JUNOS environment</a:t>
            </a:r>
          </a:p>
          <a:p>
            <a:r>
              <a:rPr lang="en-US" dirty="0" smtClean="0"/>
              <a:t>Tools for developers are available, including a debugger, a profiler, a call-flow tracing mechanism, and trace files</a:t>
            </a:r>
          </a:p>
        </p:txBody>
      </p:sp>
      <p:sp>
        <p:nvSpPr>
          <p:cNvPr id="4" name="TextBox 3"/>
          <p:cNvSpPr txBox="1"/>
          <p:nvPr/>
        </p:nvSpPr>
        <p:spPr>
          <a:xfrm>
            <a:off x="828676" y="6057900"/>
            <a:ext cx="12973050" cy="562779"/>
          </a:xfrm>
          <a:prstGeom prst="rect">
            <a:avLst/>
          </a:prstGeom>
          <a:solidFill>
            <a:schemeClr val="accent2"/>
          </a:solidFill>
          <a:ln>
            <a:noFill/>
          </a:ln>
        </p:spPr>
        <p:txBody>
          <a:bodyPr wrap="square" lIns="130615" tIns="65308" rIns="130615" bIns="65308" rtlCol="0">
            <a:spAutoFit/>
          </a:bodyPr>
          <a:lstStyle/>
          <a:p>
            <a:pPr algn="ctr"/>
            <a:r>
              <a:rPr lang="en-US" sz="2800" dirty="0" smtClean="0">
                <a:solidFill>
                  <a:schemeClr val="bg1"/>
                </a:solidFill>
                <a:latin typeface="Courier New" pitchFamily="49" charset="0"/>
                <a:cs typeface="Courier New" pitchFamily="49" charset="0"/>
              </a:rPr>
              <a:t>% juise @my-router my-script name1 val1 name2 val2</a:t>
            </a:r>
            <a:endParaRPr lang="en-US" sz="2800"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6816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85333" y="2675468"/>
            <a:ext cx="12372623" cy="47046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 name="Content Placeholder 1"/>
          <p:cNvSpPr>
            <a:spLocks noGrp="1"/>
          </p:cNvSpPr>
          <p:nvPr>
            <p:ph sz="quarter" idx="11"/>
          </p:nvPr>
        </p:nvSpPr>
        <p:spPr/>
        <p:txBody>
          <a:bodyPr/>
          <a:lstStyle/>
          <a:p>
            <a:r>
              <a:rPr lang="en-US" dirty="0" smtClean="0"/>
              <a:t>The ice-cream analogy</a:t>
            </a:r>
            <a:endParaRPr lang="en-US" dirty="0"/>
          </a:p>
        </p:txBody>
      </p:sp>
      <p:sp>
        <p:nvSpPr>
          <p:cNvPr id="7" name="Title 1"/>
          <p:cNvSpPr>
            <a:spLocks noGrp="1"/>
          </p:cNvSpPr>
          <p:nvPr>
            <p:ph type="title"/>
          </p:nvPr>
        </p:nvSpPr>
        <p:spPr/>
        <p:txBody>
          <a:bodyPr/>
          <a:lstStyle/>
          <a:p>
            <a:r>
              <a:rPr lang="en-US" dirty="0" smtClean="0"/>
              <a:t>Automation: How do you want it to be? </a:t>
            </a:r>
            <a:endParaRPr lang="en-US" dirty="0"/>
          </a:p>
        </p:txBody>
      </p:sp>
      <p:grpSp>
        <p:nvGrpSpPr>
          <p:cNvPr id="27" name="Group 26"/>
          <p:cNvGrpSpPr/>
          <p:nvPr/>
        </p:nvGrpSpPr>
        <p:grpSpPr>
          <a:xfrm>
            <a:off x="1377296" y="5083893"/>
            <a:ext cx="3278684" cy="2128638"/>
            <a:chOff x="678153" y="4581184"/>
            <a:chExt cx="3536854" cy="2966426"/>
          </a:xfrm>
        </p:grpSpPr>
        <p:grpSp>
          <p:nvGrpSpPr>
            <p:cNvPr id="8" name="Group 11"/>
            <p:cNvGrpSpPr/>
            <p:nvPr/>
          </p:nvGrpSpPr>
          <p:grpSpPr>
            <a:xfrm>
              <a:off x="1167007" y="4794592"/>
              <a:ext cx="3048000" cy="2753018"/>
              <a:chOff x="1181100" y="1159155"/>
              <a:chExt cx="1905000" cy="2294181"/>
            </a:xfrm>
          </p:grpSpPr>
          <p:pic>
            <p:nvPicPr>
              <p:cNvPr id="9" name="Picture 8" descr="baskin-robins.jpg"/>
              <p:cNvPicPr>
                <a:picLocks noChangeAspect="1"/>
              </p:cNvPicPr>
              <p:nvPr/>
            </p:nvPicPr>
            <p:blipFill>
              <a:blip r:embed="rId3" cstate="print"/>
              <a:stretch>
                <a:fillRect/>
              </a:stretch>
            </p:blipFill>
            <p:spPr>
              <a:xfrm>
                <a:off x="1181100" y="1159155"/>
                <a:ext cx="1905000" cy="1426910"/>
              </a:xfrm>
              <a:prstGeom prst="rect">
                <a:avLst/>
              </a:prstGeom>
            </p:spPr>
          </p:pic>
          <p:sp>
            <p:nvSpPr>
              <p:cNvPr id="10" name="TextBox 9"/>
              <p:cNvSpPr txBox="1"/>
              <p:nvPr/>
            </p:nvSpPr>
            <p:spPr>
              <a:xfrm>
                <a:off x="1268166" y="2667000"/>
                <a:ext cx="1730868" cy="786336"/>
              </a:xfrm>
              <a:prstGeom prst="rect">
                <a:avLst/>
              </a:prstGeom>
              <a:noFill/>
            </p:spPr>
            <p:txBody>
              <a:bodyPr wrap="square" rtlCol="0">
                <a:spAutoFit/>
              </a:bodyPr>
              <a:lstStyle/>
              <a:p>
                <a:pPr algn="ctr">
                  <a:lnSpc>
                    <a:spcPct val="95000"/>
                  </a:lnSpc>
                  <a:spcBef>
                    <a:spcPts val="400"/>
                  </a:spcBef>
                </a:pPr>
                <a:r>
                  <a:rPr lang="en-US" sz="2000" b="1" dirty="0" smtClean="0">
                    <a:latin typeface="Arial" panose="020B0604020202020204" pitchFamily="34" charset="0"/>
                  </a:rPr>
                  <a:t>Banana Split</a:t>
                </a:r>
                <a:br>
                  <a:rPr lang="en-US" sz="2000" b="1" dirty="0" smtClean="0">
                    <a:latin typeface="Arial" panose="020B0604020202020204" pitchFamily="34" charset="0"/>
                  </a:rPr>
                </a:br>
                <a:r>
                  <a:rPr lang="en-US" sz="2000" b="1" dirty="0" smtClean="0">
                    <a:latin typeface="Arial" panose="020B0604020202020204" pitchFamily="34" charset="0"/>
                  </a:rPr>
                  <a:t>at Baskin Robins</a:t>
                </a:r>
                <a:endParaRPr lang="en-US" sz="2000" b="1" dirty="0">
                  <a:latin typeface="Arial" panose="020B0604020202020204" pitchFamily="34" charset="0"/>
                </a:endParaRPr>
              </a:p>
            </p:txBody>
          </p:sp>
        </p:grpSp>
        <p:sp>
          <p:nvSpPr>
            <p:cNvPr id="19" name="TextBox 18"/>
            <p:cNvSpPr txBox="1"/>
            <p:nvPr/>
          </p:nvSpPr>
          <p:spPr>
            <a:xfrm rot="16200000">
              <a:off x="-162555" y="5421892"/>
              <a:ext cx="2139110" cy="457694"/>
            </a:xfrm>
            <a:prstGeom prst="rect">
              <a:avLst/>
            </a:prstGeom>
            <a:noFill/>
          </p:spPr>
          <p:txBody>
            <a:bodyPr wrap="none" lIns="130622" tIns="65311" rIns="130622" bIns="65311" rtlCol="0">
              <a:spAutoFit/>
            </a:bodyPr>
            <a:lstStyle/>
            <a:p>
              <a:pPr algn="ctr">
                <a:lnSpc>
                  <a:spcPct val="95000"/>
                </a:lnSpc>
                <a:spcBef>
                  <a:spcPts val="400"/>
                </a:spcBef>
              </a:pPr>
              <a:r>
                <a:rPr lang="en-US" sz="2000" cap="all" dirty="0">
                  <a:solidFill>
                    <a:schemeClr val="accent4"/>
                  </a:solidFill>
                  <a:latin typeface="Arial" panose="020B0604020202020204" pitchFamily="34" charset="0"/>
                </a:rPr>
                <a:t>PRODUCT</a:t>
              </a:r>
            </a:p>
          </p:txBody>
        </p:sp>
      </p:grpSp>
      <p:grpSp>
        <p:nvGrpSpPr>
          <p:cNvPr id="5" name="Group 4"/>
          <p:cNvGrpSpPr/>
          <p:nvPr/>
        </p:nvGrpSpPr>
        <p:grpSpPr>
          <a:xfrm>
            <a:off x="3422575" y="3109757"/>
            <a:ext cx="3474473" cy="1703386"/>
            <a:chOff x="5641975" y="2224972"/>
            <a:chExt cx="3967070" cy="2088071"/>
          </a:xfrm>
        </p:grpSpPr>
        <p:pic>
          <p:nvPicPr>
            <p:cNvPr id="14" name="Picture 13" descr="Breyers-Ice-Cream-Printable-Coupon.jpg"/>
            <p:cNvPicPr>
              <a:picLocks noChangeAspect="1"/>
            </p:cNvPicPr>
            <p:nvPr/>
          </p:nvPicPr>
          <p:blipFill>
            <a:blip r:embed="rId4" cstate="print"/>
            <a:stretch>
              <a:fillRect/>
            </a:stretch>
          </p:blipFill>
          <p:spPr>
            <a:xfrm>
              <a:off x="6380700" y="2226803"/>
              <a:ext cx="2926082" cy="1616076"/>
            </a:xfrm>
            <a:prstGeom prst="rect">
              <a:avLst/>
            </a:prstGeom>
          </p:spPr>
        </p:pic>
        <p:sp>
          <p:nvSpPr>
            <p:cNvPr id="15" name="TextBox 14"/>
            <p:cNvSpPr txBox="1"/>
            <p:nvPr/>
          </p:nvSpPr>
          <p:spPr>
            <a:xfrm>
              <a:off x="5951445" y="3792939"/>
              <a:ext cx="3657600" cy="520104"/>
            </a:xfrm>
            <a:prstGeom prst="rect">
              <a:avLst/>
            </a:prstGeom>
            <a:noFill/>
          </p:spPr>
          <p:txBody>
            <a:bodyPr wrap="square" lIns="130622" tIns="65311" rIns="130622" bIns="65311" rtlCol="0">
              <a:spAutoFit/>
            </a:bodyPr>
            <a:lstStyle/>
            <a:p>
              <a:pPr algn="ctr">
                <a:lnSpc>
                  <a:spcPct val="95000"/>
                </a:lnSpc>
                <a:spcBef>
                  <a:spcPts val="400"/>
                </a:spcBef>
              </a:pPr>
              <a:r>
                <a:rPr lang="en-US" sz="2000" b="1" dirty="0" smtClean="0">
                  <a:latin typeface="Arial" panose="020B0604020202020204" pitchFamily="34" charset="0"/>
                </a:rPr>
                <a:t>The Grocery Store</a:t>
              </a:r>
              <a:endParaRPr lang="en-US" sz="2000" b="1" dirty="0">
                <a:latin typeface="Arial" panose="020B0604020202020204" pitchFamily="34" charset="0"/>
              </a:endParaRPr>
            </a:p>
          </p:txBody>
        </p:sp>
        <p:sp>
          <p:nvSpPr>
            <p:cNvPr id="20" name="TextBox 19"/>
            <p:cNvSpPr txBox="1"/>
            <p:nvPr/>
          </p:nvSpPr>
          <p:spPr>
            <a:xfrm rot="16200000">
              <a:off x="5146653" y="2720294"/>
              <a:ext cx="1808923" cy="818280"/>
            </a:xfrm>
            <a:prstGeom prst="rect">
              <a:avLst/>
            </a:prstGeom>
            <a:noFill/>
          </p:spPr>
          <p:txBody>
            <a:bodyPr wrap="none" lIns="130622" tIns="65311" rIns="130622" bIns="65311" rtlCol="0">
              <a:spAutoFit/>
            </a:bodyPr>
            <a:lstStyle/>
            <a:p>
              <a:pPr algn="ctr">
                <a:lnSpc>
                  <a:spcPct val="95000"/>
                </a:lnSpc>
                <a:spcBef>
                  <a:spcPts val="400"/>
                </a:spcBef>
              </a:pPr>
              <a:r>
                <a:rPr lang="en-US" sz="2000" cap="all" dirty="0">
                  <a:solidFill>
                    <a:schemeClr val="accent4"/>
                  </a:solidFill>
                  <a:latin typeface="Arial" panose="020B0604020202020204" pitchFamily="34" charset="0"/>
                </a:rPr>
                <a:t>BUILDING</a:t>
              </a:r>
              <a:r>
                <a:rPr lang="en-US" sz="2000" dirty="0" smtClean="0">
                  <a:solidFill>
                    <a:srgbClr val="FF9900"/>
                  </a:solidFill>
                  <a:latin typeface="Arial" panose="020B0604020202020204" pitchFamily="34" charset="0"/>
                </a:rPr>
                <a:t/>
              </a:r>
              <a:br>
                <a:rPr lang="en-US" sz="2000" dirty="0" smtClean="0">
                  <a:solidFill>
                    <a:srgbClr val="FF9900"/>
                  </a:solidFill>
                  <a:latin typeface="Arial" panose="020B0604020202020204" pitchFamily="34" charset="0"/>
                </a:rPr>
              </a:br>
              <a:r>
                <a:rPr lang="en-US" sz="2000" cap="all" dirty="0">
                  <a:solidFill>
                    <a:schemeClr val="accent4"/>
                  </a:solidFill>
                  <a:latin typeface="Arial" panose="020B0604020202020204" pitchFamily="34" charset="0"/>
                </a:rPr>
                <a:t>BLOCKS</a:t>
              </a:r>
            </a:p>
          </p:txBody>
        </p:sp>
      </p:grpSp>
      <p:grpSp>
        <p:nvGrpSpPr>
          <p:cNvPr id="26" name="Group 25"/>
          <p:cNvGrpSpPr/>
          <p:nvPr/>
        </p:nvGrpSpPr>
        <p:grpSpPr>
          <a:xfrm>
            <a:off x="9699271" y="2752052"/>
            <a:ext cx="3782498" cy="2827591"/>
            <a:chOff x="10792803" y="1887736"/>
            <a:chExt cx="3782498" cy="2827591"/>
          </a:xfrm>
        </p:grpSpPr>
        <p:grpSp>
          <p:nvGrpSpPr>
            <p:cNvPr id="16" name="Group 14"/>
            <p:cNvGrpSpPr/>
            <p:nvPr/>
          </p:nvGrpSpPr>
          <p:grpSpPr>
            <a:xfrm>
              <a:off x="10917701" y="1887736"/>
              <a:ext cx="3657600" cy="2827591"/>
              <a:chOff x="5334000" y="3810000"/>
              <a:chExt cx="2286000" cy="2356326"/>
            </a:xfrm>
          </p:grpSpPr>
          <p:pic>
            <p:nvPicPr>
              <p:cNvPr id="17" name="Picture 16" descr="kitchen-aid.jpg"/>
              <p:cNvPicPr>
                <a:picLocks noChangeAspect="1"/>
              </p:cNvPicPr>
              <p:nvPr/>
            </p:nvPicPr>
            <p:blipFill>
              <a:blip r:embed="rId5" cstate="print"/>
              <a:stretch>
                <a:fillRect/>
              </a:stretch>
            </p:blipFill>
            <p:spPr>
              <a:xfrm>
                <a:off x="5824031" y="3810000"/>
                <a:ext cx="1305938" cy="1666875"/>
              </a:xfrm>
              <a:prstGeom prst="rect">
                <a:avLst/>
              </a:prstGeom>
            </p:spPr>
          </p:pic>
          <p:sp>
            <p:nvSpPr>
              <p:cNvPr id="18" name="TextBox 17"/>
              <p:cNvSpPr txBox="1"/>
              <p:nvPr/>
            </p:nvSpPr>
            <p:spPr>
              <a:xfrm>
                <a:off x="5334000" y="5602069"/>
                <a:ext cx="2286000" cy="564257"/>
              </a:xfrm>
              <a:prstGeom prst="rect">
                <a:avLst/>
              </a:prstGeom>
              <a:noFill/>
            </p:spPr>
            <p:txBody>
              <a:bodyPr wrap="square" rtlCol="0">
                <a:spAutoFit/>
              </a:bodyPr>
              <a:lstStyle/>
              <a:p>
                <a:pPr algn="ctr">
                  <a:lnSpc>
                    <a:spcPct val="95000"/>
                  </a:lnSpc>
                </a:pPr>
                <a:r>
                  <a:rPr lang="en-US" sz="2000" b="1" dirty="0" smtClean="0">
                    <a:latin typeface="Arial" panose="020B0604020202020204" pitchFamily="34" charset="0"/>
                  </a:rPr>
                  <a:t>DIY with </a:t>
                </a:r>
              </a:p>
              <a:p>
                <a:pPr algn="ctr">
                  <a:lnSpc>
                    <a:spcPct val="95000"/>
                  </a:lnSpc>
                </a:pPr>
                <a:r>
                  <a:rPr lang="en-US" sz="2000" b="1" dirty="0" smtClean="0">
                    <a:latin typeface="Arial" panose="020B0604020202020204" pitchFamily="34" charset="0"/>
                  </a:rPr>
                  <a:t>Kitchen-Aid</a:t>
                </a:r>
                <a:endParaRPr lang="en-US" sz="2000" b="1" dirty="0">
                  <a:latin typeface="Arial" panose="020B0604020202020204" pitchFamily="34" charset="0"/>
                </a:endParaRPr>
              </a:p>
            </p:txBody>
          </p:sp>
        </p:grpSp>
        <p:sp>
          <p:nvSpPr>
            <p:cNvPr id="21" name="TextBox 20"/>
            <p:cNvSpPr txBox="1"/>
            <p:nvPr/>
          </p:nvSpPr>
          <p:spPr>
            <a:xfrm rot="16200000">
              <a:off x="10522086" y="2555606"/>
              <a:ext cx="1345823" cy="804389"/>
            </a:xfrm>
            <a:prstGeom prst="rect">
              <a:avLst/>
            </a:prstGeom>
            <a:noFill/>
          </p:spPr>
          <p:txBody>
            <a:bodyPr wrap="none" lIns="130622" tIns="65311" rIns="130622" bIns="65311" rtlCol="0">
              <a:spAutoFit/>
            </a:bodyPr>
            <a:lstStyle/>
            <a:p>
              <a:pPr algn="ctr">
                <a:lnSpc>
                  <a:spcPct val="95000"/>
                </a:lnSpc>
              </a:pPr>
              <a:r>
                <a:rPr lang="en-US" cap="all" dirty="0" smtClean="0">
                  <a:solidFill>
                    <a:schemeClr val="accent4"/>
                  </a:solidFill>
                  <a:latin typeface="Arial" panose="020B0604020202020204" pitchFamily="34" charset="0"/>
                </a:rPr>
                <a:t>SCRIPT</a:t>
              </a:r>
            </a:p>
            <a:p>
              <a:pPr algn="ctr">
                <a:lnSpc>
                  <a:spcPct val="95000"/>
                </a:lnSpc>
              </a:pPr>
              <a:r>
                <a:rPr lang="en-US" cap="all" dirty="0" smtClean="0">
                  <a:solidFill>
                    <a:schemeClr val="accent4"/>
                  </a:solidFill>
                  <a:latin typeface="Arial" panose="020B0604020202020204" pitchFamily="34" charset="0"/>
                </a:rPr>
                <a:t>IT</a:t>
              </a:r>
              <a:endParaRPr lang="en-US" cap="all" dirty="0">
                <a:solidFill>
                  <a:schemeClr val="accent4"/>
                </a:solidFill>
                <a:latin typeface="Arial" panose="020B0604020202020204" pitchFamily="34" charset="0"/>
              </a:endParaRPr>
            </a:p>
          </p:txBody>
        </p:sp>
      </p:grpSp>
      <p:grpSp>
        <p:nvGrpSpPr>
          <p:cNvPr id="12" name="Group 11"/>
          <p:cNvGrpSpPr/>
          <p:nvPr/>
        </p:nvGrpSpPr>
        <p:grpSpPr>
          <a:xfrm>
            <a:off x="950029" y="7244646"/>
            <a:ext cx="12840406" cy="496711"/>
            <a:chOff x="961318" y="7154334"/>
            <a:chExt cx="12840406" cy="496711"/>
          </a:xfrm>
        </p:grpSpPr>
        <p:sp>
          <p:nvSpPr>
            <p:cNvPr id="39" name="Up Arrow 38"/>
            <p:cNvSpPr/>
            <p:nvPr/>
          </p:nvSpPr>
          <p:spPr>
            <a:xfrm rot="5400000">
              <a:off x="7133165" y="982487"/>
              <a:ext cx="496711" cy="12840406"/>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4" name="TextBox 23"/>
            <p:cNvSpPr txBox="1"/>
            <p:nvPr/>
          </p:nvSpPr>
          <p:spPr>
            <a:xfrm>
              <a:off x="4019673" y="7211199"/>
              <a:ext cx="6591054" cy="357017"/>
            </a:xfrm>
            <a:prstGeom prst="rect">
              <a:avLst/>
            </a:prstGeom>
            <a:noFill/>
          </p:spPr>
          <p:txBody>
            <a:bodyPr wrap="square" lIns="109723" tIns="54862" rIns="109723" bIns="54862" rtlCol="0">
              <a:spAutoFit/>
            </a:bodyPr>
            <a:lstStyle/>
            <a:p>
              <a:pPr algn="ctr"/>
              <a:r>
                <a:rPr lang="en-US" sz="1600" dirty="0">
                  <a:solidFill>
                    <a:schemeClr val="bg1"/>
                  </a:solidFill>
                  <a:latin typeface="Arial" panose="020B0604020202020204" pitchFamily="34" charset="0"/>
                </a:rPr>
                <a:t>Programing Expertise</a:t>
              </a:r>
            </a:p>
          </p:txBody>
        </p:sp>
      </p:grpSp>
      <p:grpSp>
        <p:nvGrpSpPr>
          <p:cNvPr id="11" name="Group 10"/>
          <p:cNvGrpSpPr/>
          <p:nvPr/>
        </p:nvGrpSpPr>
        <p:grpSpPr>
          <a:xfrm>
            <a:off x="828675" y="2438402"/>
            <a:ext cx="496711" cy="4941710"/>
            <a:chOff x="828675" y="2348090"/>
            <a:chExt cx="496711" cy="4941710"/>
          </a:xfrm>
        </p:grpSpPr>
        <p:sp>
          <p:nvSpPr>
            <p:cNvPr id="4" name="Up Arrow 3"/>
            <p:cNvSpPr/>
            <p:nvPr/>
          </p:nvSpPr>
          <p:spPr>
            <a:xfrm>
              <a:off x="828675" y="2348090"/>
              <a:ext cx="496711" cy="4941710"/>
            </a:xfrm>
            <a:prstGeom prst="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5" name="TextBox 24"/>
            <p:cNvSpPr txBox="1"/>
            <p:nvPr/>
          </p:nvSpPr>
          <p:spPr>
            <a:xfrm rot="16200000">
              <a:off x="-193860" y="4858443"/>
              <a:ext cx="2510348" cy="357017"/>
            </a:xfrm>
            <a:prstGeom prst="rect">
              <a:avLst/>
            </a:prstGeom>
            <a:noFill/>
          </p:spPr>
          <p:txBody>
            <a:bodyPr wrap="square" lIns="109723" tIns="54862" rIns="109723" bIns="54862" rtlCol="0">
              <a:spAutoFit/>
            </a:bodyPr>
            <a:lstStyle/>
            <a:p>
              <a:pPr algn="ctr"/>
              <a:r>
                <a:rPr lang="en-US" sz="1600" dirty="0">
                  <a:solidFill>
                    <a:schemeClr val="bg1"/>
                  </a:solidFill>
                  <a:latin typeface="Arial" panose="020B0604020202020204" pitchFamily="34" charset="0"/>
                </a:rPr>
                <a:t> Automation capabilities</a:t>
              </a:r>
            </a:p>
          </p:txBody>
        </p:sp>
      </p:grpSp>
      <p:sp>
        <p:nvSpPr>
          <p:cNvPr id="3" name="Donut 2"/>
          <p:cNvSpPr/>
          <p:nvPr/>
        </p:nvSpPr>
        <p:spPr>
          <a:xfrm>
            <a:off x="2946641" y="2617883"/>
            <a:ext cx="4383702" cy="2480083"/>
          </a:xfrm>
          <a:prstGeom prst="donut">
            <a:avLst>
              <a:gd name="adj" fmla="val 466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1" tIns="45711" rIns="91421" bIns="45711" rtlCol="0" anchor="ctr"/>
          <a:lstStyle/>
          <a:p>
            <a:pPr algn="ctr"/>
            <a:endParaRPr lang="en-US" sz="1400" dirty="0">
              <a:solidFill>
                <a:schemeClr val="tx1"/>
              </a:solidFill>
              <a:latin typeface="Arial"/>
              <a:cs typeface="Arial"/>
            </a:endParaRPr>
          </a:p>
        </p:txBody>
      </p:sp>
    </p:spTree>
    <p:extLst>
      <p:ext uri="{BB962C8B-B14F-4D97-AF65-F5344CB8AC3E}">
        <p14:creationId xmlns:p14="http://schemas.microsoft.com/office/powerpoint/2010/main" val="130657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25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5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heel(1)">
                                      <p:cBhvr>
                                        <p:cTn id="3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Try SLAX</a:t>
            </a:r>
            <a:endParaRPr lang="en-US" dirty="0"/>
          </a:p>
        </p:txBody>
      </p:sp>
      <p:sp>
        <p:nvSpPr>
          <p:cNvPr id="5" name="Content Placeholder 4"/>
          <p:cNvSpPr>
            <a:spLocks noGrp="1"/>
          </p:cNvSpPr>
          <p:nvPr>
            <p:ph idx="1"/>
          </p:nvPr>
        </p:nvSpPr>
        <p:spPr>
          <a:xfrm>
            <a:off x="720844" y="2051920"/>
            <a:ext cx="3828578" cy="5431156"/>
          </a:xfrm>
        </p:spPr>
        <p:txBody>
          <a:bodyPr/>
          <a:lstStyle/>
          <a:p>
            <a:r>
              <a:rPr lang="en-US" sz="2400" dirty="0" smtClean="0">
                <a:hlinkClick r:id="rId3"/>
              </a:rPr>
              <a:t>http://try.libslax.org</a:t>
            </a:r>
            <a:endParaRPr lang="en-US" sz="2400" dirty="0" smtClean="0"/>
          </a:p>
          <a:p>
            <a:r>
              <a:rPr lang="en-US" sz="2400" dirty="0" smtClean="0"/>
              <a:t>Interactively learn and try SLAX programming language from web browser</a:t>
            </a:r>
            <a:endParaRPr lang="en-US" sz="2400" dirty="0"/>
          </a:p>
        </p:txBody>
      </p:sp>
      <p:pic>
        <p:nvPicPr>
          <p:cNvPr id="1029" name="Picture 5"/>
          <p:cNvPicPr>
            <a:picLocks noChangeAspect="1" noChangeArrowheads="1"/>
          </p:cNvPicPr>
          <p:nvPr/>
        </p:nvPicPr>
        <p:blipFill>
          <a:blip r:embed="rId4" cstate="print"/>
          <a:stretch>
            <a:fillRect/>
          </a:stretch>
        </p:blipFill>
        <p:spPr bwMode="auto">
          <a:xfrm>
            <a:off x="4701079" y="2721550"/>
            <a:ext cx="9100646" cy="5119113"/>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Tree>
    <p:extLst>
      <p:ext uri="{BB962C8B-B14F-4D97-AF65-F5344CB8AC3E}">
        <p14:creationId xmlns:p14="http://schemas.microsoft.com/office/powerpoint/2010/main" val="2734224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828675" y="2671763"/>
            <a:ext cx="12973050" cy="5168900"/>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12" name="Content Placeholder 11"/>
          <p:cNvSpPr>
            <a:spLocks noGrp="1"/>
          </p:cNvSpPr>
          <p:nvPr>
            <p:ph sz="quarter" idx="11"/>
          </p:nvPr>
        </p:nvSpPr>
        <p:spPr>
          <a:xfrm>
            <a:off x="688802" y="1716143"/>
            <a:ext cx="13828710" cy="592454"/>
          </a:xfrm>
        </p:spPr>
        <p:txBody>
          <a:bodyPr/>
          <a:lstStyle/>
          <a:p>
            <a:r>
              <a:rPr lang="en-US" dirty="0" smtClean="0"/>
              <a:t>Bootstrap your automations with On-Box scripting, complete them with Off-Box</a:t>
            </a:r>
            <a:endParaRPr lang="en-US" dirty="0"/>
          </a:p>
        </p:txBody>
      </p:sp>
      <p:sp>
        <p:nvSpPr>
          <p:cNvPr id="2" name="Title 1"/>
          <p:cNvSpPr>
            <a:spLocks noGrp="1"/>
          </p:cNvSpPr>
          <p:nvPr>
            <p:ph type="title"/>
          </p:nvPr>
        </p:nvSpPr>
        <p:spPr/>
        <p:txBody>
          <a:bodyPr/>
          <a:lstStyle/>
          <a:p>
            <a:r>
              <a:rPr lang="en-US" dirty="0" smtClean="0"/>
              <a:t>Junos Workflow Automation</a:t>
            </a:r>
            <a:endParaRPr lang="en-US" dirty="0"/>
          </a:p>
        </p:txBody>
      </p:sp>
      <p:sp>
        <p:nvSpPr>
          <p:cNvPr id="5" name="Oval 30"/>
          <p:cNvSpPr>
            <a:spLocks noChangeArrowheads="1"/>
          </p:cNvSpPr>
          <p:nvPr/>
        </p:nvSpPr>
        <p:spPr bwMode="auto">
          <a:xfrm>
            <a:off x="1527860" y="3664724"/>
            <a:ext cx="7315200" cy="3774654"/>
          </a:xfrm>
          <a:prstGeom prst="ellipse">
            <a:avLst/>
          </a:prstGeom>
          <a:solidFill>
            <a:srgbClr val="3EBAF1">
              <a:alpha val="25098"/>
            </a:srgbClr>
          </a:solidFill>
          <a:ln w="9525" algn="ctr">
            <a:noFill/>
            <a:round/>
            <a:headEnd/>
            <a:tailEnd/>
          </a:ln>
          <a:effectLst/>
        </p:spPr>
        <p:txBody>
          <a:bodyPr lIns="130615" tIns="65308" rIns="130615" bIns="65308"/>
          <a:lstStyle/>
          <a:p>
            <a:endParaRPr lang="en-US" dirty="0">
              <a:solidFill>
                <a:srgbClr val="333333"/>
              </a:solidFill>
              <a:latin typeface="Arial"/>
              <a:cs typeface="+mn-cs"/>
            </a:endParaRPr>
          </a:p>
        </p:txBody>
      </p:sp>
      <p:sp>
        <p:nvSpPr>
          <p:cNvPr id="6" name="Oval 28"/>
          <p:cNvSpPr>
            <a:spLocks noChangeArrowheads="1"/>
          </p:cNvSpPr>
          <p:nvPr/>
        </p:nvSpPr>
        <p:spPr bwMode="auto">
          <a:xfrm>
            <a:off x="5787340" y="3664724"/>
            <a:ext cx="7315200" cy="3774654"/>
          </a:xfrm>
          <a:prstGeom prst="ellipse">
            <a:avLst/>
          </a:prstGeom>
          <a:solidFill>
            <a:schemeClr val="accent4">
              <a:alpha val="25098"/>
            </a:schemeClr>
          </a:solidFill>
          <a:ln w="9525" algn="ctr">
            <a:noFill/>
            <a:round/>
            <a:headEnd/>
            <a:tailEnd/>
          </a:ln>
          <a:effectLst/>
        </p:spPr>
        <p:txBody>
          <a:bodyPr lIns="130615" tIns="65308" rIns="130615" bIns="65308"/>
          <a:lstStyle/>
          <a:p>
            <a:endParaRPr lang="en-US" dirty="0">
              <a:solidFill>
                <a:srgbClr val="333333"/>
              </a:solidFill>
              <a:latin typeface="Arial"/>
              <a:cs typeface="+mn-cs"/>
            </a:endParaRPr>
          </a:p>
        </p:txBody>
      </p:sp>
      <p:pic>
        <p:nvPicPr>
          <p:cNvPr id="17" name="Picture 16" descr="Juniper Racks1.png"/>
          <p:cNvPicPr>
            <a:picLocks noChangeAspect="1"/>
          </p:cNvPicPr>
          <p:nvPr/>
        </p:nvPicPr>
        <p:blipFill>
          <a:blip r:embed="rId3" cstate="print"/>
          <a:stretch>
            <a:fillRect/>
          </a:stretch>
        </p:blipFill>
        <p:spPr>
          <a:xfrm>
            <a:off x="4480831" y="3920708"/>
            <a:ext cx="1409258" cy="1136714"/>
          </a:xfrm>
          <a:prstGeom prst="rect">
            <a:avLst/>
          </a:prstGeom>
          <a:noFill/>
          <a:ln>
            <a:noFill/>
          </a:ln>
        </p:spPr>
      </p:pic>
      <p:grpSp>
        <p:nvGrpSpPr>
          <p:cNvPr id="10" name="Group 29"/>
          <p:cNvGrpSpPr/>
          <p:nvPr/>
        </p:nvGrpSpPr>
        <p:grpSpPr>
          <a:xfrm>
            <a:off x="9183923" y="5241282"/>
            <a:ext cx="2933283" cy="1578907"/>
            <a:chOff x="5603027" y="3913238"/>
            <a:chExt cx="1833302" cy="1315756"/>
          </a:xfrm>
        </p:grpSpPr>
        <p:sp>
          <p:nvSpPr>
            <p:cNvPr id="9" name="TextBox 8"/>
            <p:cNvSpPr txBox="1"/>
            <p:nvPr/>
          </p:nvSpPr>
          <p:spPr>
            <a:xfrm>
              <a:off x="5603027" y="4267192"/>
              <a:ext cx="1833302" cy="961802"/>
            </a:xfrm>
            <a:prstGeom prst="rect">
              <a:avLst/>
            </a:prstGeom>
            <a:noFill/>
          </p:spPr>
          <p:txBody>
            <a:bodyPr wrap="none" rtlCol="0">
              <a:spAutoFit/>
            </a:bodyPr>
            <a:lstStyle/>
            <a:p>
              <a:r>
                <a:rPr lang="en-US" dirty="0" smtClean="0">
                  <a:solidFill>
                    <a:srgbClr val="333333"/>
                  </a:solidFill>
                  <a:latin typeface="Arial"/>
                  <a:cs typeface="+mn-cs"/>
                </a:rPr>
                <a:t>OSS integration &amp;</a:t>
              </a:r>
            </a:p>
            <a:p>
              <a:r>
                <a:rPr lang="en-US" dirty="0" smtClean="0">
                  <a:solidFill>
                    <a:srgbClr val="333333"/>
                  </a:solidFill>
                  <a:latin typeface="Arial"/>
                  <a:cs typeface="+mn-cs"/>
                </a:rPr>
                <a:t>Workflow automation</a:t>
              </a:r>
            </a:p>
            <a:p>
              <a:r>
                <a:rPr lang="en-US" dirty="0" smtClean="0">
                  <a:solidFill>
                    <a:srgbClr val="333333"/>
                  </a:solidFill>
                  <a:latin typeface="Arial"/>
                  <a:cs typeface="+mn-cs"/>
                </a:rPr>
                <a:t>Net.Eng. Tools</a:t>
              </a:r>
            </a:p>
          </p:txBody>
        </p:sp>
        <p:sp>
          <p:nvSpPr>
            <p:cNvPr id="27" name="TextBox 26"/>
            <p:cNvSpPr txBox="1"/>
            <p:nvPr/>
          </p:nvSpPr>
          <p:spPr>
            <a:xfrm>
              <a:off x="5603027" y="3913238"/>
              <a:ext cx="911909" cy="371897"/>
            </a:xfrm>
            <a:prstGeom prst="rect">
              <a:avLst/>
            </a:prstGeom>
            <a:noFill/>
          </p:spPr>
          <p:txBody>
            <a:bodyPr wrap="none" rtlCol="0">
              <a:spAutoFit/>
            </a:bodyPr>
            <a:lstStyle/>
            <a:p>
              <a:r>
                <a:rPr lang="en-US" dirty="0" smtClean="0">
                  <a:solidFill>
                    <a:srgbClr val="333333"/>
                  </a:solidFill>
                  <a:latin typeface="Arial"/>
                  <a:cs typeface="+mn-cs"/>
                </a:rPr>
                <a:t>“</a:t>
              </a:r>
              <a:r>
                <a:rPr lang="en-US" b="1" dirty="0" smtClean="0">
                  <a:solidFill>
                    <a:srgbClr val="333333"/>
                  </a:solidFill>
                  <a:latin typeface="Arial"/>
                  <a:cs typeface="+mn-cs"/>
                </a:rPr>
                <a:t>Off-Box</a:t>
              </a:r>
              <a:r>
                <a:rPr lang="en-US" dirty="0" smtClean="0">
                  <a:solidFill>
                    <a:srgbClr val="333333"/>
                  </a:solidFill>
                  <a:latin typeface="Arial"/>
                  <a:cs typeface="+mn-cs"/>
                </a:rPr>
                <a:t>”</a:t>
              </a:r>
              <a:endParaRPr lang="en-US" dirty="0">
                <a:solidFill>
                  <a:srgbClr val="333333"/>
                </a:solidFill>
                <a:latin typeface="Arial"/>
                <a:cs typeface="+mn-cs"/>
              </a:endParaRPr>
            </a:p>
          </p:txBody>
        </p:sp>
      </p:grpSp>
      <p:grpSp>
        <p:nvGrpSpPr>
          <p:cNvPr id="11" name="Group 28"/>
          <p:cNvGrpSpPr/>
          <p:nvPr/>
        </p:nvGrpSpPr>
        <p:grpSpPr>
          <a:xfrm>
            <a:off x="2750054" y="5241282"/>
            <a:ext cx="1562070" cy="1484582"/>
            <a:chOff x="1704519" y="4302603"/>
            <a:chExt cx="976294" cy="1237152"/>
          </a:xfrm>
        </p:grpSpPr>
        <p:sp>
          <p:nvSpPr>
            <p:cNvPr id="8" name="TextBox 7"/>
            <p:cNvSpPr txBox="1"/>
            <p:nvPr/>
          </p:nvSpPr>
          <p:spPr>
            <a:xfrm>
              <a:off x="1704519" y="4577953"/>
              <a:ext cx="976294" cy="961802"/>
            </a:xfrm>
            <a:prstGeom prst="rect">
              <a:avLst/>
            </a:prstGeom>
            <a:noFill/>
          </p:spPr>
          <p:txBody>
            <a:bodyPr wrap="none" rtlCol="0">
              <a:spAutoFit/>
            </a:bodyPr>
            <a:lstStyle/>
            <a:p>
              <a:r>
                <a:rPr lang="en-US" dirty="0" smtClean="0">
                  <a:solidFill>
                    <a:srgbClr val="333333"/>
                  </a:solidFill>
                  <a:latin typeface="Arial"/>
                  <a:cs typeface="+mn-cs"/>
                </a:rPr>
                <a:t>operations</a:t>
              </a:r>
            </a:p>
            <a:p>
              <a:r>
                <a:rPr lang="en-US" dirty="0" smtClean="0">
                  <a:solidFill>
                    <a:srgbClr val="333333"/>
                  </a:solidFill>
                  <a:latin typeface="Arial"/>
                  <a:cs typeface="+mn-cs"/>
                </a:rPr>
                <a:t>commits</a:t>
              </a:r>
            </a:p>
            <a:p>
              <a:r>
                <a:rPr lang="en-US" dirty="0" smtClean="0">
                  <a:solidFill>
                    <a:srgbClr val="333333"/>
                  </a:solidFill>
                  <a:latin typeface="Arial"/>
                  <a:cs typeface="+mn-cs"/>
                </a:rPr>
                <a:t>events</a:t>
              </a:r>
              <a:endParaRPr lang="en-US" dirty="0">
                <a:solidFill>
                  <a:srgbClr val="333333"/>
                </a:solidFill>
                <a:latin typeface="Arial"/>
                <a:cs typeface="+mn-cs"/>
              </a:endParaRPr>
            </a:p>
          </p:txBody>
        </p:sp>
        <p:sp>
          <p:nvSpPr>
            <p:cNvPr id="28" name="TextBox 27"/>
            <p:cNvSpPr txBox="1"/>
            <p:nvPr/>
          </p:nvSpPr>
          <p:spPr>
            <a:xfrm>
              <a:off x="1704519" y="4302603"/>
              <a:ext cx="901890" cy="371897"/>
            </a:xfrm>
            <a:prstGeom prst="rect">
              <a:avLst/>
            </a:prstGeom>
            <a:noFill/>
          </p:spPr>
          <p:txBody>
            <a:bodyPr wrap="none" rtlCol="0">
              <a:spAutoFit/>
            </a:bodyPr>
            <a:lstStyle/>
            <a:p>
              <a:r>
                <a:rPr lang="en-US" dirty="0" smtClean="0">
                  <a:solidFill>
                    <a:srgbClr val="333333"/>
                  </a:solidFill>
                  <a:latin typeface="Arial"/>
                  <a:cs typeface="+mn-cs"/>
                </a:rPr>
                <a:t>“</a:t>
              </a:r>
              <a:r>
                <a:rPr lang="en-US" b="1" dirty="0" smtClean="0">
                  <a:solidFill>
                    <a:srgbClr val="333333"/>
                  </a:solidFill>
                  <a:latin typeface="Arial"/>
                  <a:cs typeface="+mn-cs"/>
                </a:rPr>
                <a:t>On-Box</a:t>
              </a:r>
              <a:r>
                <a:rPr lang="en-US" dirty="0" smtClean="0">
                  <a:solidFill>
                    <a:srgbClr val="333333"/>
                  </a:solidFill>
                  <a:latin typeface="Arial"/>
                  <a:cs typeface="+mn-cs"/>
                </a:rPr>
                <a:t>”</a:t>
              </a:r>
              <a:endParaRPr lang="en-US" dirty="0">
                <a:solidFill>
                  <a:srgbClr val="333333"/>
                </a:solidFill>
                <a:latin typeface="Arial"/>
                <a:cs typeface="+mn-cs"/>
              </a:endParaRPr>
            </a:p>
          </p:txBody>
        </p:sp>
      </p:grpSp>
      <p:sp>
        <p:nvSpPr>
          <p:cNvPr id="23" name="TextBox 22"/>
          <p:cNvSpPr txBox="1"/>
          <p:nvPr/>
        </p:nvSpPr>
        <p:spPr>
          <a:xfrm>
            <a:off x="3814448" y="2866357"/>
            <a:ext cx="2742025" cy="562779"/>
          </a:xfrm>
          <a:prstGeom prst="rect">
            <a:avLst/>
          </a:prstGeom>
          <a:noFill/>
        </p:spPr>
        <p:txBody>
          <a:bodyPr wrap="none" lIns="130615" tIns="65308" rIns="130615" bIns="65308" rtlCol="0">
            <a:spAutoFit/>
          </a:bodyPr>
          <a:lstStyle/>
          <a:p>
            <a:pPr algn="ctr"/>
            <a:r>
              <a:rPr lang="en-US" sz="2800" b="1" dirty="0" smtClean="0">
                <a:latin typeface="Arial"/>
                <a:cs typeface="+mn-cs"/>
              </a:rPr>
              <a:t>On the device:</a:t>
            </a:r>
            <a:endParaRPr lang="en-US" sz="2800" b="1" dirty="0">
              <a:latin typeface="Arial"/>
              <a:cs typeface="+mn-cs"/>
            </a:endParaRPr>
          </a:p>
        </p:txBody>
      </p:sp>
      <p:sp>
        <p:nvSpPr>
          <p:cNvPr id="24" name="TextBox 23"/>
          <p:cNvSpPr txBox="1"/>
          <p:nvPr/>
        </p:nvSpPr>
        <p:spPr>
          <a:xfrm>
            <a:off x="7584211" y="2866357"/>
            <a:ext cx="3721459" cy="562779"/>
          </a:xfrm>
          <a:prstGeom prst="rect">
            <a:avLst/>
          </a:prstGeom>
          <a:noFill/>
        </p:spPr>
        <p:txBody>
          <a:bodyPr wrap="none" lIns="130615" tIns="65308" rIns="130615" bIns="65308" rtlCol="0">
            <a:spAutoFit/>
          </a:bodyPr>
          <a:lstStyle/>
          <a:p>
            <a:pPr algn="ctr"/>
            <a:r>
              <a:rPr lang="en-US" sz="2800" b="1" dirty="0" smtClean="0">
                <a:latin typeface="Arial"/>
                <a:cs typeface="+mn-cs"/>
              </a:rPr>
              <a:t>Across the network:</a:t>
            </a:r>
            <a:endParaRPr lang="en-US" sz="2800" b="1" dirty="0">
              <a:latin typeface="Arial"/>
              <a:cs typeface="+mn-cs"/>
            </a:endParaRPr>
          </a:p>
        </p:txBody>
      </p:sp>
      <p:sp>
        <p:nvSpPr>
          <p:cNvPr id="34" name="Oval 33"/>
          <p:cNvSpPr/>
          <p:nvPr/>
        </p:nvSpPr>
        <p:spPr bwMode="auto">
          <a:xfrm>
            <a:off x="6261407" y="4560712"/>
            <a:ext cx="2058062" cy="1996974"/>
          </a:xfrm>
          <a:prstGeom prst="ellipse">
            <a:avLst/>
          </a:prstGeom>
          <a:noFill/>
          <a:ln w="76200" algn="ctr">
            <a:solidFill>
              <a:schemeClr val="accent5"/>
            </a:solidFill>
            <a:round/>
            <a:headEnd/>
            <a:tailEnd/>
          </a:ln>
          <a:effectLst/>
        </p:spPr>
        <p:txBody>
          <a:bodyPr lIns="130615" tIns="65308" rIns="130615" bIns="65308" rtlCol="0" anchor="ctr"/>
          <a:lstStyle/>
          <a:p>
            <a:pPr algn="ctr"/>
            <a:endParaRPr lang="en-US" dirty="0">
              <a:solidFill>
                <a:srgbClr val="333333"/>
              </a:solidFill>
              <a:latin typeface="Arial"/>
              <a:cs typeface="+mn-cs"/>
            </a:endParaRPr>
          </a:p>
        </p:txBody>
      </p:sp>
      <p:pic>
        <p:nvPicPr>
          <p:cNvPr id="42" name="Picture 39" descr="Workstation Male Back.png"/>
          <p:cNvPicPr>
            <a:picLocks noChangeAspect="1"/>
          </p:cNvPicPr>
          <p:nvPr/>
        </p:nvPicPr>
        <p:blipFill>
          <a:blip r:embed="rId4" cstate="print"/>
          <a:srcRect/>
          <a:stretch>
            <a:fillRect/>
          </a:stretch>
        </p:blipFill>
        <p:spPr bwMode="auto">
          <a:xfrm>
            <a:off x="9240089" y="3964263"/>
            <a:ext cx="937066" cy="788360"/>
          </a:xfrm>
          <a:prstGeom prst="rect">
            <a:avLst/>
          </a:prstGeom>
          <a:noFill/>
          <a:ln w="9525">
            <a:noFill/>
            <a:miter lim="800000"/>
            <a:headEnd/>
            <a:tailEnd/>
          </a:ln>
        </p:spPr>
      </p:pic>
      <p:grpSp>
        <p:nvGrpSpPr>
          <p:cNvPr id="43" name="Group 31"/>
          <p:cNvGrpSpPr>
            <a:grpSpLocks/>
          </p:cNvGrpSpPr>
          <p:nvPr/>
        </p:nvGrpSpPr>
        <p:grpSpPr bwMode="auto">
          <a:xfrm>
            <a:off x="10311255" y="3934913"/>
            <a:ext cx="796506" cy="708912"/>
            <a:chOff x="885668" y="2187532"/>
            <a:chExt cx="620184" cy="551662"/>
          </a:xfrm>
        </p:grpSpPr>
        <p:pic>
          <p:nvPicPr>
            <p:cNvPr id="44" name="Picture 32" descr="Database 1a.png"/>
            <p:cNvPicPr>
              <a:picLocks noChangeAspect="1"/>
            </p:cNvPicPr>
            <p:nvPr/>
          </p:nvPicPr>
          <p:blipFill>
            <a:blip r:embed="rId5" cstate="print"/>
            <a:srcRect/>
            <a:stretch>
              <a:fillRect/>
            </a:stretch>
          </p:blipFill>
          <p:spPr bwMode="auto">
            <a:xfrm>
              <a:off x="1001656" y="2187532"/>
              <a:ext cx="224009" cy="187741"/>
            </a:xfrm>
            <a:prstGeom prst="rect">
              <a:avLst/>
            </a:prstGeom>
            <a:noFill/>
            <a:ln w="9525">
              <a:noFill/>
              <a:miter lim="800000"/>
              <a:headEnd/>
              <a:tailEnd/>
            </a:ln>
          </p:spPr>
        </p:pic>
        <p:pic>
          <p:nvPicPr>
            <p:cNvPr id="45" name="Picture 33" descr="Database 1b.png"/>
            <p:cNvPicPr>
              <a:picLocks noChangeAspect="1"/>
            </p:cNvPicPr>
            <p:nvPr/>
          </p:nvPicPr>
          <p:blipFill>
            <a:blip r:embed="rId6" cstate="print"/>
            <a:srcRect/>
            <a:stretch>
              <a:fillRect/>
            </a:stretch>
          </p:blipFill>
          <p:spPr bwMode="auto">
            <a:xfrm>
              <a:off x="885668" y="2433788"/>
              <a:ext cx="279479" cy="300813"/>
            </a:xfrm>
            <a:prstGeom prst="rect">
              <a:avLst/>
            </a:prstGeom>
            <a:noFill/>
            <a:ln w="9525">
              <a:noFill/>
              <a:miter lim="800000"/>
              <a:headEnd/>
              <a:tailEnd/>
            </a:ln>
          </p:spPr>
        </p:pic>
        <p:pic>
          <p:nvPicPr>
            <p:cNvPr id="46" name="Picture 34" descr="Database 1c.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1843" y="2353044"/>
              <a:ext cx="224009" cy="386150"/>
            </a:xfrm>
            <a:prstGeom prst="rect">
              <a:avLst/>
            </a:prstGeom>
            <a:noFill/>
            <a:ln w="9525">
              <a:noFill/>
              <a:miter lim="800000"/>
              <a:headEnd/>
              <a:tailEnd/>
            </a:ln>
          </p:spPr>
        </p:pic>
      </p:grpSp>
      <p:sp>
        <p:nvSpPr>
          <p:cNvPr id="7" name="TextBox 6"/>
          <p:cNvSpPr txBox="1"/>
          <p:nvPr/>
        </p:nvSpPr>
        <p:spPr>
          <a:xfrm>
            <a:off x="6513086" y="5164254"/>
            <a:ext cx="1493926" cy="870555"/>
          </a:xfrm>
          <a:prstGeom prst="rect">
            <a:avLst/>
          </a:prstGeom>
          <a:noFill/>
        </p:spPr>
        <p:txBody>
          <a:bodyPr wrap="none" lIns="130615" tIns="65308" rIns="130615" bIns="65308" rtlCol="0">
            <a:spAutoFit/>
          </a:bodyPr>
          <a:lstStyle/>
          <a:p>
            <a:pPr algn="ctr"/>
            <a:r>
              <a:rPr lang="en-US" sz="2400" b="1" dirty="0" smtClean="0">
                <a:solidFill>
                  <a:srgbClr val="333333"/>
                </a:solidFill>
                <a:latin typeface="Arial"/>
                <a:cs typeface="+mn-cs"/>
              </a:rPr>
              <a:t>JUNOS</a:t>
            </a:r>
          </a:p>
          <a:p>
            <a:pPr algn="ctr"/>
            <a:r>
              <a:rPr lang="en-US" sz="2400" b="1" dirty="0" smtClean="0">
                <a:solidFill>
                  <a:srgbClr val="333333"/>
                </a:solidFill>
                <a:latin typeface="Arial"/>
                <a:cs typeface="+mn-cs"/>
              </a:rPr>
              <a:t>XML API</a:t>
            </a:r>
            <a:endParaRPr lang="en-US" sz="2400" b="1" dirty="0">
              <a:solidFill>
                <a:srgbClr val="333333"/>
              </a:solidFill>
              <a:latin typeface="Arial"/>
              <a:cs typeface="+mn-cs"/>
            </a:endParaRPr>
          </a:p>
        </p:txBody>
      </p:sp>
      <p:pic>
        <p:nvPicPr>
          <p:cNvPr id="50" name="Picture 8" descr="junos_os.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78781" y="4048315"/>
            <a:ext cx="1498108" cy="94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02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Libraries</a:t>
            </a:r>
            <a:endParaRPr lang="en-US" dirty="0"/>
          </a:p>
        </p:txBody>
      </p:sp>
    </p:spTree>
    <p:extLst>
      <p:ext uri="{BB962C8B-B14F-4D97-AF65-F5344CB8AC3E}">
        <p14:creationId xmlns:p14="http://schemas.microsoft.com/office/powerpoint/2010/main" val="28654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Language Support</a:t>
            </a:r>
            <a:endParaRPr lang="en-US" dirty="0"/>
          </a:p>
        </p:txBody>
      </p:sp>
      <p:sp>
        <p:nvSpPr>
          <p:cNvPr id="3" name="Content Placeholder 2"/>
          <p:cNvSpPr>
            <a:spLocks noGrp="1"/>
          </p:cNvSpPr>
          <p:nvPr>
            <p:ph idx="1"/>
          </p:nvPr>
        </p:nvSpPr>
        <p:spPr/>
        <p:txBody>
          <a:bodyPr/>
          <a:lstStyle/>
          <a:p>
            <a:r>
              <a:rPr lang="en-US" dirty="0" smtClean="0"/>
              <a:t>NETCONF</a:t>
            </a:r>
          </a:p>
          <a:p>
            <a:pPr lvl="1"/>
            <a:r>
              <a:rPr lang="en-US" dirty="0" smtClean="0"/>
              <a:t>PERL</a:t>
            </a:r>
          </a:p>
          <a:p>
            <a:pPr lvl="1"/>
            <a:r>
              <a:rPr lang="en-US" dirty="0" smtClean="0"/>
              <a:t>Java</a:t>
            </a:r>
          </a:p>
          <a:p>
            <a:pPr lvl="1"/>
            <a:r>
              <a:rPr lang="en-US" dirty="0" smtClean="0"/>
              <a:t>Ruby</a:t>
            </a:r>
          </a:p>
          <a:p>
            <a:pPr lvl="1"/>
            <a:r>
              <a:rPr lang="en-US" dirty="0" smtClean="0"/>
              <a:t>Python</a:t>
            </a:r>
          </a:p>
          <a:p>
            <a:r>
              <a:rPr lang="en-US" dirty="0" smtClean="0"/>
              <a:t>SLAX</a:t>
            </a:r>
          </a:p>
          <a:p>
            <a:pPr lvl="1"/>
            <a:r>
              <a:rPr lang="en-US" dirty="0" smtClean="0"/>
              <a:t>JUISE (JUNOS UI Scripting Environment)</a:t>
            </a:r>
          </a:p>
          <a:p>
            <a:r>
              <a:rPr lang="en-US" dirty="0" smtClean="0"/>
              <a:t>EZ API</a:t>
            </a:r>
          </a:p>
          <a:p>
            <a:pPr lvl="1"/>
            <a:r>
              <a:rPr lang="en-US" dirty="0" smtClean="0"/>
              <a:t>Python</a:t>
            </a:r>
          </a:p>
          <a:p>
            <a:pPr lvl="1"/>
            <a:r>
              <a:rPr lang="en-US" dirty="0" smtClean="0"/>
              <a:t>Ruby</a:t>
            </a:r>
            <a:endParaRPr lang="en-US" dirty="0"/>
          </a:p>
        </p:txBody>
      </p:sp>
    </p:spTree>
    <p:extLst>
      <p:ext uri="{BB962C8B-B14F-4D97-AF65-F5344CB8AC3E}">
        <p14:creationId xmlns:p14="http://schemas.microsoft.com/office/powerpoint/2010/main" val="15755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Language Support</a:t>
            </a:r>
            <a:endParaRPr lang="en-US" dirty="0"/>
          </a:p>
        </p:txBody>
      </p:sp>
      <p:sp>
        <p:nvSpPr>
          <p:cNvPr id="3" name="Content Placeholder 2"/>
          <p:cNvSpPr>
            <a:spLocks noGrp="1"/>
          </p:cNvSpPr>
          <p:nvPr>
            <p:ph idx="1"/>
          </p:nvPr>
        </p:nvSpPr>
        <p:spPr>
          <a:xfrm>
            <a:off x="720843" y="2051920"/>
            <a:ext cx="8400579" cy="5431156"/>
          </a:xfrm>
        </p:spPr>
        <p:txBody>
          <a:bodyPr/>
          <a:lstStyle/>
          <a:p>
            <a:r>
              <a:rPr lang="en-US" sz="2000" dirty="0" smtClean="0"/>
              <a:t>Perl</a:t>
            </a:r>
          </a:p>
          <a:p>
            <a:pPr lvl="1"/>
            <a:r>
              <a:rPr lang="en-US" sz="1800" dirty="0" smtClean="0"/>
              <a:t>Available from Juniper Support Software download:</a:t>
            </a:r>
          </a:p>
          <a:p>
            <a:pPr lvl="1"/>
            <a:r>
              <a:rPr lang="en-US" sz="1800" dirty="0" smtClean="0">
                <a:hlinkClick r:id="rId3"/>
              </a:rPr>
              <a:t>http://www.juniper.net/support/downloads/?p=netconf#sw</a:t>
            </a:r>
            <a:endParaRPr lang="en-US" sz="1800" dirty="0" smtClean="0"/>
          </a:p>
          <a:p>
            <a:r>
              <a:rPr lang="en-US" sz="2000" dirty="0" smtClean="0"/>
              <a:t>Ruby</a:t>
            </a:r>
          </a:p>
          <a:p>
            <a:pPr lvl="1"/>
            <a:r>
              <a:rPr lang="en-US" sz="1800" dirty="0" smtClean="0"/>
              <a:t>Available from RubyGems.org, maintained by Juniper Networks</a:t>
            </a:r>
          </a:p>
          <a:p>
            <a:pPr lvl="1"/>
            <a:r>
              <a:rPr lang="en-US" sz="1800" dirty="0" smtClean="0">
                <a:hlinkClick r:id="rId4" action="ppaction://hlinkfile"/>
              </a:rPr>
              <a:t>gem install netconf</a:t>
            </a:r>
            <a:endParaRPr lang="en-US" sz="1800" dirty="0" smtClean="0"/>
          </a:p>
          <a:p>
            <a:r>
              <a:rPr lang="en-US" sz="2000" dirty="0" smtClean="0"/>
              <a:t>Python</a:t>
            </a:r>
          </a:p>
          <a:p>
            <a:pPr lvl="1"/>
            <a:r>
              <a:rPr lang="en-US" sz="1800" dirty="0" smtClean="0"/>
              <a:t>Available from open source project, not affiliated with Juniper Networks</a:t>
            </a:r>
          </a:p>
          <a:p>
            <a:pPr lvl="1"/>
            <a:r>
              <a:rPr lang="en-US" sz="1800" dirty="0" smtClean="0">
                <a:hlinkClick r:id="rId5"/>
              </a:rPr>
              <a:t>https://github.com/vbajpai/ncclient</a:t>
            </a:r>
            <a:endParaRPr lang="en-US" sz="1800" dirty="0" smtClean="0"/>
          </a:p>
          <a:p>
            <a:r>
              <a:rPr lang="en-US" sz="2000" dirty="0" smtClean="0"/>
              <a:t>Java</a:t>
            </a:r>
          </a:p>
          <a:p>
            <a:pPr lvl="1"/>
            <a:r>
              <a:rPr lang="en-US" sz="1800" dirty="0" smtClean="0"/>
              <a:t>Available from Juniper Support Software download:</a:t>
            </a:r>
          </a:p>
          <a:p>
            <a:pPr lvl="1"/>
            <a:r>
              <a:rPr lang="en-US" sz="1800" dirty="0" smtClean="0">
                <a:hlinkClick r:id="rId3"/>
              </a:rPr>
              <a:t>http://www.juniper.net/support/downloads/?p=netconf#sw</a:t>
            </a:r>
            <a:endParaRPr lang="en-US" sz="1800" dirty="0" smtClean="0"/>
          </a:p>
          <a:p>
            <a:r>
              <a:rPr lang="en-US" sz="2000" dirty="0" smtClean="0"/>
              <a:t>SLAX</a:t>
            </a:r>
          </a:p>
          <a:p>
            <a:pPr lvl="1"/>
            <a:r>
              <a:rPr lang="en-US" sz="1800" dirty="0" smtClean="0"/>
              <a:t>Available from Google code, maintained by Juniper Networks</a:t>
            </a:r>
          </a:p>
          <a:p>
            <a:pPr lvl="1"/>
            <a:r>
              <a:rPr lang="en-US" sz="1800" dirty="0" smtClean="0">
                <a:hlinkClick r:id="rId6"/>
              </a:rPr>
              <a:t>http://github.com/Juniper/libslax/</a:t>
            </a:r>
            <a:endParaRPr lang="en-US" sz="1800" dirty="0" smtClean="0"/>
          </a:p>
          <a:p>
            <a:pPr lvl="1"/>
            <a:r>
              <a:rPr lang="en-US" sz="1800" dirty="0" smtClean="0">
                <a:hlinkClick r:id="rId7"/>
              </a:rPr>
              <a:t>http://github.com/Juniper/juise/</a:t>
            </a:r>
            <a:endParaRPr lang="en-US" sz="1800" dirty="0"/>
          </a:p>
        </p:txBody>
      </p:sp>
      <p:sp>
        <p:nvSpPr>
          <p:cNvPr id="4" name="TextBox 3"/>
          <p:cNvSpPr txBox="1"/>
          <p:nvPr/>
        </p:nvSpPr>
        <p:spPr>
          <a:xfrm>
            <a:off x="8586747" y="2051920"/>
            <a:ext cx="2579455" cy="430887"/>
          </a:xfrm>
          <a:prstGeom prst="rect">
            <a:avLst/>
          </a:prstGeom>
          <a:noFill/>
        </p:spPr>
        <p:txBody>
          <a:bodyPr wrap="square" rtlCol="0">
            <a:spAutoFit/>
          </a:bodyPr>
          <a:lstStyle/>
          <a:p>
            <a:r>
              <a:rPr lang="en-US" sz="2200" b="1" dirty="0" smtClean="0">
                <a:solidFill>
                  <a:schemeClr val="accent2"/>
                </a:solidFill>
                <a:latin typeface="Arial" panose="020B0604020202020204" pitchFamily="34" charset="0"/>
              </a:rPr>
              <a:t>Also all found on</a:t>
            </a:r>
            <a:endParaRPr lang="en-US" sz="2200" b="1" dirty="0">
              <a:solidFill>
                <a:schemeClr val="accent2"/>
              </a:solidFill>
              <a:latin typeface="Arial" panose="020B0604020202020204" pitchFamily="34" charset="0"/>
            </a:endParaRPr>
          </a:p>
        </p:txBody>
      </p:sp>
      <p:sp>
        <p:nvSpPr>
          <p:cNvPr id="17" name="TextBox 16"/>
          <p:cNvSpPr txBox="1"/>
          <p:nvPr/>
        </p:nvSpPr>
        <p:spPr>
          <a:xfrm>
            <a:off x="10977027" y="2051920"/>
            <a:ext cx="3327487" cy="430887"/>
          </a:xfrm>
          <a:prstGeom prst="rect">
            <a:avLst/>
          </a:prstGeom>
          <a:noFill/>
        </p:spPr>
        <p:txBody>
          <a:bodyPr wrap="square" rtlCol="0">
            <a:spAutoFit/>
          </a:bodyPr>
          <a:lstStyle/>
          <a:p>
            <a:r>
              <a:rPr lang="en-US" sz="2200" dirty="0" smtClean="0">
                <a:solidFill>
                  <a:schemeClr val="accent2"/>
                </a:solidFill>
                <a:latin typeface="Arial" panose="020B0604020202020204" pitchFamily="34" charset="0"/>
                <a:hlinkClick r:id="rId8"/>
              </a:rPr>
              <a:t>http</a:t>
            </a:r>
            <a:r>
              <a:rPr lang="en-US" sz="2200" dirty="0">
                <a:solidFill>
                  <a:schemeClr val="accent2"/>
                </a:solidFill>
                <a:latin typeface="Arial" panose="020B0604020202020204" pitchFamily="34" charset="0"/>
                <a:hlinkClick r:id="rId8"/>
              </a:rPr>
              <a:t>://github.com/Juniper</a:t>
            </a:r>
            <a:endParaRPr lang="en-US" sz="22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11336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272" y="744198"/>
            <a:ext cx="15800834" cy="1030410"/>
          </a:xfrm>
        </p:spPr>
        <p:txBody>
          <a:bodyPr/>
          <a:lstStyle/>
          <a:p>
            <a:r>
              <a:rPr lang="en-US" dirty="0" smtClean="0"/>
              <a:t>Introducing </a:t>
            </a:r>
            <a:r>
              <a:rPr lang="en-US" dirty="0"/>
              <a:t>"JUNOS PyEZ"</a:t>
            </a:r>
            <a:br>
              <a:rPr lang="en-US" dirty="0"/>
            </a:br>
            <a:r>
              <a:rPr lang="en-US" sz="2640" dirty="0"/>
              <a:t>Open and Extensible "micro-framework"</a:t>
            </a:r>
          </a:p>
        </p:txBody>
      </p:sp>
      <p:sp>
        <p:nvSpPr>
          <p:cNvPr id="3" name="Content Placeholder 2"/>
          <p:cNvSpPr>
            <a:spLocks noGrp="1"/>
          </p:cNvSpPr>
          <p:nvPr>
            <p:ph sz="quarter" idx="4294967295"/>
          </p:nvPr>
        </p:nvSpPr>
        <p:spPr>
          <a:xfrm>
            <a:off x="1254129" y="1795572"/>
            <a:ext cx="11447261" cy="5822830"/>
          </a:xfrm>
          <a:prstGeom prst="rect">
            <a:avLst/>
          </a:prstGeom>
        </p:spPr>
        <p:txBody>
          <a:bodyPr/>
          <a:lstStyle/>
          <a:p>
            <a:r>
              <a:rPr lang="en-US" sz="3200" dirty="0"/>
              <a:t>Remote device management and "fact" gathering</a:t>
            </a:r>
          </a:p>
          <a:p>
            <a:r>
              <a:rPr lang="en-US" sz="3200" dirty="0" smtClean="0"/>
              <a:t>Troubleshooting</a:t>
            </a:r>
            <a:r>
              <a:rPr lang="en-US" sz="3200" dirty="0"/>
              <a:t>, Audit and Reporting</a:t>
            </a:r>
          </a:p>
          <a:p>
            <a:pPr lvl="1"/>
            <a:r>
              <a:rPr lang="en-US" sz="3200" dirty="0"/>
              <a:t>Operational data</a:t>
            </a:r>
          </a:p>
          <a:p>
            <a:pPr lvl="1"/>
            <a:r>
              <a:rPr lang="en-US" sz="3200" dirty="0"/>
              <a:t>Configuration data</a:t>
            </a:r>
          </a:p>
          <a:p>
            <a:r>
              <a:rPr lang="en-US" sz="3200" dirty="0" smtClean="0"/>
              <a:t>Configuration </a:t>
            </a:r>
            <a:r>
              <a:rPr lang="en-US" sz="3200" dirty="0"/>
              <a:t>Management</a:t>
            </a:r>
          </a:p>
          <a:p>
            <a:pPr lvl="1"/>
            <a:r>
              <a:rPr lang="en-US" sz="3200" dirty="0"/>
              <a:t>Unstructured config snippets and templates</a:t>
            </a:r>
          </a:p>
          <a:p>
            <a:pPr lvl="1"/>
            <a:r>
              <a:rPr lang="en-US" sz="3200" dirty="0"/>
              <a:t>Structured abstractions</a:t>
            </a:r>
          </a:p>
          <a:p>
            <a:r>
              <a:rPr lang="en-US" sz="3200" dirty="0"/>
              <a:t>Generalized utilities for file-system, software-upgrade, secure file copy (scp), etc.</a:t>
            </a:r>
          </a:p>
          <a:p>
            <a:r>
              <a:rPr lang="en-US" sz="3200" dirty="0"/>
              <a:t>RPC Meta-Programming </a:t>
            </a:r>
          </a:p>
          <a:p>
            <a:endParaRPr lang="en-US" sz="3200" dirty="0"/>
          </a:p>
        </p:txBody>
      </p:sp>
    </p:spTree>
    <p:extLst>
      <p:ext uri="{BB962C8B-B14F-4D97-AF65-F5344CB8AC3E}">
        <p14:creationId xmlns:p14="http://schemas.microsoft.com/office/powerpoint/2010/main" val="354207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664" y="684471"/>
            <a:ext cx="13167362" cy="664797"/>
          </a:xfrm>
        </p:spPr>
        <p:txBody>
          <a:bodyPr/>
          <a:lstStyle/>
          <a:p>
            <a:r>
              <a:rPr lang="en-US" dirty="0" smtClean="0"/>
              <a:t>Pyez – a layered approach</a:t>
            </a:r>
            <a:endParaRPr lang="en-US" dirty="0"/>
          </a:p>
        </p:txBody>
      </p:sp>
      <p:cxnSp>
        <p:nvCxnSpPr>
          <p:cNvPr id="4" name="Straight Connector 3"/>
          <p:cNvCxnSpPr/>
          <p:nvPr/>
        </p:nvCxnSpPr>
        <p:spPr>
          <a:xfrm>
            <a:off x="2541604" y="6232045"/>
            <a:ext cx="930136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2911616" y="1728103"/>
            <a:ext cx="1964897" cy="842099"/>
          </a:xfrm>
          <a:prstGeom prst="roundRect">
            <a:avLst/>
          </a:prstGeom>
          <a:solidFill>
            <a:srgbClr val="49A942"/>
          </a:solidFill>
          <a:ln/>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nchorCtr="0"/>
          <a:lstStyle/>
          <a:p>
            <a:pPr algn="ctr">
              <a:spcAft>
                <a:spcPts val="720"/>
              </a:spcAft>
            </a:pPr>
            <a:r>
              <a:rPr lang="en-US" sz="2760" dirty="0"/>
              <a:t>Python Shell</a:t>
            </a:r>
          </a:p>
        </p:txBody>
      </p:sp>
      <p:sp>
        <p:nvSpPr>
          <p:cNvPr id="6" name="Rounded Rectangle 5"/>
          <p:cNvSpPr/>
          <p:nvPr/>
        </p:nvSpPr>
        <p:spPr>
          <a:xfrm>
            <a:off x="5359319" y="1728103"/>
            <a:ext cx="1964897" cy="842099"/>
          </a:xfrm>
          <a:prstGeom prst="roundRect">
            <a:avLst/>
          </a:prstGeom>
          <a:solidFill>
            <a:srgbClr val="F6A01A"/>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nchorCtr="0"/>
          <a:lstStyle/>
          <a:p>
            <a:pPr algn="ctr">
              <a:spcAft>
                <a:spcPts val="720"/>
              </a:spcAft>
            </a:pPr>
            <a:r>
              <a:rPr lang="en-US" sz="2760" dirty="0"/>
              <a:t>Python script</a:t>
            </a:r>
          </a:p>
        </p:txBody>
      </p:sp>
      <p:grpSp>
        <p:nvGrpSpPr>
          <p:cNvPr id="3" name="Group 2"/>
          <p:cNvGrpSpPr/>
          <p:nvPr/>
        </p:nvGrpSpPr>
        <p:grpSpPr>
          <a:xfrm>
            <a:off x="8301191" y="1466542"/>
            <a:ext cx="4686854" cy="1365220"/>
            <a:chOff x="7734522" y="1466542"/>
            <a:chExt cx="4686854" cy="1365220"/>
          </a:xfrm>
        </p:grpSpPr>
        <p:sp>
          <p:nvSpPr>
            <p:cNvPr id="7" name="Bevel 6"/>
            <p:cNvSpPr/>
            <p:nvPr/>
          </p:nvSpPr>
          <p:spPr>
            <a:xfrm>
              <a:off x="7734522" y="1466542"/>
              <a:ext cx="2143524" cy="1365220"/>
            </a:xfrm>
            <a:prstGeom prst="bevel">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nchorCtr="0"/>
            <a:lstStyle/>
            <a:p>
              <a:pPr algn="ctr"/>
              <a:r>
                <a:rPr lang="en-US" sz="2760" dirty="0"/>
                <a:t>IT</a:t>
              </a:r>
            </a:p>
            <a:p>
              <a:pPr algn="ctr">
                <a:spcAft>
                  <a:spcPts val="720"/>
                </a:spcAft>
              </a:pPr>
              <a:r>
                <a:rPr lang="en-US" sz="2760" dirty="0"/>
                <a:t>Frameworks</a:t>
              </a:r>
            </a:p>
          </p:txBody>
        </p:sp>
        <p:sp>
          <p:nvSpPr>
            <p:cNvPr id="8" name="Bevel 7"/>
            <p:cNvSpPr/>
            <p:nvPr/>
          </p:nvSpPr>
          <p:spPr>
            <a:xfrm>
              <a:off x="10277852" y="1466542"/>
              <a:ext cx="2143524" cy="1365220"/>
            </a:xfrm>
            <a:prstGeom prst="bevel">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nchorCtr="0"/>
            <a:lstStyle/>
            <a:p>
              <a:pPr algn="ctr"/>
              <a:r>
                <a:rPr lang="en-US" sz="2760" dirty="0"/>
                <a:t>Custom</a:t>
              </a:r>
            </a:p>
            <a:p>
              <a:pPr algn="ctr"/>
              <a:r>
                <a:rPr lang="en-US" sz="2760" dirty="0"/>
                <a:t>Applications</a:t>
              </a:r>
            </a:p>
          </p:txBody>
        </p:sp>
      </p:grpSp>
      <p:sp>
        <p:nvSpPr>
          <p:cNvPr id="9" name="Rectangle 8"/>
          <p:cNvSpPr/>
          <p:nvPr/>
        </p:nvSpPr>
        <p:spPr>
          <a:xfrm>
            <a:off x="3230504" y="5868413"/>
            <a:ext cx="3776684" cy="727266"/>
          </a:xfrm>
          <a:prstGeom prst="rect">
            <a:avLst/>
          </a:prstGeom>
          <a:solidFill>
            <a:srgbClr val="807F8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3360" dirty="0"/>
              <a:t>ncclient</a:t>
            </a:r>
            <a:endParaRPr lang="en-US" sz="2760" dirty="0"/>
          </a:p>
        </p:txBody>
      </p:sp>
      <p:cxnSp>
        <p:nvCxnSpPr>
          <p:cNvPr id="10" name="Straight Connector 9"/>
          <p:cNvCxnSpPr/>
          <p:nvPr/>
        </p:nvCxnSpPr>
        <p:spPr>
          <a:xfrm>
            <a:off x="2609653" y="4679688"/>
            <a:ext cx="9301362" cy="0"/>
          </a:xfrm>
          <a:prstGeom prst="line">
            <a:avLst/>
          </a:prstGeom>
          <a:ln>
            <a:solidFill>
              <a:srgbClr val="0066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30504" y="4316056"/>
            <a:ext cx="3776684" cy="727266"/>
          </a:xfrm>
          <a:prstGeom prst="rect">
            <a:avLst/>
          </a:prstGeom>
          <a:solidFill>
            <a:srgbClr val="5D87A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3360" dirty="0"/>
              <a:t>junos-pyez</a:t>
            </a:r>
          </a:p>
        </p:txBody>
      </p:sp>
      <p:grpSp>
        <p:nvGrpSpPr>
          <p:cNvPr id="12" name="Group 25"/>
          <p:cNvGrpSpPr>
            <a:grpSpLocks noChangeAspect="1"/>
          </p:cNvGrpSpPr>
          <p:nvPr/>
        </p:nvGrpSpPr>
        <p:grpSpPr>
          <a:xfrm>
            <a:off x="2268740" y="1369801"/>
            <a:ext cx="544888" cy="1190856"/>
            <a:chOff x="1095375" y="2432050"/>
            <a:chExt cx="547687" cy="1196975"/>
          </a:xfrm>
          <a:solidFill>
            <a:srgbClr val="00B050"/>
          </a:solidFill>
        </p:grpSpPr>
        <p:sp>
          <p:nvSpPr>
            <p:cNvPr id="13"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4"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5"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6"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grpSp>
      <p:sp>
        <p:nvSpPr>
          <p:cNvPr id="17" name="TextBox 16"/>
          <p:cNvSpPr txBox="1"/>
          <p:nvPr/>
        </p:nvSpPr>
        <p:spPr>
          <a:xfrm>
            <a:off x="7324216" y="4815741"/>
            <a:ext cx="3763926" cy="1081322"/>
          </a:xfrm>
          <a:prstGeom prst="rect">
            <a:avLst/>
          </a:prstGeom>
          <a:noFill/>
        </p:spPr>
        <p:txBody>
          <a:bodyPr wrap="square" rtlCol="0">
            <a:spAutoFit/>
          </a:bodyPr>
          <a:lstStyle/>
          <a:p>
            <a:pPr marL="280036" indent="-280036">
              <a:spcAft>
                <a:spcPts val="360"/>
              </a:spcAft>
              <a:buFont typeface="Arial" pitchFamily="34" charset="0"/>
              <a:buChar char="•"/>
            </a:pPr>
            <a:r>
              <a:rPr lang="en-US" sz="1920" dirty="0"/>
              <a:t>Junos specific </a:t>
            </a:r>
          </a:p>
          <a:p>
            <a:pPr marL="280036" indent="-280036">
              <a:spcAft>
                <a:spcPts val="360"/>
              </a:spcAft>
              <a:buFont typeface="Arial" pitchFamily="34" charset="0"/>
              <a:buChar char="•"/>
            </a:pPr>
            <a:r>
              <a:rPr lang="en-US" sz="1920" dirty="0"/>
              <a:t>Abstraction Layer</a:t>
            </a:r>
          </a:p>
          <a:p>
            <a:pPr marL="280036" indent="-280036">
              <a:spcAft>
                <a:spcPts val="360"/>
              </a:spcAft>
              <a:buFont typeface="Arial" pitchFamily="34" charset="0"/>
              <a:buChar char="•"/>
            </a:pPr>
            <a:r>
              <a:rPr lang="en-US" sz="1920" dirty="0"/>
              <a:t>micro-framework</a:t>
            </a:r>
          </a:p>
        </p:txBody>
      </p:sp>
      <p:sp>
        <p:nvSpPr>
          <p:cNvPr id="18" name="TextBox 17"/>
          <p:cNvSpPr txBox="1"/>
          <p:nvPr/>
        </p:nvSpPr>
        <p:spPr>
          <a:xfrm>
            <a:off x="7332345" y="6291270"/>
            <a:ext cx="3763926" cy="1081322"/>
          </a:xfrm>
          <a:prstGeom prst="rect">
            <a:avLst/>
          </a:prstGeom>
          <a:noFill/>
        </p:spPr>
        <p:txBody>
          <a:bodyPr wrap="square" rtlCol="0">
            <a:spAutoFit/>
          </a:bodyPr>
          <a:lstStyle/>
          <a:p>
            <a:pPr marL="280036" indent="-280036">
              <a:spcAft>
                <a:spcPts val="360"/>
              </a:spcAft>
              <a:buFont typeface="Arial" pitchFamily="34" charset="0"/>
              <a:buChar char="•"/>
            </a:pPr>
            <a:r>
              <a:rPr lang="en-US" sz="1920" dirty="0"/>
              <a:t>NETCONF transport only</a:t>
            </a:r>
          </a:p>
          <a:p>
            <a:pPr marL="280036" indent="-280036">
              <a:spcAft>
                <a:spcPts val="360"/>
              </a:spcAft>
              <a:buFont typeface="Arial" pitchFamily="34" charset="0"/>
              <a:buChar char="•"/>
            </a:pPr>
            <a:r>
              <a:rPr lang="en-US" sz="1920" dirty="0"/>
              <a:t>Vendor Agnostic</a:t>
            </a:r>
          </a:p>
          <a:p>
            <a:pPr marL="280036" indent="-280036">
              <a:spcAft>
                <a:spcPts val="360"/>
              </a:spcAft>
              <a:buFont typeface="Arial" pitchFamily="34" charset="0"/>
              <a:buChar char="•"/>
            </a:pPr>
            <a:r>
              <a:rPr lang="en-US" sz="1920" dirty="0"/>
              <a:t>No abstractions</a:t>
            </a:r>
          </a:p>
        </p:txBody>
      </p:sp>
      <p:sp>
        <p:nvSpPr>
          <p:cNvPr id="19" name="TextBox 18"/>
          <p:cNvSpPr txBox="1"/>
          <p:nvPr/>
        </p:nvSpPr>
        <p:spPr>
          <a:xfrm>
            <a:off x="7222010" y="3362580"/>
            <a:ext cx="4474181" cy="1081322"/>
          </a:xfrm>
          <a:prstGeom prst="rect">
            <a:avLst/>
          </a:prstGeom>
          <a:noFill/>
        </p:spPr>
        <p:txBody>
          <a:bodyPr wrap="square" rtlCol="0">
            <a:spAutoFit/>
          </a:bodyPr>
          <a:lstStyle/>
          <a:p>
            <a:pPr marL="280036" indent="-280036">
              <a:spcAft>
                <a:spcPts val="360"/>
              </a:spcAft>
              <a:buFont typeface="Arial" pitchFamily="34" charset="0"/>
              <a:buChar char="•"/>
            </a:pPr>
            <a:r>
              <a:rPr lang="en-US" sz="1920" dirty="0"/>
              <a:t>Native Python data types (hash/list)</a:t>
            </a:r>
          </a:p>
          <a:p>
            <a:pPr marL="280036" indent="-280036">
              <a:spcAft>
                <a:spcPts val="360"/>
              </a:spcAft>
              <a:buFont typeface="Arial" pitchFamily="34" charset="0"/>
              <a:buChar char="•"/>
            </a:pPr>
            <a:r>
              <a:rPr lang="en-US" sz="1920" dirty="0"/>
              <a:t>Junos specific not required</a:t>
            </a:r>
          </a:p>
          <a:p>
            <a:pPr marL="280036" indent="-280036">
              <a:spcAft>
                <a:spcPts val="360"/>
              </a:spcAft>
              <a:buFont typeface="Arial" pitchFamily="34" charset="0"/>
              <a:buChar char="•"/>
            </a:pPr>
            <a:r>
              <a:rPr lang="en-US" sz="1920" dirty="0"/>
              <a:t>XML not required</a:t>
            </a:r>
          </a:p>
        </p:txBody>
      </p:sp>
      <p:sp>
        <p:nvSpPr>
          <p:cNvPr id="20" name="TextBox 19"/>
          <p:cNvSpPr txBox="1"/>
          <p:nvPr/>
        </p:nvSpPr>
        <p:spPr>
          <a:xfrm>
            <a:off x="3230503" y="5051812"/>
            <a:ext cx="2810706" cy="461665"/>
          </a:xfrm>
          <a:prstGeom prst="rect">
            <a:avLst/>
          </a:prstGeom>
          <a:noFill/>
        </p:spPr>
        <p:txBody>
          <a:bodyPr wrap="none" rtlCol="0">
            <a:spAutoFit/>
          </a:bodyPr>
          <a:lstStyle/>
          <a:p>
            <a:r>
              <a:rPr lang="en-US" sz="2400" dirty="0">
                <a:solidFill>
                  <a:srgbClr val="F6A01A"/>
                </a:solidFill>
              </a:rPr>
              <a:t>open-source</a:t>
            </a:r>
            <a:r>
              <a:rPr lang="en-US" sz="2400" dirty="0"/>
              <a:t>, Juniper</a:t>
            </a:r>
          </a:p>
        </p:txBody>
      </p:sp>
      <p:sp>
        <p:nvSpPr>
          <p:cNvPr id="21" name="TextBox 20"/>
          <p:cNvSpPr txBox="1"/>
          <p:nvPr/>
        </p:nvSpPr>
        <p:spPr>
          <a:xfrm>
            <a:off x="3230504" y="6599906"/>
            <a:ext cx="3347711" cy="461665"/>
          </a:xfrm>
          <a:prstGeom prst="rect">
            <a:avLst/>
          </a:prstGeom>
          <a:noFill/>
        </p:spPr>
        <p:txBody>
          <a:bodyPr wrap="none" rtlCol="0">
            <a:spAutoFit/>
          </a:bodyPr>
          <a:lstStyle/>
          <a:p>
            <a:r>
              <a:rPr lang="en-US" sz="2400" dirty="0">
                <a:solidFill>
                  <a:srgbClr val="F6A01A"/>
                </a:solidFill>
              </a:rPr>
              <a:t>open-source</a:t>
            </a:r>
            <a:r>
              <a:rPr lang="en-US" sz="2400" dirty="0"/>
              <a:t>, Community</a:t>
            </a:r>
          </a:p>
        </p:txBody>
      </p:sp>
      <p:sp>
        <p:nvSpPr>
          <p:cNvPr id="22" name="TextBox 21"/>
          <p:cNvSpPr txBox="1"/>
          <p:nvPr/>
        </p:nvSpPr>
        <p:spPr>
          <a:xfrm>
            <a:off x="3148679" y="2562772"/>
            <a:ext cx="1706686" cy="517065"/>
          </a:xfrm>
          <a:prstGeom prst="rect">
            <a:avLst/>
          </a:prstGeom>
          <a:noFill/>
        </p:spPr>
        <p:txBody>
          <a:bodyPr wrap="none" rtlCol="0">
            <a:spAutoFit/>
          </a:bodyPr>
          <a:lstStyle/>
          <a:p>
            <a:r>
              <a:rPr lang="en-US" sz="2760" i="1" dirty="0"/>
              <a:t>interactive</a:t>
            </a:r>
          </a:p>
        </p:txBody>
      </p:sp>
      <p:sp>
        <p:nvSpPr>
          <p:cNvPr id="23" name="TextBox 22"/>
          <p:cNvSpPr txBox="1"/>
          <p:nvPr/>
        </p:nvSpPr>
        <p:spPr>
          <a:xfrm>
            <a:off x="5113576" y="2576182"/>
            <a:ext cx="2784160" cy="517065"/>
          </a:xfrm>
          <a:prstGeom prst="rect">
            <a:avLst/>
          </a:prstGeom>
          <a:noFill/>
        </p:spPr>
        <p:txBody>
          <a:bodyPr wrap="none" rtlCol="0">
            <a:spAutoFit/>
          </a:bodyPr>
          <a:lstStyle/>
          <a:p>
            <a:r>
              <a:rPr lang="en-US" sz="2760" i="1" dirty="0"/>
              <a:t>simple → complex</a:t>
            </a:r>
          </a:p>
        </p:txBody>
      </p:sp>
    </p:spTree>
    <p:extLst>
      <p:ext uri="{BB962C8B-B14F-4D97-AF65-F5344CB8AC3E}">
        <p14:creationId xmlns:p14="http://schemas.microsoft.com/office/powerpoint/2010/main" val="136550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761377"/>
            <a:ext cx="13167362" cy="664797"/>
          </a:xfrm>
        </p:spPr>
        <p:txBody>
          <a:bodyPr/>
          <a:lstStyle/>
          <a:p>
            <a:r>
              <a:rPr lang="en-US" dirty="0" smtClean="0">
                <a:solidFill>
                  <a:schemeClr val="tx1"/>
                </a:solidFill>
              </a:rPr>
              <a:t>Pyez – configuration changes</a:t>
            </a:r>
            <a:endParaRPr lang="en-US" dirty="0">
              <a:solidFill>
                <a:schemeClr val="tx1"/>
              </a:solidFill>
            </a:endParaRPr>
          </a:p>
        </p:txBody>
      </p:sp>
      <p:sp>
        <p:nvSpPr>
          <p:cNvPr id="17" name="Folded Corner 16"/>
          <p:cNvSpPr/>
          <p:nvPr/>
        </p:nvSpPr>
        <p:spPr>
          <a:xfrm>
            <a:off x="4356313" y="2108887"/>
            <a:ext cx="2015933" cy="1429016"/>
          </a:xfrm>
          <a:prstGeom prst="foldedCorner">
            <a:avLst/>
          </a:prstGeom>
          <a:solidFill>
            <a:srgbClr val="F6A01A">
              <a:alpha val="70000"/>
            </a:srgbClr>
          </a:solidFill>
          <a:ln>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2400" dirty="0">
                <a:solidFill>
                  <a:schemeClr val="tx1"/>
                </a:solidFill>
              </a:rPr>
              <a:t>"snippets"</a:t>
            </a:r>
          </a:p>
          <a:p>
            <a:pPr algn="ctr">
              <a:spcAft>
                <a:spcPts val="720"/>
              </a:spcAft>
            </a:pPr>
            <a:r>
              <a:rPr lang="en-US" sz="1920" i="1" dirty="0">
                <a:solidFill>
                  <a:schemeClr val="tx1"/>
                </a:solidFill>
              </a:rPr>
              <a:t>(no variables)</a:t>
            </a:r>
          </a:p>
        </p:txBody>
      </p:sp>
      <p:sp>
        <p:nvSpPr>
          <p:cNvPr id="18" name="Folded Corner 17"/>
          <p:cNvSpPr/>
          <p:nvPr/>
        </p:nvSpPr>
        <p:spPr>
          <a:xfrm>
            <a:off x="4356313" y="3873507"/>
            <a:ext cx="2015933" cy="1429016"/>
          </a:xfrm>
          <a:prstGeom prst="foldedCorner">
            <a:avLst/>
          </a:prstGeom>
          <a:solidFill>
            <a:srgbClr val="F6A01A">
              <a:alpha val="70000"/>
            </a:srgbClr>
          </a:solidFill>
          <a:ln>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2400" dirty="0">
                <a:solidFill>
                  <a:schemeClr val="tx1"/>
                </a:solidFill>
              </a:rPr>
              <a:t>"templates"</a:t>
            </a:r>
          </a:p>
          <a:p>
            <a:pPr algn="ctr">
              <a:spcAft>
                <a:spcPts val="720"/>
              </a:spcAft>
            </a:pPr>
            <a:r>
              <a:rPr lang="en-US" sz="1920" i="1" dirty="0">
                <a:solidFill>
                  <a:schemeClr val="tx1"/>
                </a:solidFill>
              </a:rPr>
              <a:t>(merge variables)</a:t>
            </a:r>
          </a:p>
        </p:txBody>
      </p:sp>
      <p:sp>
        <p:nvSpPr>
          <p:cNvPr id="19" name="Flowchart: Predefined Process 18"/>
          <p:cNvSpPr/>
          <p:nvPr/>
        </p:nvSpPr>
        <p:spPr>
          <a:xfrm>
            <a:off x="8611879" y="2108886"/>
            <a:ext cx="2755958" cy="1135558"/>
          </a:xfrm>
          <a:prstGeom prst="flowChartPredefinedProcess">
            <a:avLst/>
          </a:prstGeom>
          <a:solidFill>
            <a:srgbClr val="C00000">
              <a:alpha val="7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2400" i="1" dirty="0">
                <a:solidFill>
                  <a:schemeClr val="tx1"/>
                </a:solidFill>
              </a:rPr>
              <a:t>Resources</a:t>
            </a:r>
          </a:p>
        </p:txBody>
      </p:sp>
      <p:sp>
        <p:nvSpPr>
          <p:cNvPr id="20" name="TextBox 19"/>
          <p:cNvSpPr txBox="1"/>
          <p:nvPr/>
        </p:nvSpPr>
        <p:spPr>
          <a:xfrm>
            <a:off x="11552459" y="2725038"/>
            <a:ext cx="3077941" cy="3116751"/>
          </a:xfrm>
          <a:prstGeom prst="rect">
            <a:avLst/>
          </a:prstGeom>
          <a:noFill/>
        </p:spPr>
        <p:txBody>
          <a:bodyPr wrap="square" rtlCol="0">
            <a:spAutoFit/>
          </a:bodyPr>
          <a:lstStyle/>
          <a:p>
            <a:pPr>
              <a:spcAft>
                <a:spcPts val="360"/>
              </a:spcAft>
            </a:pPr>
            <a:r>
              <a:rPr lang="en-US" sz="2760" dirty="0"/>
              <a:t>Structured abstractions defined by the junos-ez micro-framework</a:t>
            </a:r>
          </a:p>
          <a:p>
            <a:pPr>
              <a:spcAft>
                <a:spcPts val="360"/>
              </a:spcAft>
            </a:pPr>
            <a:r>
              <a:rPr lang="en-US" sz="2760" dirty="0">
                <a:ln w="0"/>
                <a:solidFill>
                  <a:schemeClr val="accent1"/>
                </a:solidFill>
                <a:effectLst>
                  <a:outerShdw blurRad="38100" dist="25400" dir="5400000" algn="ctr" rotWithShape="0">
                    <a:srgbClr val="6E747A">
                      <a:alpha val="43000"/>
                    </a:srgbClr>
                  </a:outerShdw>
                </a:effectLst>
                <a:latin typeface="+mj-lt"/>
              </a:rPr>
              <a:t>Juniper + Community</a:t>
            </a:r>
          </a:p>
        </p:txBody>
      </p:sp>
      <p:sp>
        <p:nvSpPr>
          <p:cNvPr id="21" name="TextBox 20"/>
          <p:cNvSpPr txBox="1"/>
          <p:nvPr/>
        </p:nvSpPr>
        <p:spPr>
          <a:xfrm>
            <a:off x="809625" y="1926374"/>
            <a:ext cx="2408643" cy="1366528"/>
          </a:xfrm>
          <a:prstGeom prst="rect">
            <a:avLst/>
          </a:prstGeom>
          <a:noFill/>
        </p:spPr>
        <p:txBody>
          <a:bodyPr wrap="square" rtlCol="0">
            <a:spAutoFit/>
          </a:bodyPr>
          <a:lstStyle/>
          <a:p>
            <a:pPr>
              <a:spcAft>
                <a:spcPts val="360"/>
              </a:spcAft>
            </a:pPr>
            <a:r>
              <a:rPr lang="en-US" sz="2760" dirty="0"/>
              <a:t>Junos config in text, set, or XML format</a:t>
            </a:r>
          </a:p>
        </p:txBody>
      </p:sp>
      <p:sp>
        <p:nvSpPr>
          <p:cNvPr id="22" name="TextBox 21"/>
          <p:cNvSpPr txBox="1"/>
          <p:nvPr/>
        </p:nvSpPr>
        <p:spPr>
          <a:xfrm>
            <a:off x="784923" y="3292902"/>
            <a:ext cx="2173295" cy="2692019"/>
          </a:xfrm>
          <a:prstGeom prst="rect">
            <a:avLst/>
          </a:prstGeom>
          <a:noFill/>
        </p:spPr>
        <p:txBody>
          <a:bodyPr wrap="square" rtlCol="0">
            <a:spAutoFit/>
          </a:bodyPr>
          <a:lstStyle/>
          <a:p>
            <a:pPr>
              <a:spcAft>
                <a:spcPts val="360"/>
              </a:spcAft>
            </a:pPr>
            <a:r>
              <a:rPr lang="en-US" sz="2760" dirty="0"/>
              <a:t>"snippets" that contain variables</a:t>
            </a:r>
          </a:p>
          <a:p>
            <a:pPr>
              <a:spcAft>
                <a:spcPts val="360"/>
              </a:spcAft>
            </a:pPr>
            <a:r>
              <a:rPr lang="en-US" sz="2760" dirty="0">
                <a:ln w="0"/>
                <a:solidFill>
                  <a:schemeClr val="accent1"/>
                </a:solidFill>
                <a:effectLst>
                  <a:outerShdw blurRad="38100" dist="25400" dir="5400000" algn="ctr" rotWithShape="0">
                    <a:srgbClr val="6E747A">
                      <a:alpha val="43000"/>
                    </a:srgbClr>
                  </a:outerShdw>
                </a:effectLst>
              </a:rPr>
              <a:t>Jinja2</a:t>
            </a:r>
            <a:r>
              <a:rPr lang="en-US" sz="2760" dirty="0"/>
              <a:t> is template engine</a:t>
            </a:r>
          </a:p>
        </p:txBody>
      </p:sp>
      <p:sp>
        <p:nvSpPr>
          <p:cNvPr id="23" name="Flowchart: Magnetic Disk 22"/>
          <p:cNvSpPr/>
          <p:nvPr/>
        </p:nvSpPr>
        <p:spPr>
          <a:xfrm>
            <a:off x="6273723" y="5435739"/>
            <a:ext cx="2360399" cy="1696902"/>
          </a:xfrm>
          <a:prstGeom prst="flowChartMagneticDisk">
            <a:avLst/>
          </a:prstGeom>
          <a:solidFill>
            <a:srgbClr val="5D87A1">
              <a:alpha val="49804"/>
            </a:srgbClr>
          </a:solidFill>
          <a:ln>
            <a:solidFill>
              <a:srgbClr val="5D87A1"/>
            </a:solidFill>
          </a:ln>
        </p:spPr>
        <p:style>
          <a:lnRef idx="2">
            <a:schemeClr val="accent1">
              <a:shade val="50000"/>
            </a:schemeClr>
          </a:lnRef>
          <a:fillRef idx="1">
            <a:schemeClr val="accent1"/>
          </a:fillRef>
          <a:effectRef idx="0">
            <a:schemeClr val="accent1"/>
          </a:effectRef>
          <a:fontRef idx="minor">
            <a:schemeClr val="lt1"/>
          </a:fontRef>
        </p:style>
        <p:txBody>
          <a:bodyPr lIns="0" tIns="219456" rIns="0" bIns="0" rtlCol="0" anchor="ctr" anchorCtr="0"/>
          <a:lstStyle/>
          <a:p>
            <a:pPr algn="ctr"/>
            <a:r>
              <a:rPr lang="en-US" sz="2760" dirty="0">
                <a:solidFill>
                  <a:schemeClr val="tx1"/>
                </a:solidFill>
              </a:rPr>
              <a:t>Junos</a:t>
            </a:r>
          </a:p>
          <a:p>
            <a:pPr algn="ctr"/>
            <a:r>
              <a:rPr lang="en-US" sz="2760" dirty="0">
                <a:solidFill>
                  <a:schemeClr val="tx1"/>
                </a:solidFill>
              </a:rPr>
              <a:t>Configuration</a:t>
            </a:r>
          </a:p>
        </p:txBody>
      </p:sp>
      <p:cxnSp>
        <p:nvCxnSpPr>
          <p:cNvPr id="24" name="Straight Arrow Connector 23"/>
          <p:cNvCxnSpPr/>
          <p:nvPr/>
        </p:nvCxnSpPr>
        <p:spPr>
          <a:xfrm>
            <a:off x="5273668" y="5623561"/>
            <a:ext cx="0" cy="1446836"/>
          </a:xfrm>
          <a:prstGeom prst="straightConnector1">
            <a:avLst/>
          </a:prstGeom>
          <a:ln w="63500">
            <a:solidFill>
              <a:srgbClr val="F6A01A"/>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611259" y="4171812"/>
            <a:ext cx="18822" cy="1705465"/>
          </a:xfrm>
          <a:prstGeom prst="straightConnector1">
            <a:avLst/>
          </a:prstGeom>
          <a:ln w="635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95498" y="1414256"/>
            <a:ext cx="2148986" cy="535531"/>
          </a:xfrm>
          <a:prstGeom prst="rect">
            <a:avLst/>
          </a:prstGeom>
          <a:noFill/>
        </p:spPr>
        <p:txBody>
          <a:bodyPr wrap="none" rtlCol="0">
            <a:spAutoFit/>
          </a:bodyPr>
          <a:lstStyle/>
          <a:p>
            <a:r>
              <a:rPr lang="en-US" sz="2880" i="1" dirty="0">
                <a:latin typeface="+mj-lt"/>
              </a:rPr>
              <a:t>Unstructured</a:t>
            </a:r>
            <a:endParaRPr lang="en-US" sz="3840" i="1" dirty="0">
              <a:latin typeface="+mj-lt"/>
            </a:endParaRPr>
          </a:p>
        </p:txBody>
      </p:sp>
      <p:sp>
        <p:nvSpPr>
          <p:cNvPr id="27" name="TextBox 26"/>
          <p:cNvSpPr txBox="1"/>
          <p:nvPr/>
        </p:nvSpPr>
        <p:spPr>
          <a:xfrm>
            <a:off x="9026902" y="1390843"/>
            <a:ext cx="1749197" cy="535531"/>
          </a:xfrm>
          <a:prstGeom prst="rect">
            <a:avLst/>
          </a:prstGeom>
          <a:noFill/>
        </p:spPr>
        <p:txBody>
          <a:bodyPr wrap="none" rtlCol="0">
            <a:spAutoFit/>
          </a:bodyPr>
          <a:lstStyle/>
          <a:p>
            <a:r>
              <a:rPr lang="en-US" sz="2880" i="1" dirty="0">
                <a:latin typeface="+mj-lt"/>
              </a:rPr>
              <a:t>Structured</a:t>
            </a:r>
            <a:endParaRPr lang="en-US" sz="3840" i="1" dirty="0">
              <a:latin typeface="+mj-lt"/>
            </a:endParaRPr>
          </a:p>
        </p:txBody>
      </p:sp>
      <p:sp>
        <p:nvSpPr>
          <p:cNvPr id="28" name="TextBox 27"/>
          <p:cNvSpPr txBox="1"/>
          <p:nvPr/>
        </p:nvSpPr>
        <p:spPr>
          <a:xfrm>
            <a:off x="2585019" y="5903732"/>
            <a:ext cx="1949765" cy="609398"/>
          </a:xfrm>
          <a:prstGeom prst="rect">
            <a:avLst/>
          </a:prstGeom>
          <a:noFill/>
        </p:spPr>
        <p:txBody>
          <a:bodyPr wrap="none" rtlCol="0">
            <a:spAutoFit/>
          </a:bodyPr>
          <a:lstStyle/>
          <a:p>
            <a:r>
              <a:rPr lang="en-US" sz="3360" i="1" dirty="0"/>
              <a:t>write-only</a:t>
            </a:r>
            <a:endParaRPr lang="en-US" sz="2760" i="1" dirty="0"/>
          </a:p>
        </p:txBody>
      </p:sp>
      <p:sp>
        <p:nvSpPr>
          <p:cNvPr id="29" name="TextBox 28"/>
          <p:cNvSpPr txBox="1"/>
          <p:nvPr/>
        </p:nvSpPr>
        <p:spPr>
          <a:xfrm>
            <a:off x="10244735" y="5903732"/>
            <a:ext cx="2010679" cy="609398"/>
          </a:xfrm>
          <a:prstGeom prst="rect">
            <a:avLst/>
          </a:prstGeom>
          <a:noFill/>
        </p:spPr>
        <p:txBody>
          <a:bodyPr wrap="none" rtlCol="0">
            <a:spAutoFit/>
          </a:bodyPr>
          <a:lstStyle/>
          <a:p>
            <a:r>
              <a:rPr lang="en-US" sz="3360" i="1" dirty="0"/>
              <a:t>read-write</a:t>
            </a:r>
            <a:endParaRPr lang="en-US" sz="2760" i="1" dirty="0"/>
          </a:p>
        </p:txBody>
      </p:sp>
    </p:spTree>
    <p:extLst>
      <p:ext uri="{BB962C8B-B14F-4D97-AF65-F5344CB8AC3E}">
        <p14:creationId xmlns:p14="http://schemas.microsoft.com/office/powerpoint/2010/main" val="228387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770" y="764770"/>
            <a:ext cx="13167362" cy="664797"/>
          </a:xfrm>
        </p:spPr>
        <p:txBody>
          <a:bodyPr/>
          <a:lstStyle/>
          <a:p>
            <a:r>
              <a:rPr lang="en-US" dirty="0" smtClean="0">
                <a:solidFill>
                  <a:schemeClr val="tx1"/>
                </a:solidFill>
              </a:rPr>
              <a:t>Pyez – troubleshooting, audit, reporting</a:t>
            </a:r>
            <a:endParaRPr lang="en-US" dirty="0">
              <a:solidFill>
                <a:schemeClr val="tx1"/>
              </a:solidFill>
            </a:endParaRPr>
          </a:p>
        </p:txBody>
      </p:sp>
      <p:sp>
        <p:nvSpPr>
          <p:cNvPr id="17" name="Flowchart: Magnetic Disk 16"/>
          <p:cNvSpPr/>
          <p:nvPr/>
        </p:nvSpPr>
        <p:spPr>
          <a:xfrm>
            <a:off x="3378247" y="5669213"/>
            <a:ext cx="2360399" cy="1696902"/>
          </a:xfrm>
          <a:prstGeom prst="flowChartMagneticDisk">
            <a:avLst/>
          </a:prstGeom>
          <a:solidFill>
            <a:srgbClr val="5D87A1">
              <a:alpha val="50000"/>
            </a:srgbClr>
          </a:solidFill>
          <a:ln>
            <a:solidFill>
              <a:srgbClr val="5D87A1"/>
            </a:solidFill>
          </a:ln>
        </p:spPr>
        <p:style>
          <a:lnRef idx="2">
            <a:schemeClr val="accent1">
              <a:shade val="50000"/>
            </a:schemeClr>
          </a:lnRef>
          <a:fillRef idx="1">
            <a:schemeClr val="accent1"/>
          </a:fillRef>
          <a:effectRef idx="0">
            <a:schemeClr val="accent1"/>
          </a:effectRef>
          <a:fontRef idx="minor">
            <a:schemeClr val="lt1"/>
          </a:fontRef>
        </p:style>
        <p:txBody>
          <a:bodyPr lIns="0" tIns="219456" rIns="0" bIns="0" rtlCol="0" anchor="ctr" anchorCtr="0"/>
          <a:lstStyle/>
          <a:p>
            <a:pPr algn="ctr"/>
            <a:r>
              <a:rPr lang="en-US" sz="2760" dirty="0">
                <a:solidFill>
                  <a:schemeClr val="tx1"/>
                </a:solidFill>
              </a:rPr>
              <a:t>Junos</a:t>
            </a:r>
          </a:p>
          <a:p>
            <a:pPr algn="ctr"/>
            <a:r>
              <a:rPr lang="en-US" sz="2760" dirty="0">
                <a:solidFill>
                  <a:schemeClr val="tx1"/>
                </a:solidFill>
              </a:rPr>
              <a:t>Configuration</a:t>
            </a:r>
          </a:p>
        </p:txBody>
      </p:sp>
      <p:sp>
        <p:nvSpPr>
          <p:cNvPr id="18" name="Flowchart: Magnetic Disk 17"/>
          <p:cNvSpPr/>
          <p:nvPr/>
        </p:nvSpPr>
        <p:spPr>
          <a:xfrm>
            <a:off x="8677588" y="5669213"/>
            <a:ext cx="2360399" cy="1696902"/>
          </a:xfrm>
          <a:prstGeom prst="flowChartMagneticDisk">
            <a:avLst/>
          </a:prstGeom>
          <a:solidFill>
            <a:srgbClr val="F6A01A">
              <a:alpha val="70000"/>
            </a:srgbClr>
          </a:solidFill>
          <a:ln>
            <a:solidFill>
              <a:srgbClr val="F6A01A"/>
            </a:solidFill>
          </a:ln>
        </p:spPr>
        <p:style>
          <a:lnRef idx="2">
            <a:schemeClr val="accent1">
              <a:shade val="50000"/>
            </a:schemeClr>
          </a:lnRef>
          <a:fillRef idx="1">
            <a:schemeClr val="accent1"/>
          </a:fillRef>
          <a:effectRef idx="0">
            <a:schemeClr val="accent1"/>
          </a:effectRef>
          <a:fontRef idx="minor">
            <a:schemeClr val="lt1"/>
          </a:fontRef>
        </p:style>
        <p:txBody>
          <a:bodyPr lIns="0" tIns="219456" rIns="0" bIns="0" rtlCol="0" anchor="ctr" anchorCtr="0"/>
          <a:lstStyle/>
          <a:p>
            <a:pPr algn="ctr"/>
            <a:r>
              <a:rPr lang="en-US" sz="2760" dirty="0">
                <a:solidFill>
                  <a:schemeClr val="tx1"/>
                </a:solidFill>
              </a:rPr>
              <a:t>Operational</a:t>
            </a:r>
          </a:p>
          <a:p>
            <a:pPr algn="ctr"/>
            <a:r>
              <a:rPr lang="en-US" sz="2760" dirty="0">
                <a:solidFill>
                  <a:schemeClr val="tx1"/>
                </a:solidFill>
              </a:rPr>
              <a:t>Data</a:t>
            </a:r>
          </a:p>
        </p:txBody>
      </p:sp>
      <p:sp>
        <p:nvSpPr>
          <p:cNvPr id="19" name="Flowchart: Predefined Process 18"/>
          <p:cNvSpPr/>
          <p:nvPr/>
        </p:nvSpPr>
        <p:spPr>
          <a:xfrm>
            <a:off x="4484066" y="4114171"/>
            <a:ext cx="2488019" cy="1135558"/>
          </a:xfrm>
          <a:prstGeom prst="flowChartPredefinedProcess">
            <a:avLst/>
          </a:prstGeom>
          <a:solidFill>
            <a:srgbClr val="49A942">
              <a:alpha val="70000"/>
            </a:srgbClr>
          </a:solidFill>
          <a:ln>
            <a:solidFill>
              <a:srgbClr val="49A94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2760" i="1" dirty="0">
                <a:solidFill>
                  <a:schemeClr val="tx1"/>
                </a:solidFill>
              </a:rPr>
              <a:t>Tables</a:t>
            </a:r>
          </a:p>
        </p:txBody>
      </p:sp>
      <p:sp>
        <p:nvSpPr>
          <p:cNvPr id="20" name="Flowchart: Predefined Process 19"/>
          <p:cNvSpPr/>
          <p:nvPr/>
        </p:nvSpPr>
        <p:spPr>
          <a:xfrm>
            <a:off x="7359092" y="4105665"/>
            <a:ext cx="2488019" cy="1135558"/>
          </a:xfrm>
          <a:prstGeom prst="flowChartPredefinedProcess">
            <a:avLst/>
          </a:prstGeom>
          <a:solidFill>
            <a:srgbClr val="49A942">
              <a:alpha val="70000"/>
            </a:srgbClr>
          </a:solidFill>
          <a:ln>
            <a:solidFill>
              <a:srgbClr val="49A94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r>
              <a:rPr lang="en-US" sz="2760" i="1" dirty="0">
                <a:solidFill>
                  <a:schemeClr val="tx1"/>
                </a:solidFill>
              </a:rPr>
              <a:t>Views</a:t>
            </a:r>
          </a:p>
        </p:txBody>
      </p:sp>
      <p:cxnSp>
        <p:nvCxnSpPr>
          <p:cNvPr id="21" name="Straight Arrow Connector 20"/>
          <p:cNvCxnSpPr/>
          <p:nvPr/>
        </p:nvCxnSpPr>
        <p:spPr>
          <a:xfrm>
            <a:off x="7178345" y="5574285"/>
            <a:ext cx="18822" cy="1705465"/>
          </a:xfrm>
          <a:prstGeom prst="straightConnector1">
            <a:avLst/>
          </a:prstGeom>
          <a:ln w="63500">
            <a:solidFill>
              <a:srgbClr val="49A94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72053" y="7279749"/>
            <a:ext cx="1845377" cy="609398"/>
          </a:xfrm>
          <a:prstGeom prst="rect">
            <a:avLst/>
          </a:prstGeom>
          <a:noFill/>
        </p:spPr>
        <p:txBody>
          <a:bodyPr wrap="none" rtlCol="0">
            <a:spAutoFit/>
          </a:bodyPr>
          <a:lstStyle/>
          <a:p>
            <a:r>
              <a:rPr lang="en-US" sz="3360" i="1" dirty="0"/>
              <a:t>read-only</a:t>
            </a:r>
            <a:endParaRPr lang="en-US" sz="2760" i="1" dirty="0"/>
          </a:p>
        </p:txBody>
      </p:sp>
      <p:sp>
        <p:nvSpPr>
          <p:cNvPr id="23" name="TextBox 22"/>
          <p:cNvSpPr txBox="1"/>
          <p:nvPr/>
        </p:nvSpPr>
        <p:spPr>
          <a:xfrm>
            <a:off x="7596642" y="1429568"/>
            <a:ext cx="4667749" cy="2318583"/>
          </a:xfrm>
          <a:prstGeom prst="rect">
            <a:avLst/>
          </a:prstGeom>
          <a:noFill/>
        </p:spPr>
        <p:txBody>
          <a:bodyPr wrap="square" rtlCol="0">
            <a:spAutoFit/>
          </a:bodyPr>
          <a:lstStyle/>
          <a:p>
            <a:pPr>
              <a:spcBef>
                <a:spcPts val="360"/>
              </a:spcBef>
              <a:spcAft>
                <a:spcPts val="360"/>
              </a:spcAft>
            </a:pPr>
            <a:r>
              <a:rPr lang="en-US" sz="2760" dirty="0"/>
              <a:t>Structured abstractions defined by the Junos PyEZ micro-framework</a:t>
            </a:r>
          </a:p>
          <a:p>
            <a:pPr>
              <a:spcBef>
                <a:spcPts val="360"/>
              </a:spcBef>
              <a:spcAft>
                <a:spcPts val="360"/>
              </a:spcAft>
            </a:pPr>
            <a:r>
              <a:rPr lang="en-US" sz="2760" dirty="0"/>
              <a:t>No coding required to create </a:t>
            </a:r>
            <a:r>
              <a:rPr lang="en-US" sz="2760" dirty="0" smtClean="0"/>
              <a:t>abstractions</a:t>
            </a:r>
            <a:endParaRPr lang="en-US" sz="2760" dirty="0"/>
          </a:p>
        </p:txBody>
      </p:sp>
      <p:sp>
        <p:nvSpPr>
          <p:cNvPr id="24" name="TextBox 23"/>
          <p:cNvSpPr txBox="1"/>
          <p:nvPr/>
        </p:nvSpPr>
        <p:spPr>
          <a:xfrm>
            <a:off x="2784402" y="1429568"/>
            <a:ext cx="4363574" cy="2318583"/>
          </a:xfrm>
          <a:prstGeom prst="rect">
            <a:avLst/>
          </a:prstGeom>
          <a:noFill/>
        </p:spPr>
        <p:txBody>
          <a:bodyPr wrap="square" rtlCol="0">
            <a:spAutoFit/>
          </a:bodyPr>
          <a:lstStyle/>
          <a:p>
            <a:pPr>
              <a:spcAft>
                <a:spcPts val="360"/>
              </a:spcAft>
            </a:pPr>
            <a:r>
              <a:rPr lang="en-US" sz="2760" dirty="0"/>
              <a:t>Easily retrieve data and extract as native Python</a:t>
            </a:r>
          </a:p>
          <a:p>
            <a:pPr>
              <a:spcBef>
                <a:spcPts val="360"/>
              </a:spcBef>
              <a:spcAft>
                <a:spcPts val="360"/>
              </a:spcAft>
            </a:pPr>
            <a:r>
              <a:rPr lang="en-US" sz="2760" dirty="0"/>
              <a:t>Conceptually like database tables and views that define the fields of data you want</a:t>
            </a:r>
          </a:p>
        </p:txBody>
      </p:sp>
      <p:sp>
        <p:nvSpPr>
          <p:cNvPr id="3" name="Rectangle 2"/>
          <p:cNvSpPr/>
          <p:nvPr/>
        </p:nvSpPr>
        <p:spPr>
          <a:xfrm>
            <a:off x="11085084" y="4016184"/>
            <a:ext cx="2844048" cy="461665"/>
          </a:xfrm>
          <a:prstGeom prst="rect">
            <a:avLst/>
          </a:prstGeom>
        </p:spPr>
        <p:txBody>
          <a:bodyPr wrap="none">
            <a:spAutoFit/>
          </a:bodyPr>
          <a:lstStyle/>
          <a:p>
            <a:pPr>
              <a:spcBef>
                <a:spcPts val="360"/>
              </a:spcBef>
              <a:spcAft>
                <a:spcPts val="360"/>
              </a:spcAft>
            </a:pPr>
            <a:r>
              <a:rPr lang="en-US" sz="2400" dirty="0">
                <a:ln w="0"/>
                <a:solidFill>
                  <a:schemeClr val="accent1"/>
                </a:solidFill>
                <a:effectLst>
                  <a:outerShdw blurRad="38100" dist="25400" dir="5400000" algn="ctr" rotWithShape="0">
                    <a:srgbClr val="6E747A">
                      <a:alpha val="43000"/>
                    </a:srgbClr>
                  </a:outerShdw>
                </a:effectLst>
              </a:rPr>
              <a:t>Juniper + Community</a:t>
            </a:r>
          </a:p>
        </p:txBody>
      </p:sp>
    </p:spTree>
    <p:extLst>
      <p:ext uri="{BB962C8B-B14F-4D97-AF65-F5344CB8AC3E}">
        <p14:creationId xmlns:p14="http://schemas.microsoft.com/office/powerpoint/2010/main" val="64707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“Hello world”</a:t>
            </a:r>
            <a:endParaRPr lang="en-US" dirty="0"/>
          </a:p>
        </p:txBody>
      </p:sp>
      <p:sp>
        <p:nvSpPr>
          <p:cNvPr id="3" name="Content Placeholder 2"/>
          <p:cNvSpPr>
            <a:spLocks noGrp="1"/>
          </p:cNvSpPr>
          <p:nvPr>
            <p:ph sz="quarter" idx="4294967295"/>
          </p:nvPr>
        </p:nvSpPr>
        <p:spPr>
          <a:xfrm>
            <a:off x="662360" y="1624126"/>
            <a:ext cx="13411986" cy="5822830"/>
          </a:xfrm>
          <a:prstGeom prst="rect">
            <a:avLst/>
          </a:prstGeom>
        </p:spPr>
        <p:txBody>
          <a:bodyPr/>
          <a:lstStyle/>
          <a:p>
            <a:pPr marL="0" indent="0">
              <a:buNone/>
            </a:pPr>
            <a:r>
              <a:rPr lang="en-US" sz="2400" dirty="0">
                <a:ln w="0"/>
                <a:solidFill>
                  <a:schemeClr val="accent1"/>
                </a:solidFill>
                <a:effectLst>
                  <a:outerShdw blurRad="38100" dist="25400" dir="5400000" algn="ctr" rotWithShape="0">
                    <a:srgbClr val="6E747A">
                      <a:alpha val="43000"/>
                    </a:srgbClr>
                  </a:outerShdw>
                </a:effectLst>
              </a:rPr>
              <a:t>from jnpr.junos import Device</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 = Device(host='srx', user</a:t>
            </a:r>
            <a:r>
              <a:rPr lang="en-US" sz="2400" dirty="0" smtClean="0">
                <a:ln w="0"/>
                <a:solidFill>
                  <a:schemeClr val="accent1"/>
                </a:solidFill>
                <a:effectLst>
                  <a:outerShdw blurRad="38100" dist="25400" dir="5400000" algn="ctr" rotWithShape="0">
                    <a:srgbClr val="6E747A">
                      <a:alpha val="43000"/>
                    </a:srgbClr>
                  </a:outerShdw>
                </a:effectLst>
              </a:rPr>
              <a:t>=‘eddie', </a:t>
            </a:r>
            <a:r>
              <a:rPr lang="en-US" sz="2400" dirty="0">
                <a:ln w="0"/>
                <a:solidFill>
                  <a:schemeClr val="accent1"/>
                </a:solidFill>
                <a:effectLst>
                  <a:outerShdw blurRad="38100" dist="25400" dir="5400000" algn="ctr" rotWithShape="0">
                    <a:srgbClr val="6E747A">
                      <a:alpha val="43000"/>
                    </a:srgbClr>
                  </a:outerShdw>
                </a:effectLst>
              </a:rPr>
              <a:t>passwd='password123')</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dev.open()</a:t>
            </a:r>
            <a:r>
              <a:rPr lang="en-US" sz="2400" dirty="0"/>
              <a:t/>
            </a:r>
            <a:br>
              <a:rPr lang="en-US" sz="2400" dirty="0"/>
            </a:br>
            <a:r>
              <a:rPr lang="en-US" sz="2400" dirty="0"/>
              <a:t>Device(srx)</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dev.facts</a:t>
            </a:r>
          </a:p>
          <a:p>
            <a:pPr marL="0" indent="0">
              <a:buNone/>
            </a:pPr>
            <a:r>
              <a:rPr lang="en-US" sz="2400" dirty="0"/>
              <a:t>{'domain': None, 'hostname': 'firefly', 'ifd_style': 'CLASSIC', 'version_info': junos.version_info(major=(12, 1), type=X, minor=(46, 'D', 15), build=3), '2RE': False, 'serialnumber': 'aaf5fe5f9b88', 'fqdn': 'firefly', 'virtual': True, 'switch_style': 'NONE', </a:t>
            </a:r>
            <a:r>
              <a:rPr lang="en-US" sz="2400" dirty="0">
                <a:ln w="0"/>
                <a:solidFill>
                  <a:srgbClr val="C00000"/>
                </a:solidFill>
                <a:effectLst>
                  <a:outerShdw blurRad="38100" dist="25400" dir="5400000" algn="ctr" rotWithShape="0">
                    <a:srgbClr val="6E747A">
                      <a:alpha val="43000"/>
                    </a:srgbClr>
                  </a:outerShdw>
                </a:effectLst>
              </a:rPr>
              <a:t>'version': '12.1X46-D15.3'</a:t>
            </a:r>
            <a:r>
              <a:rPr lang="en-US" sz="2400" dirty="0"/>
              <a:t>, 'HOME': '/cf/var/home/rick', 'srx_cluster': False, </a:t>
            </a:r>
            <a:r>
              <a:rPr lang="en-US" sz="2400" dirty="0">
                <a:ln w="0"/>
                <a:solidFill>
                  <a:srgbClr val="C00000"/>
                </a:solidFill>
                <a:effectLst>
                  <a:outerShdw blurRad="38100" dist="25400" dir="5400000" algn="ctr" rotWithShape="0">
                    <a:srgbClr val="6E747A">
                      <a:alpha val="43000"/>
                    </a:srgbClr>
                  </a:outerShdw>
                </a:effectLst>
              </a:rPr>
              <a:t>'model': 'FIREFLY-PERIMETER'</a:t>
            </a:r>
            <a:r>
              <a:rPr lang="en-US" sz="2400" dirty="0"/>
              <a:t>, 'RE0': {'status': 'Testing', 'last_reboot_reason': 'Router rebooted after a normal shutdown.', 'model': 'FIREFLY-PERIMETER RE', 'up_time': '8 minutes, 51 seconds'}, 'personality': 'SRX_BRANCH'}</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dev.close()</a:t>
            </a:r>
          </a:p>
        </p:txBody>
      </p:sp>
    </p:spTree>
    <p:extLst>
      <p:ext uri="{BB962C8B-B14F-4D97-AF65-F5344CB8AC3E}">
        <p14:creationId xmlns:p14="http://schemas.microsoft.com/office/powerpoint/2010/main" val="336851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8675" y="2359378"/>
            <a:ext cx="12973050" cy="5481285"/>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2" name="Content Placeholder 1"/>
          <p:cNvSpPr>
            <a:spLocks noGrp="1"/>
          </p:cNvSpPr>
          <p:nvPr>
            <p:ph sz="quarter" idx="11"/>
          </p:nvPr>
        </p:nvSpPr>
        <p:spPr/>
        <p:txBody>
          <a:bodyPr/>
          <a:lstStyle/>
          <a:p>
            <a:r>
              <a:rPr lang="en-US" dirty="0" smtClean="0"/>
              <a:t>Juniper building blocks</a:t>
            </a:r>
            <a:endParaRPr lang="en-US" dirty="0"/>
          </a:p>
        </p:txBody>
      </p:sp>
      <p:sp>
        <p:nvSpPr>
          <p:cNvPr id="7" name="Title 1"/>
          <p:cNvSpPr>
            <a:spLocks noGrp="1"/>
          </p:cNvSpPr>
          <p:nvPr>
            <p:ph type="title"/>
          </p:nvPr>
        </p:nvSpPr>
        <p:spPr>
          <a:xfrm>
            <a:off x="784923" y="959329"/>
            <a:ext cx="13167362" cy="664797"/>
          </a:xfrm>
        </p:spPr>
        <p:txBody>
          <a:bodyPr/>
          <a:lstStyle/>
          <a:p>
            <a:r>
              <a:rPr lang="en-US" dirty="0" smtClean="0"/>
              <a:t>Automation: How</a:t>
            </a:r>
            <a:endParaRPr lang="en-US" dirty="0"/>
          </a:p>
        </p:txBody>
      </p:sp>
      <p:grpSp>
        <p:nvGrpSpPr>
          <p:cNvPr id="11" name="Group 10"/>
          <p:cNvGrpSpPr/>
          <p:nvPr/>
        </p:nvGrpSpPr>
        <p:grpSpPr>
          <a:xfrm>
            <a:off x="6796562" y="2535661"/>
            <a:ext cx="2388802" cy="1885970"/>
            <a:chOff x="6796562" y="2497025"/>
            <a:chExt cx="2388802" cy="1885970"/>
          </a:xfrm>
        </p:grpSpPr>
        <p:pic>
          <p:nvPicPr>
            <p:cNvPr id="39" name="Picture 10" descr="junos_brand_rgb_1800x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562" y="2497025"/>
              <a:ext cx="2388802" cy="1592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p:cNvSpPr txBox="1"/>
            <p:nvPr/>
          </p:nvSpPr>
          <p:spPr>
            <a:xfrm>
              <a:off x="7157252" y="3841928"/>
              <a:ext cx="1667422" cy="541067"/>
            </a:xfrm>
            <a:prstGeom prst="rect">
              <a:avLst/>
            </a:prstGeom>
            <a:noFill/>
          </p:spPr>
          <p:txBody>
            <a:bodyPr wrap="square" lIns="130449" tIns="65225" rIns="130449" bIns="65225" rtlCol="0">
              <a:spAutoFit/>
            </a:bodyPr>
            <a:lstStyle/>
            <a:p>
              <a:pPr algn="ctr">
                <a:lnSpc>
                  <a:spcPct val="95000"/>
                </a:lnSpc>
                <a:spcBef>
                  <a:spcPts val="400"/>
                </a:spcBef>
              </a:pPr>
              <a:r>
                <a:rPr lang="en-US" sz="2800" dirty="0" smtClean="0">
                  <a:latin typeface="Arial" panose="020B0604020202020204" pitchFamily="34" charset="0"/>
                </a:rPr>
                <a:t>On-box</a:t>
              </a:r>
              <a:endParaRPr lang="en-US" sz="2800" dirty="0">
                <a:latin typeface="Arial" panose="020B0604020202020204" pitchFamily="34" charset="0"/>
              </a:endParaRPr>
            </a:p>
          </p:txBody>
        </p:sp>
      </p:grpSp>
      <p:grpSp>
        <p:nvGrpSpPr>
          <p:cNvPr id="8" name="Group 7"/>
          <p:cNvGrpSpPr/>
          <p:nvPr/>
        </p:nvGrpSpPr>
        <p:grpSpPr>
          <a:xfrm>
            <a:off x="862541" y="3096813"/>
            <a:ext cx="3861394" cy="3943050"/>
            <a:chOff x="862541" y="3058177"/>
            <a:chExt cx="3861394" cy="3943050"/>
          </a:xfrm>
        </p:grpSpPr>
        <p:sp>
          <p:nvSpPr>
            <p:cNvPr id="25" name="TextBox 24"/>
            <p:cNvSpPr txBox="1"/>
            <p:nvPr/>
          </p:nvSpPr>
          <p:spPr>
            <a:xfrm>
              <a:off x="862541" y="4617605"/>
              <a:ext cx="3861394" cy="2383622"/>
            </a:xfrm>
            <a:prstGeom prst="rect">
              <a:avLst/>
            </a:prstGeom>
            <a:noFill/>
          </p:spPr>
          <p:txBody>
            <a:bodyPr wrap="square" lIns="130449" tIns="65225" rIns="130449" bIns="65225" rtlCol="0">
              <a:spAutoFit/>
            </a:bodyPr>
            <a:lstStyle/>
            <a:p>
              <a:pPr algn="ctr">
                <a:lnSpc>
                  <a:spcPct val="95000"/>
                </a:lnSpc>
                <a:spcBef>
                  <a:spcPts val="400"/>
                </a:spcBef>
              </a:pPr>
              <a:r>
                <a:rPr lang="en-US" sz="2800" dirty="0">
                  <a:latin typeface="Arial" panose="020B0604020202020204" pitchFamily="34" charset="0"/>
                </a:rPr>
                <a:t>Network Director</a:t>
              </a:r>
            </a:p>
            <a:p>
              <a:pPr algn="ctr">
                <a:lnSpc>
                  <a:spcPct val="95000"/>
                </a:lnSpc>
                <a:spcBef>
                  <a:spcPts val="400"/>
                </a:spcBef>
              </a:pPr>
              <a:r>
                <a:rPr lang="en-US" sz="2800" dirty="0">
                  <a:latin typeface="Arial" panose="020B0604020202020204" pitchFamily="34" charset="0"/>
                </a:rPr>
                <a:t>Security Director</a:t>
              </a:r>
            </a:p>
            <a:p>
              <a:pPr algn="ctr">
                <a:lnSpc>
                  <a:spcPct val="95000"/>
                </a:lnSpc>
                <a:spcBef>
                  <a:spcPts val="400"/>
                </a:spcBef>
              </a:pPr>
              <a:r>
                <a:rPr lang="en-US" sz="2800" dirty="0">
                  <a:latin typeface="Arial" panose="020B0604020202020204" pitchFamily="34" charset="0"/>
                </a:rPr>
                <a:t>Service Now</a:t>
              </a:r>
            </a:p>
            <a:p>
              <a:pPr algn="ctr">
                <a:lnSpc>
                  <a:spcPct val="95000"/>
                </a:lnSpc>
                <a:spcBef>
                  <a:spcPts val="400"/>
                </a:spcBef>
              </a:pPr>
              <a:r>
                <a:rPr lang="en-US" sz="2800" dirty="0">
                  <a:latin typeface="Arial" panose="020B0604020202020204" pitchFamily="34" charset="0"/>
                </a:rPr>
                <a:t>Service Insight</a:t>
              </a:r>
            </a:p>
            <a:p>
              <a:pPr algn="ctr">
                <a:lnSpc>
                  <a:spcPct val="95000"/>
                </a:lnSpc>
                <a:spcBef>
                  <a:spcPts val="400"/>
                </a:spcBef>
              </a:pPr>
              <a:r>
                <a:rPr lang="en-US" sz="2800" dirty="0">
                  <a:latin typeface="Arial" panose="020B0604020202020204" pitchFamily="34" charset="0"/>
                </a:rPr>
                <a:t>Configlet</a:t>
              </a:r>
            </a:p>
          </p:txBody>
        </p:sp>
        <p:pic>
          <p:nvPicPr>
            <p:cNvPr id="38" name="Picture 9" descr="junos_space_rgb_1800x1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8837" y="3058177"/>
              <a:ext cx="2388802" cy="1592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11"/>
          <p:cNvGrpSpPr/>
          <p:nvPr/>
        </p:nvGrpSpPr>
        <p:grpSpPr>
          <a:xfrm>
            <a:off x="9225275" y="4822137"/>
            <a:ext cx="2522069" cy="2791935"/>
            <a:chOff x="9225275" y="4822137"/>
            <a:chExt cx="2522069" cy="2791935"/>
          </a:xfrm>
        </p:grpSpPr>
        <p:sp>
          <p:nvSpPr>
            <p:cNvPr id="19" name="TextBox 18"/>
            <p:cNvSpPr txBox="1"/>
            <p:nvPr/>
          </p:nvSpPr>
          <p:spPr>
            <a:xfrm>
              <a:off x="9225275" y="6151727"/>
              <a:ext cx="2522069" cy="1462345"/>
            </a:xfrm>
            <a:prstGeom prst="rect">
              <a:avLst/>
            </a:prstGeom>
            <a:noFill/>
          </p:spPr>
          <p:txBody>
            <a:bodyPr wrap="square" lIns="130449" tIns="65225" rIns="130449" bIns="65225" rtlCol="0">
              <a:spAutoFit/>
            </a:bodyPr>
            <a:lstStyle/>
            <a:p>
              <a:pPr algn="ctr">
                <a:lnSpc>
                  <a:spcPct val="95000"/>
                </a:lnSpc>
                <a:spcBef>
                  <a:spcPts val="400"/>
                </a:spcBef>
              </a:pPr>
              <a:r>
                <a:rPr lang="en-US" sz="2800" dirty="0">
                  <a:latin typeface="Arial" panose="020B0604020202020204" pitchFamily="34" charset="0"/>
                </a:rPr>
                <a:t>Ruby-EZ</a:t>
              </a:r>
            </a:p>
            <a:p>
              <a:pPr algn="ctr">
                <a:lnSpc>
                  <a:spcPct val="95000"/>
                </a:lnSpc>
                <a:spcBef>
                  <a:spcPts val="400"/>
                </a:spcBef>
              </a:pPr>
              <a:r>
                <a:rPr lang="en-US" sz="2800" dirty="0">
                  <a:latin typeface="Arial" panose="020B0604020202020204" pitchFamily="34" charset="0"/>
                </a:rPr>
                <a:t>PY-EZ</a:t>
              </a:r>
            </a:p>
            <a:p>
              <a:pPr algn="ctr">
                <a:lnSpc>
                  <a:spcPct val="95000"/>
                </a:lnSpc>
                <a:spcBef>
                  <a:spcPts val="400"/>
                </a:spcBef>
              </a:pPr>
              <a:r>
                <a:rPr lang="en-US" sz="2800" dirty="0">
                  <a:latin typeface="Arial" panose="020B0604020202020204" pitchFamily="34" charset="0"/>
                </a:rPr>
                <a:t>Snapshot</a:t>
              </a:r>
            </a:p>
          </p:txBody>
        </p:sp>
        <p:grpSp>
          <p:nvGrpSpPr>
            <p:cNvPr id="40" name="Group 89"/>
            <p:cNvGrpSpPr>
              <a:grpSpLocks/>
            </p:cNvGrpSpPr>
            <p:nvPr/>
          </p:nvGrpSpPr>
          <p:grpSpPr bwMode="auto">
            <a:xfrm>
              <a:off x="9635657" y="4822137"/>
              <a:ext cx="1701304" cy="1269630"/>
              <a:chOff x="7857500" y="3839170"/>
              <a:chExt cx="851525" cy="634664"/>
            </a:xfrm>
          </p:grpSpPr>
          <p:pic>
            <p:nvPicPr>
              <p:cNvPr id="41" name="Picture 87" descr="software_space.png"/>
              <p:cNvPicPr>
                <a:picLocks noChangeAspect="1"/>
              </p:cNvPicPr>
              <p:nvPr/>
            </p:nvPicPr>
            <p:blipFill>
              <a:blip r:embed="rId5" cstate="print"/>
              <a:srcRect/>
              <a:stretch>
                <a:fillRect/>
              </a:stretch>
            </p:blipFill>
            <p:spPr bwMode="auto">
              <a:xfrm>
                <a:off x="7857500" y="3839170"/>
                <a:ext cx="482465" cy="482465"/>
              </a:xfrm>
              <a:prstGeom prst="rect">
                <a:avLst/>
              </a:prstGeom>
              <a:noFill/>
              <a:ln w="9525">
                <a:noFill/>
                <a:miter lim="800000"/>
                <a:headEnd/>
                <a:tailEnd/>
              </a:ln>
            </p:spPr>
          </p:pic>
          <p:pic>
            <p:nvPicPr>
              <p:cNvPr id="42" name="Picture 49" descr="NFP Web Services.png"/>
              <p:cNvPicPr>
                <a:picLocks noChangeAspect="1"/>
              </p:cNvPicPr>
              <p:nvPr/>
            </p:nvPicPr>
            <p:blipFill>
              <a:blip r:embed="rId6" cstate="print"/>
              <a:srcRect/>
              <a:stretch>
                <a:fillRect/>
              </a:stretch>
            </p:blipFill>
            <p:spPr bwMode="auto">
              <a:xfrm>
                <a:off x="8092466" y="4000214"/>
                <a:ext cx="616559" cy="473620"/>
              </a:xfrm>
              <a:prstGeom prst="rect">
                <a:avLst/>
              </a:prstGeom>
              <a:noFill/>
              <a:ln w="9525">
                <a:noFill/>
                <a:miter lim="800000"/>
                <a:headEnd/>
                <a:tailEnd/>
              </a:ln>
            </p:spPr>
          </p:pic>
        </p:grpSp>
      </p:grpSp>
      <p:grpSp>
        <p:nvGrpSpPr>
          <p:cNvPr id="9" name="Group 8"/>
          <p:cNvGrpSpPr/>
          <p:nvPr/>
        </p:nvGrpSpPr>
        <p:grpSpPr>
          <a:xfrm>
            <a:off x="5430601" y="4792281"/>
            <a:ext cx="1425380" cy="1899754"/>
            <a:chOff x="5430601" y="4753645"/>
            <a:chExt cx="1425380" cy="1899754"/>
          </a:xfrm>
        </p:grpSpPr>
        <p:sp>
          <p:nvSpPr>
            <p:cNvPr id="21" name="Rectangle 20"/>
            <p:cNvSpPr/>
            <p:nvPr/>
          </p:nvSpPr>
          <p:spPr>
            <a:xfrm>
              <a:off x="5430601" y="6151727"/>
              <a:ext cx="1425380" cy="501672"/>
            </a:xfrm>
            <a:prstGeom prst="rect">
              <a:avLst/>
            </a:prstGeom>
          </p:spPr>
          <p:txBody>
            <a:bodyPr wrap="none" lIns="91435" tIns="45718" rIns="91435" bIns="45718">
              <a:spAutoFit/>
            </a:bodyPr>
            <a:lstStyle/>
            <a:p>
              <a:pPr algn="ctr">
                <a:lnSpc>
                  <a:spcPct val="95000"/>
                </a:lnSpc>
                <a:spcBef>
                  <a:spcPts val="400"/>
                </a:spcBef>
              </a:pPr>
              <a:r>
                <a:rPr lang="en-US" sz="2800" dirty="0">
                  <a:latin typeface="Arial" panose="020B0604020202020204" pitchFamily="34" charset="0"/>
                </a:rPr>
                <a:t>Contrail</a:t>
              </a: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7727" y="4753645"/>
              <a:ext cx="1311128" cy="1338122"/>
            </a:xfrm>
            <a:prstGeom prst="rect">
              <a:avLst/>
            </a:prstGeom>
          </p:spPr>
        </p:pic>
      </p:grpSp>
      <p:grpSp>
        <p:nvGrpSpPr>
          <p:cNvPr id="13" name="Group 12"/>
          <p:cNvGrpSpPr/>
          <p:nvPr/>
        </p:nvGrpSpPr>
        <p:grpSpPr>
          <a:xfrm>
            <a:off x="11784224" y="2667961"/>
            <a:ext cx="1667422" cy="2175673"/>
            <a:chOff x="11784224" y="2667961"/>
            <a:chExt cx="1667422" cy="2175673"/>
          </a:xfrm>
        </p:grpSpPr>
        <p:sp>
          <p:nvSpPr>
            <p:cNvPr id="22" name="TextBox 21"/>
            <p:cNvSpPr txBox="1"/>
            <p:nvPr/>
          </p:nvSpPr>
          <p:spPr>
            <a:xfrm>
              <a:off x="11784224" y="3841928"/>
              <a:ext cx="1667422" cy="1001706"/>
            </a:xfrm>
            <a:prstGeom prst="rect">
              <a:avLst/>
            </a:prstGeom>
            <a:noFill/>
          </p:spPr>
          <p:txBody>
            <a:bodyPr wrap="square" lIns="130449" tIns="65225" rIns="130449" bIns="65225" rtlCol="0">
              <a:spAutoFit/>
            </a:bodyPr>
            <a:lstStyle/>
            <a:p>
              <a:pPr algn="ctr">
                <a:lnSpc>
                  <a:spcPct val="95000"/>
                </a:lnSpc>
                <a:spcBef>
                  <a:spcPts val="400"/>
                </a:spcBef>
              </a:pPr>
              <a:r>
                <a:rPr lang="en-US" sz="2800" dirty="0">
                  <a:latin typeface="Arial" panose="020B0604020202020204" pitchFamily="34" charset="0"/>
                </a:rPr>
                <a:t>ZTP</a:t>
              </a:r>
            </a:p>
            <a:p>
              <a:pPr algn="ctr">
                <a:lnSpc>
                  <a:spcPct val="95000"/>
                </a:lnSpc>
                <a:spcBef>
                  <a:spcPts val="400"/>
                </a:spcBef>
              </a:pPr>
              <a:r>
                <a:rPr lang="en-US" sz="2800" dirty="0">
                  <a:latin typeface="Arial" panose="020B0604020202020204" pitchFamily="34" charset="0"/>
                </a:rPr>
                <a:t>JEAP</a:t>
              </a:r>
            </a:p>
          </p:txBody>
        </p:sp>
        <p:pic>
          <p:nvPicPr>
            <p:cNvPr id="44" name="Picture 62" descr="software_cli.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2095604" y="2667961"/>
              <a:ext cx="1044662" cy="1041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676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Connecting To devices</a:t>
            </a:r>
            <a:endParaRPr lang="en-US" dirty="0"/>
          </a:p>
        </p:txBody>
      </p:sp>
      <p:sp>
        <p:nvSpPr>
          <p:cNvPr id="5" name="Content Placeholder 4"/>
          <p:cNvSpPr>
            <a:spLocks noGrp="1"/>
          </p:cNvSpPr>
          <p:nvPr>
            <p:ph sz="quarter" idx="4294967295"/>
          </p:nvPr>
        </p:nvSpPr>
        <p:spPr>
          <a:xfrm>
            <a:off x="784922" y="1830805"/>
            <a:ext cx="12337953" cy="5822830"/>
          </a:xfrm>
          <a:prstGeom prst="rect">
            <a:avLst/>
          </a:prstGeom>
        </p:spPr>
        <p:txBody>
          <a:bodyPr/>
          <a:lstStyle/>
          <a:p>
            <a:r>
              <a:rPr lang="en-US" sz="3200" dirty="0" smtClean="0"/>
              <a:t>PyEZ supports connecting to Junos devices using standard user/pass, SSH keys, Agents and Forwarding.</a:t>
            </a:r>
          </a:p>
          <a:p>
            <a:endParaRPr lang="en-US" sz="3200" dirty="0" smtClean="0"/>
          </a:p>
          <a:p>
            <a:endParaRPr lang="en-US" sz="3200" dirty="0"/>
          </a:p>
          <a:p>
            <a:endParaRPr lang="en-US" sz="3200" dirty="0" smtClean="0"/>
          </a:p>
          <a:p>
            <a:endParaRPr lang="en-US" sz="3200" dirty="0"/>
          </a:p>
          <a:p>
            <a:endParaRPr lang="en-US" sz="3200" dirty="0" smtClean="0"/>
          </a:p>
          <a:p>
            <a:endParaRPr lang="en-US" sz="3200" dirty="0"/>
          </a:p>
          <a:p>
            <a:pPr marL="0" indent="0" algn="ctr">
              <a:buNone/>
            </a:pPr>
            <a:r>
              <a:rPr lang="en-US" sz="3200" dirty="0" smtClean="0"/>
              <a:t/>
            </a:r>
            <a:br>
              <a:rPr lang="en-US" sz="3200" dirty="0" smtClean="0"/>
            </a:br>
            <a:r>
              <a:rPr lang="en-US" sz="2800" dirty="0"/>
              <a:t>"I am Vinz, Vinz Clortho, Keymaster of Gozer...Volguus Zildrohoar, Lord of the Seboullia. Are you the Gatekeeper?"</a:t>
            </a:r>
          </a:p>
          <a:p>
            <a:endParaRPr lang="en-US" sz="3200" dirty="0"/>
          </a:p>
        </p:txBody>
      </p:sp>
      <p:pic>
        <p:nvPicPr>
          <p:cNvPr id="6" name="Picture 5"/>
          <p:cNvPicPr>
            <a:picLocks noChangeAspect="1"/>
          </p:cNvPicPr>
          <p:nvPr/>
        </p:nvPicPr>
        <p:blipFill>
          <a:blip r:embed="rId2"/>
          <a:stretch>
            <a:fillRect/>
          </a:stretch>
        </p:blipFill>
        <p:spPr>
          <a:xfrm>
            <a:off x="4146608" y="3042103"/>
            <a:ext cx="6443992" cy="3400234"/>
          </a:xfrm>
          <a:prstGeom prst="rect">
            <a:avLst/>
          </a:prstGeom>
        </p:spPr>
      </p:pic>
    </p:spTree>
    <p:extLst>
      <p:ext uri="{BB962C8B-B14F-4D97-AF65-F5344CB8AC3E}">
        <p14:creationId xmlns:p14="http://schemas.microsoft.com/office/powerpoint/2010/main" val="302753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Connect examples</a:t>
            </a:r>
            <a:endParaRPr lang="en-US" dirty="0"/>
          </a:p>
        </p:txBody>
      </p:sp>
      <p:sp>
        <p:nvSpPr>
          <p:cNvPr id="3" name="Content Placeholder 2"/>
          <p:cNvSpPr>
            <a:spLocks noGrp="1"/>
          </p:cNvSpPr>
          <p:nvPr>
            <p:ph sz="quarter" idx="4294967295"/>
          </p:nvPr>
        </p:nvSpPr>
        <p:spPr>
          <a:xfrm>
            <a:off x="784923" y="1871441"/>
            <a:ext cx="10200234" cy="5822830"/>
          </a:xfrm>
          <a:prstGeom prst="rect">
            <a:avLst/>
          </a:prstGeom>
        </p:spPr>
        <p:txBody>
          <a:bodyPr/>
          <a:lstStyle/>
          <a:p>
            <a:pPr marL="0" indent="0">
              <a:buNone/>
            </a:pPr>
            <a:r>
              <a:rPr lang="en-US" sz="2400" u="sng" dirty="0"/>
              <a:t>Username and Password</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 = Device(host='srx', user</a:t>
            </a:r>
            <a:r>
              <a:rPr lang="en-US" sz="2400" dirty="0" smtClean="0">
                <a:ln w="0"/>
                <a:solidFill>
                  <a:schemeClr val="accent1"/>
                </a:solidFill>
                <a:effectLst>
                  <a:outerShdw blurRad="38100" dist="25400" dir="5400000" algn="ctr" rotWithShape="0">
                    <a:srgbClr val="6E747A">
                      <a:alpha val="43000"/>
                    </a:srgbClr>
                  </a:outerShdw>
                </a:effectLst>
              </a:rPr>
              <a:t>=‘eddie', passwd</a:t>
            </a:r>
            <a:r>
              <a:rPr lang="en-US" sz="2400" dirty="0">
                <a:ln w="0"/>
                <a:solidFill>
                  <a:schemeClr val="accent1"/>
                </a:solidFill>
                <a:effectLst>
                  <a:outerShdw blurRad="38100" dist="25400" dir="5400000" algn="ctr" rotWithShape="0">
                    <a:srgbClr val="6E747A">
                      <a:alpha val="43000"/>
                    </a:srgbClr>
                  </a:outerShdw>
                </a:effectLst>
              </a:rPr>
              <a:t>='password123')</a:t>
            </a:r>
          </a:p>
          <a:p>
            <a:pPr marL="0" indent="0">
              <a:buNone/>
            </a:pPr>
            <a:endParaRPr lang="en-US" sz="2400" dirty="0"/>
          </a:p>
          <a:p>
            <a:pPr marL="0" indent="0">
              <a:buNone/>
            </a:pPr>
            <a:r>
              <a:rPr lang="en-US" sz="2400" u="sng" dirty="0"/>
              <a:t>Connecting to a device via the SSH Agent or Actively loaded environment key</a:t>
            </a:r>
            <a:endParaRPr lang="en-US" sz="2400" u="sng" dirty="0">
              <a:ln w="0"/>
              <a:solidFill>
                <a:schemeClr val="accent1"/>
              </a:solidFill>
              <a:effectLst>
                <a:outerShdw blurRad="38100" dist="25400" dir="5400000" algn="ctr" rotWithShape="0">
                  <a:srgbClr val="6E747A">
                    <a:alpha val="43000"/>
                  </a:srgbClr>
                </a:outerShdw>
              </a:effectLst>
            </a:endParaRPr>
          </a:p>
          <a:p>
            <a:pPr marL="0" indent="0">
              <a:buNone/>
            </a:pPr>
            <a:r>
              <a:rPr lang="en-US" sz="2400" dirty="0">
                <a:ln w="0"/>
                <a:solidFill>
                  <a:schemeClr val="accent1"/>
                </a:solidFill>
                <a:effectLst>
                  <a:outerShdw blurRad="38100" dist="25400" dir="5400000" algn="ctr" rotWithShape="0">
                    <a:srgbClr val="6E747A">
                      <a:alpha val="43000"/>
                    </a:srgbClr>
                  </a:outerShdw>
                </a:effectLst>
              </a:rPr>
              <a:t>dev = Device('srx')</a:t>
            </a:r>
          </a:p>
          <a:p>
            <a:pPr marL="0" indent="0">
              <a:buNone/>
            </a:pPr>
            <a:endParaRPr lang="en-US" sz="2400" dirty="0"/>
          </a:p>
          <a:p>
            <a:pPr marL="0" indent="0">
              <a:buNone/>
            </a:pPr>
            <a:endParaRPr lang="en-US" sz="2400" u="sng" dirty="0" smtClean="0"/>
          </a:p>
          <a:p>
            <a:pPr marL="0" indent="0">
              <a:buNone/>
            </a:pPr>
            <a:r>
              <a:rPr lang="en-US" sz="2400" u="sng" dirty="0" smtClean="0"/>
              <a:t>Connecting </a:t>
            </a:r>
            <a:r>
              <a:rPr lang="en-US" sz="2400" u="sng" dirty="0"/>
              <a:t>to a device via the default SSH key + Key password</a:t>
            </a:r>
            <a:endParaRPr lang="en-US" sz="2400" u="sng" dirty="0">
              <a:ln w="0"/>
              <a:solidFill>
                <a:schemeClr val="accent1"/>
              </a:solidFill>
              <a:effectLst>
                <a:outerShdw blurRad="38100" dist="25400" dir="5400000" algn="ctr" rotWithShape="0">
                  <a:srgbClr val="6E747A">
                    <a:alpha val="43000"/>
                  </a:srgbClr>
                </a:outerShdw>
              </a:effectLst>
            </a:endParaRPr>
          </a:p>
          <a:p>
            <a:pPr marL="0" indent="0">
              <a:buNone/>
            </a:pPr>
            <a:r>
              <a:rPr lang="en-US" sz="2400" dirty="0">
                <a:ln w="0"/>
                <a:solidFill>
                  <a:schemeClr val="accent1"/>
                </a:solidFill>
                <a:effectLst>
                  <a:outerShdw blurRad="38100" dist="25400" dir="5400000" algn="ctr" rotWithShape="0">
                    <a:srgbClr val="6E747A">
                      <a:alpha val="43000"/>
                    </a:srgbClr>
                  </a:outerShdw>
                </a:effectLst>
              </a:rPr>
              <a:t>dev = Device(host='srx', passwd='juniper')</a:t>
            </a:r>
          </a:p>
          <a:p>
            <a:pPr marL="0" indent="0">
              <a:buNone/>
            </a:pPr>
            <a:endParaRPr lang="en-US" sz="2400" dirty="0">
              <a:ln w="0"/>
              <a:solidFill>
                <a:schemeClr val="accent1"/>
              </a:solidFill>
              <a:effectLst>
                <a:outerShdw blurRad="38100" dist="25400" dir="5400000" algn="ctr" rotWithShape="0">
                  <a:srgbClr val="6E747A">
                    <a:alpha val="43000"/>
                  </a:srgbClr>
                </a:outerShdw>
              </a:effectLst>
            </a:endParaRPr>
          </a:p>
          <a:p>
            <a:pPr marL="0" indent="0">
              <a:buNone/>
            </a:pPr>
            <a:endParaRPr lang="en-US" sz="2400" dirty="0"/>
          </a:p>
        </p:txBody>
      </p:sp>
      <p:sp>
        <p:nvSpPr>
          <p:cNvPr id="6" name="Line 20"/>
          <p:cNvSpPr>
            <a:spLocks noChangeShapeType="1"/>
          </p:cNvSpPr>
          <p:nvPr/>
        </p:nvSpPr>
        <p:spPr bwMode="invGray">
          <a:xfrm>
            <a:off x="4705141" y="4256404"/>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5758605" y="3868605"/>
            <a:ext cx="5015347" cy="941796"/>
          </a:xfrm>
          <a:prstGeom prst="rect">
            <a:avLst/>
          </a:prstGeom>
          <a:noFill/>
        </p:spPr>
        <p:txBody>
          <a:bodyPr wrap="none" rtlCol="0">
            <a:spAutoFit/>
          </a:bodyPr>
          <a:lstStyle/>
          <a:p>
            <a:r>
              <a:rPr lang="en-US" sz="2760" dirty="0"/>
              <a:t>No user, key, or password</a:t>
            </a:r>
            <a:br>
              <a:rPr lang="en-US" sz="2760" dirty="0"/>
            </a:br>
            <a:r>
              <a:rPr lang="en-US" sz="2760" dirty="0"/>
              <a:t>host keyword can also be omitted</a:t>
            </a:r>
          </a:p>
        </p:txBody>
      </p:sp>
      <p:grpSp>
        <p:nvGrpSpPr>
          <p:cNvPr id="4" name="Group 3"/>
          <p:cNvGrpSpPr/>
          <p:nvPr/>
        </p:nvGrpSpPr>
        <p:grpSpPr>
          <a:xfrm>
            <a:off x="8266278" y="5908778"/>
            <a:ext cx="4359947" cy="517065"/>
            <a:chOff x="8266279" y="6171639"/>
            <a:chExt cx="4359947" cy="517065"/>
          </a:xfrm>
        </p:grpSpPr>
        <p:sp>
          <p:nvSpPr>
            <p:cNvPr id="8" name="Line 20"/>
            <p:cNvSpPr>
              <a:spLocks noChangeShapeType="1"/>
            </p:cNvSpPr>
            <p:nvPr/>
          </p:nvSpPr>
          <p:spPr bwMode="invGray">
            <a:xfrm>
              <a:off x="8266279" y="639323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9" name="TextBox 8"/>
            <p:cNvSpPr txBox="1"/>
            <p:nvPr/>
          </p:nvSpPr>
          <p:spPr>
            <a:xfrm>
              <a:off x="9319743" y="6171639"/>
              <a:ext cx="3306483" cy="517065"/>
            </a:xfrm>
            <a:prstGeom prst="rect">
              <a:avLst/>
            </a:prstGeom>
            <a:noFill/>
          </p:spPr>
          <p:txBody>
            <a:bodyPr wrap="none" rtlCol="0">
              <a:spAutoFit/>
            </a:bodyPr>
            <a:lstStyle/>
            <a:p>
              <a:r>
                <a:rPr lang="en-US" sz="2760" dirty="0"/>
                <a:t>Host and passwd only</a:t>
              </a:r>
            </a:p>
          </p:txBody>
        </p:sp>
      </p:grpSp>
      <p:sp>
        <p:nvSpPr>
          <p:cNvPr id="10" name="Line 20"/>
          <p:cNvSpPr>
            <a:spLocks noChangeShapeType="1"/>
          </p:cNvSpPr>
          <p:nvPr/>
        </p:nvSpPr>
        <p:spPr bwMode="invGray">
          <a:xfrm>
            <a:off x="9318882" y="2507367"/>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1" name="TextBox 10"/>
          <p:cNvSpPr txBox="1"/>
          <p:nvPr/>
        </p:nvSpPr>
        <p:spPr>
          <a:xfrm>
            <a:off x="10372345" y="2285769"/>
            <a:ext cx="3462038" cy="517065"/>
          </a:xfrm>
          <a:prstGeom prst="rect">
            <a:avLst/>
          </a:prstGeom>
          <a:noFill/>
        </p:spPr>
        <p:txBody>
          <a:bodyPr wrap="none" rtlCol="0">
            <a:spAutoFit/>
          </a:bodyPr>
          <a:lstStyle/>
          <a:p>
            <a:r>
              <a:rPr lang="en-US" sz="2760" dirty="0"/>
              <a:t>Host, user, and passwd</a:t>
            </a:r>
          </a:p>
        </p:txBody>
      </p:sp>
    </p:spTree>
    <p:extLst>
      <p:ext uri="{BB962C8B-B14F-4D97-AF65-F5344CB8AC3E}">
        <p14:creationId xmlns:p14="http://schemas.microsoft.com/office/powerpoint/2010/main" val="23025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a:t>
            </a:r>
            <a:r>
              <a:rPr lang="en-US" dirty="0"/>
              <a:t>Connect </a:t>
            </a:r>
            <a:r>
              <a:rPr lang="en-US" dirty="0" smtClean="0"/>
              <a:t>examples cont.</a:t>
            </a:r>
            <a:endParaRPr lang="en-US" dirty="0"/>
          </a:p>
        </p:txBody>
      </p:sp>
      <p:sp>
        <p:nvSpPr>
          <p:cNvPr id="3" name="Content Placeholder 2"/>
          <p:cNvSpPr>
            <a:spLocks noGrp="1"/>
          </p:cNvSpPr>
          <p:nvPr>
            <p:ph sz="quarter" idx="4294967295"/>
          </p:nvPr>
        </p:nvSpPr>
        <p:spPr>
          <a:xfrm>
            <a:off x="784922" y="1929660"/>
            <a:ext cx="10904569" cy="5822830"/>
          </a:xfrm>
          <a:prstGeom prst="rect">
            <a:avLst/>
          </a:prstGeom>
        </p:spPr>
        <p:txBody>
          <a:bodyPr/>
          <a:lstStyle/>
          <a:p>
            <a:pPr marL="0" indent="0">
              <a:buNone/>
            </a:pPr>
            <a:r>
              <a:rPr lang="en-US" sz="2400" u="sng" dirty="0"/>
              <a:t>Keyfile + password</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 = Device(host='srx', ssh_private_key_file='/keys/pkey', </a:t>
            </a:r>
            <a:endParaRPr lang="en-US" sz="2400" dirty="0" smtClean="0">
              <a:ln w="0"/>
              <a:solidFill>
                <a:schemeClr val="accent1"/>
              </a:solidFill>
              <a:effectLst>
                <a:outerShdw blurRad="38100" dist="25400" dir="5400000" algn="ctr" rotWithShape="0">
                  <a:srgbClr val="6E747A">
                    <a:alpha val="43000"/>
                  </a:srgbClr>
                </a:outerShdw>
              </a:effectLst>
            </a:endParaRPr>
          </a:p>
          <a:p>
            <a:pPr marL="0" indent="0">
              <a:buNone/>
            </a:pPr>
            <a:r>
              <a:rPr lang="en-US" sz="2400" dirty="0" smtClean="0">
                <a:ln w="0"/>
                <a:solidFill>
                  <a:schemeClr val="accent1"/>
                </a:solidFill>
                <a:effectLst>
                  <a:outerShdw blurRad="38100" dist="25400" dir="5400000" algn="ctr" rotWithShape="0">
                    <a:srgbClr val="6E747A">
                      <a:alpha val="43000"/>
                    </a:srgbClr>
                  </a:outerShdw>
                </a:effectLst>
              </a:rPr>
              <a:t> </a:t>
            </a:r>
            <a:r>
              <a:rPr lang="en-US" sz="2400" dirty="0">
                <a:ln w="0"/>
                <a:solidFill>
                  <a:schemeClr val="accent1"/>
                </a:solidFill>
                <a:effectLst>
                  <a:outerShdw blurRad="38100" dist="25400" dir="5400000" algn="ctr" rotWithShape="0">
                    <a:srgbClr val="6E747A">
                      <a:alpha val="43000"/>
                    </a:srgbClr>
                  </a:outerShdw>
                </a:effectLst>
              </a:rPr>
              <a:t>passwd='juniper')</a:t>
            </a:r>
          </a:p>
          <a:p>
            <a:pPr marL="0" indent="0">
              <a:buNone/>
            </a:pPr>
            <a:endParaRPr lang="en-US" sz="2400" dirty="0"/>
          </a:p>
          <a:p>
            <a:pPr marL="0" indent="0">
              <a:buNone/>
            </a:pPr>
            <a:endParaRPr lang="en-US" sz="2400" u="sng" dirty="0"/>
          </a:p>
          <a:p>
            <a:pPr marL="0" indent="0">
              <a:buNone/>
            </a:pPr>
            <a:r>
              <a:rPr lang="en-US" sz="2400" u="sng" dirty="0"/>
              <a:t>Keyfile w/out password</a:t>
            </a:r>
          </a:p>
          <a:p>
            <a:pPr marL="0" indent="0">
              <a:buNone/>
            </a:pPr>
            <a:r>
              <a:rPr lang="en-US" sz="2400" dirty="0">
                <a:ln w="0"/>
                <a:solidFill>
                  <a:schemeClr val="accent1"/>
                </a:solidFill>
                <a:effectLst>
                  <a:outerShdw blurRad="38100" dist="25400" dir="5400000" algn="ctr" rotWithShape="0">
                    <a:srgbClr val="6E747A">
                      <a:alpha val="43000"/>
                    </a:srgbClr>
                  </a:outerShdw>
                </a:effectLst>
              </a:rPr>
              <a:t>dev = Device(host='srx', </a:t>
            </a:r>
          </a:p>
          <a:p>
            <a:pPr marL="0" indent="0">
              <a:buNone/>
            </a:pPr>
            <a:r>
              <a:rPr lang="en-US" sz="2400" dirty="0">
                <a:ln w="0"/>
                <a:solidFill>
                  <a:schemeClr val="accent1"/>
                </a:solidFill>
                <a:effectLst>
                  <a:outerShdw blurRad="38100" dist="25400" dir="5400000" algn="ctr" rotWithShape="0">
                    <a:srgbClr val="6E747A">
                      <a:alpha val="43000"/>
                    </a:srgbClr>
                  </a:outerShdw>
                </a:effectLst>
              </a:rPr>
              <a:t>    ssh_private_key_file='/keys/nopass‘)</a:t>
            </a:r>
          </a:p>
        </p:txBody>
      </p:sp>
      <p:sp>
        <p:nvSpPr>
          <p:cNvPr id="12" name="Line 20"/>
          <p:cNvSpPr>
            <a:spLocks noChangeShapeType="1"/>
          </p:cNvSpPr>
          <p:nvPr/>
        </p:nvSpPr>
        <p:spPr bwMode="invGray">
          <a:xfrm>
            <a:off x="9163259" y="2545907"/>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3" name="TextBox 12"/>
          <p:cNvSpPr txBox="1"/>
          <p:nvPr/>
        </p:nvSpPr>
        <p:spPr>
          <a:xfrm>
            <a:off x="10216723" y="2324308"/>
            <a:ext cx="4095801" cy="517065"/>
          </a:xfrm>
          <a:prstGeom prst="rect">
            <a:avLst/>
          </a:prstGeom>
          <a:noFill/>
        </p:spPr>
        <p:txBody>
          <a:bodyPr wrap="none" rtlCol="0">
            <a:spAutoFit/>
          </a:bodyPr>
          <a:lstStyle/>
          <a:p>
            <a:r>
              <a:rPr lang="en-US" sz="2760" dirty="0"/>
              <a:t>Host, key file and password</a:t>
            </a:r>
          </a:p>
        </p:txBody>
      </p:sp>
      <p:sp>
        <p:nvSpPr>
          <p:cNvPr id="14" name="Line 20"/>
          <p:cNvSpPr>
            <a:spLocks noChangeShapeType="1"/>
          </p:cNvSpPr>
          <p:nvPr/>
        </p:nvSpPr>
        <p:spPr bwMode="invGray">
          <a:xfrm>
            <a:off x="5814578" y="4686642"/>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5" name="TextBox 14"/>
          <p:cNvSpPr txBox="1"/>
          <p:nvPr/>
        </p:nvSpPr>
        <p:spPr>
          <a:xfrm>
            <a:off x="6868042" y="4465043"/>
            <a:ext cx="3251211" cy="517065"/>
          </a:xfrm>
          <a:prstGeom prst="rect">
            <a:avLst/>
          </a:prstGeom>
          <a:noFill/>
        </p:spPr>
        <p:txBody>
          <a:bodyPr wrap="none" rtlCol="0">
            <a:spAutoFit/>
          </a:bodyPr>
          <a:lstStyle/>
          <a:p>
            <a:r>
              <a:rPr lang="en-US" sz="2760" dirty="0"/>
              <a:t>Host and key file only</a:t>
            </a:r>
          </a:p>
        </p:txBody>
      </p:sp>
    </p:spTree>
    <p:extLst>
      <p:ext uri="{BB962C8B-B14F-4D97-AF65-F5344CB8AC3E}">
        <p14:creationId xmlns:p14="http://schemas.microsoft.com/office/powerpoint/2010/main" val="415265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disable facts</a:t>
            </a:r>
            <a:endParaRPr lang="en-US" dirty="0"/>
          </a:p>
        </p:txBody>
      </p:sp>
      <p:sp>
        <p:nvSpPr>
          <p:cNvPr id="3" name="Content Placeholder 2"/>
          <p:cNvSpPr>
            <a:spLocks noGrp="1"/>
          </p:cNvSpPr>
          <p:nvPr>
            <p:ph sz="quarter" idx="4294967295"/>
          </p:nvPr>
        </p:nvSpPr>
        <p:spPr>
          <a:xfrm>
            <a:off x="784923" y="1731952"/>
            <a:ext cx="12622158" cy="5822830"/>
          </a:xfrm>
          <a:prstGeom prst="rect">
            <a:avLst/>
          </a:prstGeom>
        </p:spPr>
        <p:txBody>
          <a:bodyPr/>
          <a:lstStyle/>
          <a:p>
            <a:r>
              <a:rPr lang="en-US" sz="3200" dirty="0" smtClean="0"/>
              <a:t>The automatic gathering of facts can be disabled.  This is useful in situations where bugs or missing device types prevent facts from gathering.</a:t>
            </a:r>
          </a:p>
          <a:p>
            <a:endParaRPr lang="en-US" sz="3200" dirty="0" smtClean="0"/>
          </a:p>
          <a:p>
            <a:pPr marL="480030" lvl="1" indent="0">
              <a:buNone/>
            </a:pPr>
            <a:r>
              <a:rPr lang="en-US" sz="3100" dirty="0" smtClean="0">
                <a:ln w="0"/>
                <a:solidFill>
                  <a:schemeClr val="accent1"/>
                </a:solidFill>
                <a:effectLst>
                  <a:outerShdw blurRad="38100" dist="25400" dir="5400000" algn="ctr" rotWithShape="0">
                    <a:srgbClr val="6E747A">
                      <a:alpha val="43000"/>
                    </a:srgbClr>
                  </a:outerShdw>
                </a:effectLst>
              </a:rPr>
              <a:t>dev </a:t>
            </a:r>
            <a:r>
              <a:rPr lang="en-US" sz="3100" dirty="0">
                <a:ln w="0"/>
                <a:solidFill>
                  <a:schemeClr val="accent1"/>
                </a:solidFill>
                <a:effectLst>
                  <a:outerShdw blurRad="38100" dist="25400" dir="5400000" algn="ctr" rotWithShape="0">
                    <a:srgbClr val="6E747A">
                      <a:alpha val="43000"/>
                    </a:srgbClr>
                  </a:outerShdw>
                </a:effectLst>
              </a:rPr>
              <a:t>= Device(host='srx', gather_facts=False</a:t>
            </a:r>
            <a:r>
              <a:rPr lang="en-US" sz="3100" dirty="0" smtClean="0">
                <a:ln w="0"/>
                <a:solidFill>
                  <a:schemeClr val="accent1"/>
                </a:solidFill>
                <a:effectLst>
                  <a:outerShdw blurRad="38100" dist="25400" dir="5400000" algn="ctr" rotWithShape="0">
                    <a:srgbClr val="6E747A">
                      <a:alpha val="43000"/>
                    </a:srgbClr>
                  </a:outerShdw>
                </a:effectLst>
              </a:rPr>
              <a:t>)</a:t>
            </a: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dev.open()</a:t>
            </a:r>
          </a:p>
          <a:p>
            <a:pPr marL="480030" lvl="1" indent="0">
              <a:buNone/>
            </a:pPr>
            <a:r>
              <a:rPr lang="en-US" sz="3100" dirty="0"/>
              <a:t>Device(srx)</a:t>
            </a:r>
          </a:p>
          <a:p>
            <a:pPr marL="480030" lvl="1" indent="0">
              <a:buNone/>
            </a:pPr>
            <a:r>
              <a:rPr lang="en-US" sz="3100" dirty="0">
                <a:ln w="0"/>
                <a:solidFill>
                  <a:schemeClr val="accent1"/>
                </a:solidFill>
                <a:effectLst>
                  <a:outerShdw blurRad="38100" dist="25400" dir="5400000" algn="ctr" rotWithShape="0">
                    <a:srgbClr val="6E747A">
                      <a:alpha val="43000"/>
                    </a:srgbClr>
                  </a:outerShdw>
                </a:effectLst>
              </a:rPr>
              <a:t>dev.facts</a:t>
            </a:r>
          </a:p>
          <a:p>
            <a:pPr marL="480030" lvl="1" indent="0">
              <a:buNone/>
            </a:pPr>
            <a:r>
              <a:rPr lang="en-US" sz="3100" dirty="0"/>
              <a:t>{}</a:t>
            </a:r>
          </a:p>
          <a:p>
            <a:endParaRPr lang="en-US" sz="3200" dirty="0"/>
          </a:p>
        </p:txBody>
      </p:sp>
    </p:spTree>
    <p:extLst>
      <p:ext uri="{BB962C8B-B14F-4D97-AF65-F5344CB8AC3E}">
        <p14:creationId xmlns:p14="http://schemas.microsoft.com/office/powerpoint/2010/main" val="456202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check connection (Probe)</a:t>
            </a:r>
            <a:endParaRPr lang="en-US" dirty="0"/>
          </a:p>
        </p:txBody>
      </p:sp>
      <p:sp>
        <p:nvSpPr>
          <p:cNvPr id="3" name="Content Placeholder 2"/>
          <p:cNvSpPr>
            <a:spLocks noGrp="1"/>
          </p:cNvSpPr>
          <p:nvPr>
            <p:ph sz="quarter" idx="4294967295"/>
          </p:nvPr>
        </p:nvSpPr>
        <p:spPr>
          <a:xfrm>
            <a:off x="2268739" y="1361249"/>
            <a:ext cx="9875520" cy="5822830"/>
          </a:xfrm>
          <a:prstGeom prst="rect">
            <a:avLst/>
          </a:prstGeom>
        </p:spPr>
        <p:txBody>
          <a:bodyPr/>
          <a:lstStyle/>
          <a:p>
            <a:r>
              <a:rPr lang="en-US" dirty="0" smtClean="0"/>
              <a:t>To check if NETCONF can be reached the device can be probed.  This is particularly useful in re-connecting after a reboot.</a:t>
            </a:r>
          </a:p>
          <a:p>
            <a:r>
              <a:rPr lang="en-US" sz="2400" dirty="0">
                <a:ln w="0"/>
                <a:solidFill>
                  <a:schemeClr val="accent1"/>
                </a:solidFill>
                <a:effectLst>
                  <a:outerShdw blurRad="38100" dist="25400" dir="5400000" algn="ctr" rotWithShape="0">
                    <a:srgbClr val="6E747A">
                      <a:alpha val="43000"/>
                    </a:srgbClr>
                  </a:outerShdw>
                </a:effectLst>
              </a:rPr>
              <a:t>dev.probe()</a:t>
            </a:r>
          </a:p>
          <a:p>
            <a:r>
              <a:rPr lang="en-US" sz="2400" dirty="0"/>
              <a:t>False</a:t>
            </a:r>
          </a:p>
          <a:p>
            <a:r>
              <a:rPr lang="en-US" sz="2400" dirty="0">
                <a:ln w="0"/>
                <a:solidFill>
                  <a:schemeClr val="accent1"/>
                </a:solidFill>
                <a:effectLst>
                  <a:outerShdw blurRad="38100" dist="25400" dir="5400000" algn="ctr" rotWithShape="0">
                    <a:srgbClr val="6E747A">
                      <a:alpha val="43000"/>
                    </a:srgbClr>
                  </a:outerShdw>
                </a:effectLst>
              </a:rPr>
              <a:t>dev.probe(timeout=30)</a:t>
            </a:r>
          </a:p>
          <a:p>
            <a:r>
              <a:rPr lang="en-US" sz="2400" dirty="0"/>
              <a:t>False</a:t>
            </a:r>
          </a:p>
          <a:p>
            <a:endParaRPr lang="en-US" dirty="0"/>
          </a:p>
          <a:p>
            <a:r>
              <a:rPr lang="en-US" sz="2400" dirty="0">
                <a:ln w="0"/>
                <a:solidFill>
                  <a:schemeClr val="accent1"/>
                </a:solidFill>
                <a:effectLst>
                  <a:outerShdw blurRad="38100" dist="25400" dir="5400000" algn="ctr" rotWithShape="0">
                    <a:srgbClr val="6E747A">
                      <a:alpha val="43000"/>
                    </a:srgbClr>
                  </a:outerShdw>
                </a:effectLst>
              </a:rPr>
              <a:t>dev = Device(host='srx', auto_probe=5)</a:t>
            </a:r>
          </a:p>
          <a:p>
            <a:r>
              <a:rPr lang="en-US" sz="2400" dirty="0">
                <a:ln w="0"/>
                <a:solidFill>
                  <a:schemeClr val="accent1"/>
                </a:solidFill>
                <a:effectLst>
                  <a:outerShdw blurRad="38100" dist="25400" dir="5400000" algn="ctr" rotWithShape="0">
                    <a:srgbClr val="6E747A">
                      <a:alpha val="43000"/>
                    </a:srgbClr>
                  </a:outerShdw>
                </a:effectLst>
              </a:rPr>
              <a:t>dev.open()</a:t>
            </a:r>
          </a:p>
          <a:p>
            <a:r>
              <a:rPr lang="en-US" sz="2400" dirty="0"/>
              <a:t>jnpr.junos.exception.ProbeError: ProbeError(srx)</a:t>
            </a:r>
          </a:p>
        </p:txBody>
      </p:sp>
      <p:sp>
        <p:nvSpPr>
          <p:cNvPr id="4" name="Line 20"/>
          <p:cNvSpPr>
            <a:spLocks noChangeShapeType="1"/>
          </p:cNvSpPr>
          <p:nvPr/>
        </p:nvSpPr>
        <p:spPr bwMode="invGray">
          <a:xfrm>
            <a:off x="4154092" y="3006736"/>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TextBox 4"/>
          <p:cNvSpPr txBox="1"/>
          <p:nvPr/>
        </p:nvSpPr>
        <p:spPr>
          <a:xfrm>
            <a:off x="5207556" y="2785137"/>
            <a:ext cx="4331442" cy="517065"/>
          </a:xfrm>
          <a:prstGeom prst="rect">
            <a:avLst/>
          </a:prstGeom>
          <a:noFill/>
        </p:spPr>
        <p:txBody>
          <a:bodyPr wrap="none" rtlCol="0">
            <a:spAutoFit/>
          </a:bodyPr>
          <a:lstStyle/>
          <a:p>
            <a:r>
              <a:rPr lang="en-US" sz="2760" dirty="0"/>
              <a:t>Default timeout of 5 seconds</a:t>
            </a:r>
          </a:p>
        </p:txBody>
      </p:sp>
      <p:sp>
        <p:nvSpPr>
          <p:cNvPr id="6" name="Line 20"/>
          <p:cNvSpPr>
            <a:spLocks noChangeShapeType="1"/>
          </p:cNvSpPr>
          <p:nvPr/>
        </p:nvSpPr>
        <p:spPr bwMode="invGray">
          <a:xfrm>
            <a:off x="5599330" y="4121819"/>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6652794" y="3900220"/>
            <a:ext cx="2438616" cy="517065"/>
          </a:xfrm>
          <a:prstGeom prst="rect">
            <a:avLst/>
          </a:prstGeom>
          <a:noFill/>
        </p:spPr>
        <p:txBody>
          <a:bodyPr wrap="none" rtlCol="0">
            <a:spAutoFit/>
          </a:bodyPr>
          <a:lstStyle/>
          <a:p>
            <a:r>
              <a:rPr lang="en-US" sz="2760" dirty="0"/>
              <a:t>Specify timeout</a:t>
            </a:r>
          </a:p>
        </p:txBody>
      </p:sp>
      <p:sp>
        <p:nvSpPr>
          <p:cNvPr id="8" name="Line 20"/>
          <p:cNvSpPr>
            <a:spLocks noChangeShapeType="1"/>
          </p:cNvSpPr>
          <p:nvPr/>
        </p:nvSpPr>
        <p:spPr bwMode="invGray">
          <a:xfrm>
            <a:off x="7884344" y="5801724"/>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9" name="TextBox 8"/>
          <p:cNvSpPr txBox="1"/>
          <p:nvPr/>
        </p:nvSpPr>
        <p:spPr>
          <a:xfrm>
            <a:off x="8937808" y="5413925"/>
            <a:ext cx="2373535" cy="941796"/>
          </a:xfrm>
          <a:prstGeom prst="rect">
            <a:avLst/>
          </a:prstGeom>
          <a:noFill/>
        </p:spPr>
        <p:txBody>
          <a:bodyPr wrap="none" rtlCol="0">
            <a:spAutoFit/>
          </a:bodyPr>
          <a:lstStyle/>
          <a:p>
            <a:r>
              <a:rPr lang="en-US" sz="2760" dirty="0"/>
              <a:t>Probe timeout </a:t>
            </a:r>
            <a:br>
              <a:rPr lang="en-US" sz="2760" dirty="0"/>
            </a:br>
            <a:r>
              <a:rPr lang="en-US" sz="2760" dirty="0"/>
              <a:t>before opening</a:t>
            </a:r>
          </a:p>
        </p:txBody>
      </p:sp>
    </p:spTree>
    <p:extLst>
      <p:ext uri="{BB962C8B-B14F-4D97-AF65-F5344CB8AC3E}">
        <p14:creationId xmlns:p14="http://schemas.microsoft.com/office/powerpoint/2010/main" val="2477421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Config utilities</a:t>
            </a:r>
            <a:endParaRPr lang="en-US" dirty="0"/>
          </a:p>
        </p:txBody>
      </p:sp>
      <p:sp>
        <p:nvSpPr>
          <p:cNvPr id="3" name="Content Placeholder 2"/>
          <p:cNvSpPr>
            <a:spLocks noGrp="1"/>
          </p:cNvSpPr>
          <p:nvPr>
            <p:ph sz="quarter" idx="4294967295"/>
          </p:nvPr>
        </p:nvSpPr>
        <p:spPr>
          <a:xfrm>
            <a:off x="784923" y="1624126"/>
            <a:ext cx="11266929" cy="5822830"/>
          </a:xfrm>
          <a:prstGeom prst="rect">
            <a:avLst/>
          </a:prstGeom>
        </p:spPr>
        <p:txBody>
          <a:bodyPr/>
          <a:lstStyle/>
          <a:p>
            <a:r>
              <a:rPr lang="en-US" dirty="0" smtClean="0"/>
              <a:t>Included in the framework are various utilities.  We will specifically cover some of the more common Configuration functions.</a:t>
            </a:r>
          </a:p>
          <a:p>
            <a:pPr lvl="1">
              <a:buSzPct val="100000"/>
              <a:buFont typeface="Arial" panose="020B0604020202020204" pitchFamily="34" charset="0"/>
              <a:buChar char="•"/>
            </a:pPr>
            <a:r>
              <a:rPr lang="en-US" dirty="0" smtClean="0"/>
              <a:t>Load</a:t>
            </a:r>
            <a:endParaRPr lang="en-US" dirty="0"/>
          </a:p>
          <a:p>
            <a:pPr lvl="1">
              <a:buSzPct val="100000"/>
              <a:buFont typeface="Arial" panose="020B0604020202020204" pitchFamily="34" charset="0"/>
              <a:buChar char="•"/>
            </a:pPr>
            <a:r>
              <a:rPr lang="en-US" dirty="0" smtClean="0"/>
              <a:t>Pdiff</a:t>
            </a:r>
            <a:endParaRPr lang="en-US" dirty="0"/>
          </a:p>
          <a:p>
            <a:pPr lvl="1">
              <a:buSzPct val="100000"/>
              <a:buFont typeface="Arial" panose="020B0604020202020204" pitchFamily="34" charset="0"/>
              <a:buChar char="•"/>
            </a:pPr>
            <a:r>
              <a:rPr lang="en-US" dirty="0" smtClean="0"/>
              <a:t>Commit_check</a:t>
            </a:r>
          </a:p>
          <a:p>
            <a:pPr lvl="1">
              <a:buSzPct val="100000"/>
              <a:buFont typeface="Arial" panose="020B0604020202020204" pitchFamily="34" charset="0"/>
              <a:buChar char="•"/>
            </a:pPr>
            <a:r>
              <a:rPr lang="en-US" dirty="0" smtClean="0"/>
              <a:t>Commit</a:t>
            </a:r>
            <a:endParaRPr lang="en-US" dirty="0"/>
          </a:p>
          <a:p>
            <a:pPr lvl="1">
              <a:buSzPct val="100000"/>
              <a:buFont typeface="Arial" panose="020B0604020202020204" pitchFamily="34" charset="0"/>
              <a:buChar char="•"/>
            </a:pPr>
            <a:r>
              <a:rPr lang="en-US" dirty="0" smtClean="0"/>
              <a:t>Rollback</a:t>
            </a:r>
            <a:endParaRPr lang="en-US" dirty="0"/>
          </a:p>
        </p:txBody>
      </p:sp>
    </p:spTree>
    <p:extLst>
      <p:ext uri="{BB962C8B-B14F-4D97-AF65-F5344CB8AC3E}">
        <p14:creationId xmlns:p14="http://schemas.microsoft.com/office/powerpoint/2010/main" val="402103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load</a:t>
            </a:r>
            <a:endParaRPr lang="en-US" dirty="0"/>
          </a:p>
        </p:txBody>
      </p:sp>
      <p:sp>
        <p:nvSpPr>
          <p:cNvPr id="3" name="Content Placeholder 2"/>
          <p:cNvSpPr>
            <a:spLocks noGrp="1"/>
          </p:cNvSpPr>
          <p:nvPr>
            <p:ph sz="quarter" idx="4294967295"/>
          </p:nvPr>
        </p:nvSpPr>
        <p:spPr>
          <a:xfrm>
            <a:off x="658880" y="1915040"/>
            <a:ext cx="13495002" cy="5822830"/>
          </a:xfrm>
          <a:prstGeom prst="rect">
            <a:avLst/>
          </a:prstGeom>
        </p:spPr>
        <p:txBody>
          <a:bodyPr/>
          <a:lstStyle/>
          <a:p>
            <a:r>
              <a:rPr lang="en-US" sz="3200" dirty="0"/>
              <a:t>Loads changes into the candidate configuration. </a:t>
            </a:r>
            <a:endParaRPr lang="en-US" sz="3200" dirty="0" smtClean="0"/>
          </a:p>
          <a:p>
            <a:r>
              <a:rPr lang="en-US" sz="3200" dirty="0" smtClean="0"/>
              <a:t>Changes </a:t>
            </a:r>
            <a:r>
              <a:rPr lang="en-US" sz="3200" dirty="0"/>
              <a:t>can be in the form of strings (text</a:t>
            </a:r>
            <a:r>
              <a:rPr lang="en-US" sz="3200" dirty="0" smtClean="0"/>
              <a:t>, set, xml</a:t>
            </a:r>
            <a:r>
              <a:rPr lang="en-US" sz="3200" dirty="0"/>
              <a:t>), XML objects, and files. </a:t>
            </a:r>
            <a:endParaRPr lang="en-US" sz="3200" dirty="0" smtClean="0"/>
          </a:p>
          <a:p>
            <a:r>
              <a:rPr lang="en-US" sz="3200" dirty="0" smtClean="0"/>
              <a:t>Files </a:t>
            </a:r>
            <a:r>
              <a:rPr lang="en-US" sz="3200" dirty="0"/>
              <a:t>can be either static snippets of configuration or Jinja2 templates.</a:t>
            </a:r>
          </a:p>
        </p:txBody>
      </p:sp>
      <p:sp>
        <p:nvSpPr>
          <p:cNvPr id="4" name="Rectangle 17"/>
          <p:cNvSpPr>
            <a:spLocks noChangeArrowheads="1"/>
          </p:cNvSpPr>
          <p:nvPr/>
        </p:nvSpPr>
        <p:spPr bwMode="auto">
          <a:xfrm>
            <a:off x="2403070" y="6372039"/>
            <a:ext cx="9890760" cy="668840"/>
          </a:xfrm>
          <a:prstGeom prst="rect">
            <a:avLst/>
          </a:prstGeom>
          <a:solidFill>
            <a:srgbClr val="5D87A1"/>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400" i="1" dirty="0">
                <a:solidFill>
                  <a:schemeClr val="bg1"/>
                </a:solidFill>
              </a:rPr>
              <a:t>Set is not supported in JUNOS &lt; 11.4</a:t>
            </a:r>
          </a:p>
        </p:txBody>
      </p:sp>
      <p:sp>
        <p:nvSpPr>
          <p:cNvPr id="5" name="Rectangle 17"/>
          <p:cNvSpPr>
            <a:spLocks noChangeArrowheads="1"/>
          </p:cNvSpPr>
          <p:nvPr/>
        </p:nvSpPr>
        <p:spPr bwMode="auto">
          <a:xfrm>
            <a:off x="2403070" y="5088273"/>
            <a:ext cx="9890760" cy="953780"/>
          </a:xfrm>
          <a:prstGeom prst="rect">
            <a:avLst/>
          </a:prstGeom>
          <a:solidFill>
            <a:srgbClr val="C00000"/>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400" b="1" dirty="0">
                <a:solidFill>
                  <a:schemeClr val="bg1"/>
                </a:solidFill>
              </a:rPr>
              <a:t>load()</a:t>
            </a:r>
            <a:r>
              <a:rPr lang="en-US" sz="2400" dirty="0">
                <a:solidFill>
                  <a:schemeClr val="bg1"/>
                </a:solidFill>
              </a:rPr>
              <a:t> does </a:t>
            </a:r>
            <a:r>
              <a:rPr lang="en-US" sz="2400" b="1" dirty="0">
                <a:solidFill>
                  <a:schemeClr val="bg1"/>
                </a:solidFill>
              </a:rPr>
              <a:t>NOT</a:t>
            </a:r>
            <a:r>
              <a:rPr lang="en-US" sz="2400" dirty="0">
                <a:solidFill>
                  <a:schemeClr val="bg1"/>
                </a:solidFill>
              </a:rPr>
              <a:t> commit the change, it only loads it.  </a:t>
            </a:r>
          </a:p>
          <a:p>
            <a:pPr algn="ctr">
              <a:defRPr/>
            </a:pPr>
            <a:r>
              <a:rPr lang="en-US" sz="2400" dirty="0">
                <a:solidFill>
                  <a:schemeClr val="bg1"/>
                </a:solidFill>
              </a:rPr>
              <a:t>To commit changes use </a:t>
            </a:r>
            <a:r>
              <a:rPr lang="en-US" sz="2400" b="1" dirty="0">
                <a:solidFill>
                  <a:schemeClr val="bg1"/>
                </a:solidFill>
              </a:rPr>
              <a:t>commit()</a:t>
            </a:r>
          </a:p>
        </p:txBody>
      </p:sp>
    </p:spTree>
    <p:extLst>
      <p:ext uri="{BB962C8B-B14F-4D97-AF65-F5344CB8AC3E}">
        <p14:creationId xmlns:p14="http://schemas.microsoft.com/office/powerpoint/2010/main" val="172032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config set</a:t>
            </a:r>
            <a:endParaRPr lang="en-US" dirty="0"/>
          </a:p>
        </p:txBody>
      </p:sp>
      <p:sp>
        <p:nvSpPr>
          <p:cNvPr id="3" name="Content Placeholder 2"/>
          <p:cNvSpPr>
            <a:spLocks noGrp="1"/>
          </p:cNvSpPr>
          <p:nvPr>
            <p:ph sz="quarter" idx="4294967295"/>
          </p:nvPr>
        </p:nvSpPr>
        <p:spPr>
          <a:xfrm>
            <a:off x="1109641" y="1624126"/>
            <a:ext cx="9875520" cy="5822830"/>
          </a:xfrm>
          <a:prstGeom prst="rect">
            <a:avLst/>
          </a:prstGeom>
        </p:spPr>
        <p:txBody>
          <a:bodyPr/>
          <a:lstStyle/>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from jnpr.junos import Device</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from jnpr.junos.utils.config import Config</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dev = Device('srx')</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dev.open()</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set_commands = """</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set system host-name </a:t>
            </a:r>
            <a:r>
              <a:rPr lang="en-US" sz="2400" dirty="0" smtClean="0">
                <a:ln w="0"/>
                <a:solidFill>
                  <a:schemeClr val="tx1">
                    <a:lumMod val="75000"/>
                  </a:schemeClr>
                </a:solidFill>
                <a:effectLst>
                  <a:outerShdw blurRad="38100" dist="25400" dir="5400000" algn="ctr" rotWithShape="0">
                    <a:srgbClr val="6E747A">
                      <a:alpha val="43000"/>
                    </a:srgbClr>
                  </a:outerShdw>
                </a:effectLst>
              </a:rPr>
              <a:t>myRouter</a:t>
            </a:r>
            <a:endParaRPr lang="en-US" sz="2400" dirty="0">
              <a:ln w="0"/>
              <a:solidFill>
                <a:schemeClr val="tx1">
                  <a:lumMod val="75000"/>
                </a:schemeClr>
              </a:solidFill>
              <a:effectLst>
                <a:outerShdw blurRad="38100" dist="25400" dir="5400000" algn="ctr" rotWithShape="0">
                  <a:srgbClr val="6E747A">
                    <a:alpha val="43000"/>
                  </a:srgbClr>
                </a:outerShdw>
              </a:effectLst>
            </a:endParaRP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set system domain-name shermdog.com</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cu = Config(dev)</a:t>
            </a:r>
          </a:p>
          <a:p>
            <a:pPr marL="0" indent="0">
              <a:buNone/>
            </a:pPr>
            <a:r>
              <a:rPr lang="en-US" sz="2400" dirty="0">
                <a:ln w="0"/>
                <a:solidFill>
                  <a:schemeClr val="tx1">
                    <a:lumMod val="75000"/>
                  </a:schemeClr>
                </a:solidFill>
                <a:effectLst>
                  <a:outerShdw blurRad="38100" dist="25400" dir="5400000" algn="ctr" rotWithShape="0">
                    <a:srgbClr val="6E747A">
                      <a:alpha val="43000"/>
                    </a:srgbClr>
                  </a:outerShdw>
                </a:effectLst>
              </a:rPr>
              <a:t>cu.load(set_commands, format='set')</a:t>
            </a:r>
          </a:p>
          <a:p>
            <a:pPr marL="0" indent="0">
              <a:buNone/>
            </a:pPr>
            <a:r>
              <a:rPr lang="en-US" sz="2400" dirty="0"/>
              <a:t>&lt;Element load-configuration-results at 0xb5f2048c&gt;</a:t>
            </a:r>
          </a:p>
        </p:txBody>
      </p:sp>
      <p:grpSp>
        <p:nvGrpSpPr>
          <p:cNvPr id="12" name="Group 11"/>
          <p:cNvGrpSpPr/>
          <p:nvPr/>
        </p:nvGrpSpPr>
        <p:grpSpPr>
          <a:xfrm>
            <a:off x="6817893" y="2124044"/>
            <a:ext cx="3767220" cy="517065"/>
            <a:chOff x="7931455" y="1940329"/>
            <a:chExt cx="3767220" cy="517065"/>
          </a:xfrm>
        </p:grpSpPr>
        <p:sp>
          <p:nvSpPr>
            <p:cNvPr id="4" name="Line 20"/>
            <p:cNvSpPr>
              <a:spLocks noChangeShapeType="1"/>
            </p:cNvSpPr>
            <p:nvPr/>
          </p:nvSpPr>
          <p:spPr bwMode="invGray">
            <a:xfrm>
              <a:off x="7931455" y="2161927"/>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TextBox 4"/>
            <p:cNvSpPr txBox="1"/>
            <p:nvPr/>
          </p:nvSpPr>
          <p:spPr>
            <a:xfrm>
              <a:off x="8984919" y="1940329"/>
              <a:ext cx="2713756" cy="517065"/>
            </a:xfrm>
            <a:prstGeom prst="rect">
              <a:avLst/>
            </a:prstGeom>
            <a:noFill/>
          </p:spPr>
          <p:txBody>
            <a:bodyPr wrap="none" rtlCol="0">
              <a:spAutoFit/>
            </a:bodyPr>
            <a:lstStyle/>
            <a:p>
              <a:r>
                <a:rPr lang="en-US" sz="2760" dirty="0"/>
                <a:t>Import Config util</a:t>
              </a:r>
            </a:p>
          </p:txBody>
        </p:sp>
      </p:grpSp>
      <p:sp>
        <p:nvSpPr>
          <p:cNvPr id="6" name="Line 20"/>
          <p:cNvSpPr>
            <a:spLocks noChangeShapeType="1"/>
          </p:cNvSpPr>
          <p:nvPr/>
        </p:nvSpPr>
        <p:spPr bwMode="invGray">
          <a:xfrm>
            <a:off x="5946296" y="3707414"/>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6999760" y="3485816"/>
            <a:ext cx="4999254" cy="517065"/>
          </a:xfrm>
          <a:prstGeom prst="rect">
            <a:avLst/>
          </a:prstGeom>
          <a:noFill/>
        </p:spPr>
        <p:txBody>
          <a:bodyPr wrap="none" rtlCol="0">
            <a:spAutoFit/>
          </a:bodyPr>
          <a:lstStyle/>
          <a:p>
            <a:r>
              <a:rPr lang="en-US" sz="2760" dirty="0"/>
              <a:t>Set commands in multi-line string</a:t>
            </a:r>
          </a:p>
        </p:txBody>
      </p:sp>
      <p:grpSp>
        <p:nvGrpSpPr>
          <p:cNvPr id="13" name="Group 12"/>
          <p:cNvGrpSpPr/>
          <p:nvPr/>
        </p:nvGrpSpPr>
        <p:grpSpPr>
          <a:xfrm>
            <a:off x="4117496" y="5187579"/>
            <a:ext cx="4156236" cy="517065"/>
            <a:chOff x="5946296" y="5747251"/>
            <a:chExt cx="4156236" cy="517065"/>
          </a:xfrm>
        </p:grpSpPr>
        <p:sp>
          <p:nvSpPr>
            <p:cNvPr id="8" name="Line 20"/>
            <p:cNvSpPr>
              <a:spLocks noChangeShapeType="1"/>
            </p:cNvSpPr>
            <p:nvPr/>
          </p:nvSpPr>
          <p:spPr bwMode="invGray">
            <a:xfrm>
              <a:off x="5946296" y="5968849"/>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9" name="TextBox 8"/>
            <p:cNvSpPr txBox="1"/>
            <p:nvPr/>
          </p:nvSpPr>
          <p:spPr>
            <a:xfrm>
              <a:off x="6999760" y="5747251"/>
              <a:ext cx="3102772" cy="517065"/>
            </a:xfrm>
            <a:prstGeom prst="rect">
              <a:avLst/>
            </a:prstGeom>
            <a:noFill/>
          </p:spPr>
          <p:txBody>
            <a:bodyPr wrap="none" rtlCol="0">
              <a:spAutoFit/>
            </a:bodyPr>
            <a:lstStyle/>
            <a:p>
              <a:r>
                <a:rPr lang="en-US" sz="2760" dirty="0"/>
                <a:t>Create Config object</a:t>
              </a:r>
            </a:p>
          </p:txBody>
        </p:sp>
      </p:grpSp>
      <p:grpSp>
        <p:nvGrpSpPr>
          <p:cNvPr id="14" name="Group 13"/>
          <p:cNvGrpSpPr/>
          <p:nvPr/>
        </p:nvGrpSpPr>
        <p:grpSpPr>
          <a:xfrm>
            <a:off x="6654936" y="5606038"/>
            <a:ext cx="5680115" cy="517065"/>
            <a:chOff x="7480675" y="6367615"/>
            <a:chExt cx="5680115" cy="517065"/>
          </a:xfrm>
        </p:grpSpPr>
        <p:sp>
          <p:nvSpPr>
            <p:cNvPr id="10" name="Line 20"/>
            <p:cNvSpPr>
              <a:spLocks noChangeShapeType="1"/>
            </p:cNvSpPr>
            <p:nvPr/>
          </p:nvSpPr>
          <p:spPr bwMode="invGray">
            <a:xfrm>
              <a:off x="7480675" y="6589213"/>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11" name="TextBox 10"/>
            <p:cNvSpPr txBox="1"/>
            <p:nvPr/>
          </p:nvSpPr>
          <p:spPr>
            <a:xfrm>
              <a:off x="8534139" y="6367615"/>
              <a:ext cx="4626651" cy="517065"/>
            </a:xfrm>
            <a:prstGeom prst="rect">
              <a:avLst/>
            </a:prstGeom>
            <a:noFill/>
          </p:spPr>
          <p:txBody>
            <a:bodyPr wrap="none" rtlCol="0">
              <a:spAutoFit/>
            </a:bodyPr>
            <a:lstStyle/>
            <a:p>
              <a:r>
                <a:rPr lang="en-US" sz="2760" dirty="0"/>
                <a:t>Load configuration onto device</a:t>
              </a:r>
            </a:p>
          </p:txBody>
        </p:sp>
      </p:grpSp>
    </p:spTree>
    <p:extLst>
      <p:ext uri="{BB962C8B-B14F-4D97-AF65-F5344CB8AC3E}">
        <p14:creationId xmlns:p14="http://schemas.microsoft.com/office/powerpoint/2010/main" val="20064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config from file</a:t>
            </a:r>
            <a:endParaRPr lang="en-US" dirty="0"/>
          </a:p>
        </p:txBody>
      </p:sp>
      <p:sp>
        <p:nvSpPr>
          <p:cNvPr id="3" name="Content Placeholder 2"/>
          <p:cNvSpPr>
            <a:spLocks noGrp="1"/>
          </p:cNvSpPr>
          <p:nvPr>
            <p:ph sz="quarter" idx="4294967295"/>
          </p:nvPr>
        </p:nvSpPr>
        <p:spPr>
          <a:xfrm>
            <a:off x="784923" y="1603507"/>
            <a:ext cx="13420474" cy="5822830"/>
          </a:xfrm>
          <a:prstGeom prst="rect">
            <a:avLst/>
          </a:prstGeom>
        </p:spPr>
        <p:txBody>
          <a:bodyPr/>
          <a:lstStyle/>
          <a:p>
            <a:r>
              <a:rPr lang="en-US" sz="3200" dirty="0" smtClean="0"/>
              <a:t>Configuration data can be loaded from a file on the local system.</a:t>
            </a:r>
          </a:p>
          <a:p>
            <a:r>
              <a:rPr lang="en-US" sz="3200" dirty="0" smtClean="0"/>
              <a:t>The file extension can be used to determine the format, or it can be specified.</a:t>
            </a:r>
            <a:br>
              <a:rPr lang="en-US" sz="3200" dirty="0" smtClean="0"/>
            </a:br>
            <a:endParaRPr lang="en-US" sz="3200" dirty="0" smtClean="0"/>
          </a:p>
          <a:p>
            <a:pPr marL="0" indent="0">
              <a:buNone/>
            </a:pPr>
            <a:r>
              <a:rPr lang="en-US" sz="3200" dirty="0" smtClean="0">
                <a:ln w="0"/>
                <a:solidFill>
                  <a:schemeClr val="tx1">
                    <a:lumMod val="75000"/>
                  </a:schemeClr>
                </a:solidFill>
                <a:effectLst>
                  <a:outerShdw blurRad="38100" dist="25400" dir="5400000" algn="ctr" rotWithShape="0">
                    <a:srgbClr val="6E747A">
                      <a:alpha val="43000"/>
                    </a:srgbClr>
                  </a:outerShdw>
                </a:effectLst>
              </a:rPr>
              <a:t>cu.load(path</a:t>
            </a:r>
            <a:r>
              <a:rPr lang="en-US" sz="3200" dirty="0">
                <a:ln w="0"/>
                <a:solidFill>
                  <a:schemeClr val="tx1">
                    <a:lumMod val="75000"/>
                  </a:schemeClr>
                </a:solidFill>
                <a:effectLst>
                  <a:outerShdw blurRad="38100" dist="25400" dir="5400000" algn="ctr" rotWithShape="0">
                    <a:srgbClr val="6E747A">
                      <a:alpha val="43000"/>
                    </a:srgbClr>
                  </a:outerShdw>
                </a:effectLst>
              </a:rPr>
              <a:t>='config-example.conf')</a:t>
            </a:r>
          </a:p>
          <a:p>
            <a:pPr marL="0" indent="0">
              <a:buNone/>
            </a:pPr>
            <a:r>
              <a:rPr lang="en-US" sz="3200" dirty="0">
                <a:ln w="0"/>
                <a:solidFill>
                  <a:schemeClr val="tx1">
                    <a:lumMod val="75000"/>
                  </a:schemeClr>
                </a:solidFill>
                <a:effectLst>
                  <a:outerShdw blurRad="38100" dist="25400" dir="5400000" algn="ctr" rotWithShape="0">
                    <a:srgbClr val="6E747A">
                      <a:alpha val="43000"/>
                    </a:srgbClr>
                  </a:outerShdw>
                </a:effectLst>
              </a:rPr>
              <a:t>cu.load(path='config-example.set')</a:t>
            </a:r>
          </a:p>
          <a:p>
            <a:pPr marL="0" indent="0">
              <a:buNone/>
            </a:pPr>
            <a:r>
              <a:rPr lang="en-US" sz="3200" dirty="0">
                <a:ln w="0"/>
                <a:solidFill>
                  <a:schemeClr val="tx1">
                    <a:lumMod val="75000"/>
                  </a:schemeClr>
                </a:solidFill>
                <a:effectLst>
                  <a:outerShdw blurRad="38100" dist="25400" dir="5400000" algn="ctr" rotWithShape="0">
                    <a:srgbClr val="6E747A">
                      <a:alpha val="43000"/>
                    </a:srgbClr>
                  </a:outerShdw>
                </a:effectLst>
              </a:rPr>
              <a:t>cu.load(path='config-example.xml</a:t>
            </a:r>
            <a:r>
              <a:rPr lang="en-US" sz="3200" dirty="0" smtClean="0">
                <a:ln w="0"/>
                <a:solidFill>
                  <a:schemeClr val="tx1">
                    <a:lumMod val="75000"/>
                  </a:schemeClr>
                </a:solidFill>
                <a:effectLst>
                  <a:outerShdw blurRad="38100" dist="25400" dir="5400000" algn="ctr" rotWithShape="0">
                    <a:srgbClr val="6E747A">
                      <a:alpha val="43000"/>
                    </a:srgbClr>
                  </a:outerShdw>
                </a:effectLst>
              </a:rPr>
              <a:t>')</a:t>
            </a:r>
          </a:p>
          <a:p>
            <a:pPr marL="0" indent="0">
              <a:buNone/>
            </a:pPr>
            <a:endParaRPr lang="en-US" sz="3200" dirty="0" smtClean="0">
              <a:solidFill>
                <a:schemeClr val="tx1">
                  <a:lumMod val="75000"/>
                </a:schemeClr>
              </a:solidFill>
            </a:endParaRPr>
          </a:p>
          <a:p>
            <a:pPr marL="0" indent="0">
              <a:buNone/>
            </a:pPr>
            <a:r>
              <a:rPr lang="en-US" sz="3200" dirty="0">
                <a:ln w="0"/>
                <a:solidFill>
                  <a:schemeClr val="tx1">
                    <a:lumMod val="75000"/>
                  </a:schemeClr>
                </a:solidFill>
                <a:effectLst>
                  <a:outerShdw blurRad="38100" dist="25400" dir="5400000" algn="ctr" rotWithShape="0">
                    <a:srgbClr val="6E747A">
                      <a:alpha val="43000"/>
                    </a:srgbClr>
                  </a:outerShdw>
                </a:effectLst>
              </a:rPr>
              <a:t>cu.load(path='config-example', format='text')</a:t>
            </a:r>
          </a:p>
          <a:p>
            <a:pPr marL="0" indent="0">
              <a:buNone/>
            </a:pPr>
            <a:r>
              <a:rPr lang="en-US" sz="3200" dirty="0">
                <a:ln w="0"/>
                <a:solidFill>
                  <a:schemeClr val="tx1">
                    <a:lumMod val="75000"/>
                  </a:schemeClr>
                </a:solidFill>
                <a:effectLst>
                  <a:outerShdw blurRad="38100" dist="25400" dir="5400000" algn="ctr" rotWithShape="0">
                    <a:srgbClr val="6E747A">
                      <a:alpha val="43000"/>
                    </a:srgbClr>
                  </a:outerShdw>
                </a:effectLst>
              </a:rPr>
              <a:t>cu.load(path='config-example', format='set')</a:t>
            </a:r>
          </a:p>
          <a:p>
            <a:pPr marL="0" indent="0">
              <a:buNone/>
            </a:pPr>
            <a:r>
              <a:rPr lang="en-US" sz="3200" dirty="0">
                <a:ln w="0"/>
                <a:solidFill>
                  <a:schemeClr val="tx1">
                    <a:lumMod val="75000"/>
                  </a:schemeClr>
                </a:solidFill>
                <a:effectLst>
                  <a:outerShdw blurRad="38100" dist="25400" dir="5400000" algn="ctr" rotWithShape="0">
                    <a:srgbClr val="6E747A">
                      <a:alpha val="43000"/>
                    </a:srgbClr>
                  </a:outerShdw>
                </a:effectLst>
              </a:rPr>
              <a:t>cu.load(path='config-example', format='xml')</a:t>
            </a:r>
          </a:p>
        </p:txBody>
      </p:sp>
      <p:grpSp>
        <p:nvGrpSpPr>
          <p:cNvPr id="10" name="Group 9"/>
          <p:cNvGrpSpPr/>
          <p:nvPr/>
        </p:nvGrpSpPr>
        <p:grpSpPr>
          <a:xfrm>
            <a:off x="7905178" y="3787164"/>
            <a:ext cx="3424049" cy="1679080"/>
            <a:chOff x="7900705" y="3385567"/>
            <a:chExt cx="3424049" cy="1679080"/>
          </a:xfrm>
        </p:grpSpPr>
        <p:sp>
          <p:nvSpPr>
            <p:cNvPr id="4" name="Line 20"/>
            <p:cNvSpPr>
              <a:spLocks noChangeShapeType="1"/>
            </p:cNvSpPr>
            <p:nvPr/>
          </p:nvSpPr>
          <p:spPr bwMode="invGray">
            <a:xfrm>
              <a:off x="7900705" y="3607165"/>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TextBox 4"/>
            <p:cNvSpPr txBox="1"/>
            <p:nvPr/>
          </p:nvSpPr>
          <p:spPr>
            <a:xfrm>
              <a:off x="8954169" y="3385567"/>
              <a:ext cx="2370585" cy="517065"/>
            </a:xfrm>
            <a:prstGeom prst="rect">
              <a:avLst/>
            </a:prstGeom>
            <a:noFill/>
          </p:spPr>
          <p:txBody>
            <a:bodyPr wrap="none" rtlCol="0">
              <a:spAutoFit/>
            </a:bodyPr>
            <a:lstStyle/>
            <a:p>
              <a:r>
                <a:rPr lang="en-US" sz="2760" dirty="0"/>
                <a:t>Curly Text Style</a:t>
              </a:r>
            </a:p>
          </p:txBody>
        </p:sp>
        <p:sp>
          <p:nvSpPr>
            <p:cNvPr id="6" name="Line 20"/>
            <p:cNvSpPr>
              <a:spLocks noChangeShapeType="1"/>
            </p:cNvSpPr>
            <p:nvPr/>
          </p:nvSpPr>
          <p:spPr bwMode="invGray">
            <a:xfrm>
              <a:off x="7900705" y="4188173"/>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8954168" y="3966574"/>
              <a:ext cx="1418658" cy="517065"/>
            </a:xfrm>
            <a:prstGeom prst="rect">
              <a:avLst/>
            </a:prstGeom>
            <a:noFill/>
          </p:spPr>
          <p:txBody>
            <a:bodyPr wrap="none" rtlCol="0">
              <a:spAutoFit/>
            </a:bodyPr>
            <a:lstStyle/>
            <a:p>
              <a:r>
                <a:rPr lang="en-US" sz="2760" dirty="0"/>
                <a:t>Set Style</a:t>
              </a:r>
            </a:p>
          </p:txBody>
        </p:sp>
        <p:sp>
          <p:nvSpPr>
            <p:cNvPr id="8" name="Line 20"/>
            <p:cNvSpPr>
              <a:spLocks noChangeShapeType="1"/>
            </p:cNvSpPr>
            <p:nvPr/>
          </p:nvSpPr>
          <p:spPr bwMode="invGray">
            <a:xfrm>
              <a:off x="7900705" y="4769180"/>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9" name="TextBox 8"/>
            <p:cNvSpPr txBox="1"/>
            <p:nvPr/>
          </p:nvSpPr>
          <p:spPr>
            <a:xfrm>
              <a:off x="8954169" y="4547582"/>
              <a:ext cx="821059" cy="517065"/>
            </a:xfrm>
            <a:prstGeom prst="rect">
              <a:avLst/>
            </a:prstGeom>
            <a:noFill/>
          </p:spPr>
          <p:txBody>
            <a:bodyPr wrap="none" rtlCol="0">
              <a:spAutoFit/>
            </a:bodyPr>
            <a:lstStyle/>
            <a:p>
              <a:r>
                <a:rPr lang="en-US" sz="2760" dirty="0"/>
                <a:t>XML</a:t>
              </a:r>
            </a:p>
          </p:txBody>
        </p:sp>
      </p:grpSp>
      <p:grpSp>
        <p:nvGrpSpPr>
          <p:cNvPr id="11" name="Group 11"/>
          <p:cNvGrpSpPr/>
          <p:nvPr/>
        </p:nvGrpSpPr>
        <p:grpSpPr>
          <a:xfrm>
            <a:off x="9090470" y="6178266"/>
            <a:ext cx="3424049" cy="1679081"/>
            <a:chOff x="9090470" y="6178266"/>
            <a:chExt cx="3424049" cy="1679081"/>
          </a:xfrm>
        </p:grpSpPr>
        <p:sp>
          <p:nvSpPr>
            <p:cNvPr id="24" name="Line 20"/>
            <p:cNvSpPr>
              <a:spLocks noChangeShapeType="1"/>
            </p:cNvSpPr>
            <p:nvPr/>
          </p:nvSpPr>
          <p:spPr bwMode="invGray">
            <a:xfrm>
              <a:off x="9090470" y="6399865"/>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25" name="TextBox 24"/>
            <p:cNvSpPr txBox="1"/>
            <p:nvPr/>
          </p:nvSpPr>
          <p:spPr>
            <a:xfrm>
              <a:off x="10143934" y="6178266"/>
              <a:ext cx="2370585" cy="517065"/>
            </a:xfrm>
            <a:prstGeom prst="rect">
              <a:avLst/>
            </a:prstGeom>
            <a:noFill/>
          </p:spPr>
          <p:txBody>
            <a:bodyPr wrap="none" rtlCol="0">
              <a:spAutoFit/>
            </a:bodyPr>
            <a:lstStyle/>
            <a:p>
              <a:r>
                <a:rPr lang="en-US" sz="2760" dirty="0"/>
                <a:t>Curly Text Style</a:t>
              </a:r>
            </a:p>
          </p:txBody>
        </p:sp>
        <p:sp>
          <p:nvSpPr>
            <p:cNvPr id="26" name="Line 20"/>
            <p:cNvSpPr>
              <a:spLocks noChangeShapeType="1"/>
            </p:cNvSpPr>
            <p:nvPr/>
          </p:nvSpPr>
          <p:spPr bwMode="invGray">
            <a:xfrm>
              <a:off x="9090470" y="6980873"/>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27" name="TextBox 26"/>
            <p:cNvSpPr txBox="1"/>
            <p:nvPr/>
          </p:nvSpPr>
          <p:spPr>
            <a:xfrm>
              <a:off x="10143934" y="6759274"/>
              <a:ext cx="1418658" cy="517065"/>
            </a:xfrm>
            <a:prstGeom prst="rect">
              <a:avLst/>
            </a:prstGeom>
            <a:noFill/>
          </p:spPr>
          <p:txBody>
            <a:bodyPr wrap="none" rtlCol="0">
              <a:spAutoFit/>
            </a:bodyPr>
            <a:lstStyle/>
            <a:p>
              <a:r>
                <a:rPr lang="en-US" sz="2760" dirty="0"/>
                <a:t>Set Style</a:t>
              </a:r>
            </a:p>
          </p:txBody>
        </p:sp>
        <p:sp>
          <p:nvSpPr>
            <p:cNvPr id="28" name="Line 20"/>
            <p:cNvSpPr>
              <a:spLocks noChangeShapeType="1"/>
            </p:cNvSpPr>
            <p:nvPr/>
          </p:nvSpPr>
          <p:spPr bwMode="invGray">
            <a:xfrm>
              <a:off x="9090470" y="7561880"/>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29" name="TextBox 28"/>
            <p:cNvSpPr txBox="1"/>
            <p:nvPr/>
          </p:nvSpPr>
          <p:spPr>
            <a:xfrm>
              <a:off x="10143934" y="7340282"/>
              <a:ext cx="821059" cy="517065"/>
            </a:xfrm>
            <a:prstGeom prst="rect">
              <a:avLst/>
            </a:prstGeom>
            <a:noFill/>
          </p:spPr>
          <p:txBody>
            <a:bodyPr wrap="none" rtlCol="0">
              <a:spAutoFit/>
            </a:bodyPr>
            <a:lstStyle/>
            <a:p>
              <a:r>
                <a:rPr lang="en-US" sz="2760" dirty="0"/>
                <a:t>XML</a:t>
              </a:r>
            </a:p>
          </p:txBody>
        </p:sp>
      </p:grpSp>
    </p:spTree>
    <p:extLst>
      <p:ext uri="{BB962C8B-B14F-4D97-AF65-F5344CB8AC3E}">
        <p14:creationId xmlns:p14="http://schemas.microsoft.com/office/powerpoint/2010/main" val="172886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config from template</a:t>
            </a:r>
            <a:endParaRPr lang="en-US" dirty="0"/>
          </a:p>
        </p:txBody>
      </p:sp>
      <p:sp>
        <p:nvSpPr>
          <p:cNvPr id="3" name="Content Placeholder 2"/>
          <p:cNvSpPr>
            <a:spLocks noGrp="1"/>
          </p:cNvSpPr>
          <p:nvPr>
            <p:ph sz="quarter" idx="4294967295"/>
          </p:nvPr>
        </p:nvSpPr>
        <p:spPr>
          <a:xfrm>
            <a:off x="784921" y="1624126"/>
            <a:ext cx="12119709" cy="5822830"/>
          </a:xfrm>
          <a:prstGeom prst="rect">
            <a:avLst/>
          </a:prstGeom>
        </p:spPr>
        <p:txBody>
          <a:bodyPr/>
          <a:lstStyle/>
          <a:p>
            <a:r>
              <a:rPr lang="en-US" sz="3000" dirty="0" smtClean="0"/>
              <a:t>The framework can render templates and load them.</a:t>
            </a:r>
          </a:p>
          <a:p>
            <a:r>
              <a:rPr lang="en-US" sz="3000" dirty="0" smtClean="0"/>
              <a:t>Variables can be stored in Python dictionary or loaded from a file.</a:t>
            </a:r>
          </a:p>
          <a:p>
            <a:endParaRPr lang="en-US" sz="3000" dirty="0"/>
          </a:p>
          <a:p>
            <a:pPr marL="0" indent="0">
              <a:buNone/>
            </a:pPr>
            <a:r>
              <a:rPr lang="en-US" sz="3000" dirty="0">
                <a:ln w="0"/>
                <a:solidFill>
                  <a:schemeClr val="tx1">
                    <a:lumMod val="75000"/>
                  </a:schemeClr>
                </a:solidFill>
                <a:effectLst>
                  <a:outerShdw blurRad="38100" dist="25400" dir="5400000" algn="ctr" rotWithShape="0">
                    <a:srgbClr val="6E747A">
                      <a:alpha val="43000"/>
                    </a:srgbClr>
                  </a:outerShdw>
                </a:effectLst>
              </a:rPr>
              <a:t>tvars = dict(host_name</a:t>
            </a:r>
            <a:r>
              <a:rPr lang="en-US" sz="3000" dirty="0" smtClean="0">
                <a:ln w="0"/>
                <a:solidFill>
                  <a:schemeClr val="tx1">
                    <a:lumMod val="75000"/>
                  </a:schemeClr>
                </a:solidFill>
                <a:effectLst>
                  <a:outerShdw blurRad="38100" dist="25400" dir="5400000" algn="ctr" rotWithShape="0">
                    <a:srgbClr val="6E747A">
                      <a:alpha val="43000"/>
                    </a:srgbClr>
                  </a:outerShdw>
                </a:effectLst>
              </a:rPr>
              <a:t>=‘rick', </a:t>
            </a:r>
          </a:p>
          <a:p>
            <a:pPr marL="0" indent="0">
              <a:buNone/>
            </a:pPr>
            <a:r>
              <a:rPr lang="en-US" sz="3000" dirty="0">
                <a:ln w="0"/>
                <a:solidFill>
                  <a:schemeClr val="tx1">
                    <a:lumMod val="75000"/>
                  </a:schemeClr>
                </a:solidFill>
                <a:effectLst>
                  <a:outerShdw blurRad="38100" dist="25400" dir="5400000" algn="ctr" rotWithShape="0">
                    <a:srgbClr val="6E747A">
                      <a:alpha val="43000"/>
                    </a:srgbClr>
                  </a:outerShdw>
                </a:effectLst>
              </a:rPr>
              <a:t> </a:t>
            </a:r>
            <a:r>
              <a:rPr lang="en-US" sz="3000" dirty="0" smtClean="0">
                <a:ln w="0"/>
                <a:solidFill>
                  <a:schemeClr val="tx1">
                    <a:lumMod val="75000"/>
                  </a:schemeClr>
                </a:solidFill>
                <a:effectLst>
                  <a:outerShdw blurRad="38100" dist="25400" dir="5400000" algn="ctr" rotWithShape="0">
                    <a:srgbClr val="6E747A">
                      <a:alpha val="43000"/>
                    </a:srgbClr>
                  </a:outerShdw>
                </a:effectLst>
              </a:rPr>
              <a:t>   domain_name=‘shermdog.com')</a:t>
            </a:r>
          </a:p>
          <a:p>
            <a:pPr marL="0" indent="0">
              <a:buNone/>
            </a:pPr>
            <a:endParaRPr lang="en-US" sz="3000" dirty="0" smtClean="0">
              <a:ln w="0"/>
              <a:solidFill>
                <a:schemeClr val="tx1">
                  <a:lumMod val="75000"/>
                </a:schemeClr>
              </a:solidFill>
              <a:effectLst>
                <a:outerShdw blurRad="38100" dist="25400" dir="5400000" algn="ctr" rotWithShape="0">
                  <a:srgbClr val="6E747A">
                    <a:alpha val="43000"/>
                  </a:srgbClr>
                </a:outerShdw>
              </a:effectLst>
            </a:endParaRPr>
          </a:p>
          <a:p>
            <a:pPr marL="0" indent="0">
              <a:buNone/>
            </a:pPr>
            <a:r>
              <a:rPr lang="en-US" sz="3000" dirty="0" smtClean="0">
                <a:ln w="0"/>
                <a:solidFill>
                  <a:schemeClr val="tx1">
                    <a:lumMod val="75000"/>
                  </a:schemeClr>
                </a:solidFill>
                <a:effectLst>
                  <a:outerShdw blurRad="38100" dist="25400" dir="5400000" algn="ctr" rotWithShape="0">
                    <a:srgbClr val="6E747A">
                      <a:alpha val="43000"/>
                    </a:srgbClr>
                  </a:outerShdw>
                </a:effectLst>
              </a:rPr>
              <a:t>cu.load</a:t>
            </a:r>
            <a:r>
              <a:rPr lang="en-US" sz="3000" dirty="0">
                <a:ln w="0"/>
                <a:solidFill>
                  <a:schemeClr val="tx1">
                    <a:lumMod val="75000"/>
                  </a:schemeClr>
                </a:solidFill>
                <a:effectLst>
                  <a:outerShdw blurRad="38100" dist="25400" dir="5400000" algn="ctr" rotWithShape="0">
                    <a:srgbClr val="6E747A">
                      <a:alpha val="43000"/>
                    </a:srgbClr>
                  </a:outerShdw>
                </a:effectLst>
              </a:rPr>
              <a:t>(</a:t>
            </a:r>
          </a:p>
          <a:p>
            <a:pPr marL="0" indent="0">
              <a:buNone/>
            </a:pPr>
            <a:r>
              <a:rPr lang="en-US" sz="3000" dirty="0">
                <a:ln w="0"/>
                <a:solidFill>
                  <a:schemeClr val="tx1">
                    <a:lumMod val="75000"/>
                  </a:schemeClr>
                </a:solidFill>
                <a:effectLst>
                  <a:outerShdw blurRad="38100" dist="25400" dir="5400000" algn="ctr" rotWithShape="0">
                    <a:srgbClr val="6E747A">
                      <a:alpha val="43000"/>
                    </a:srgbClr>
                  </a:outerShdw>
                </a:effectLst>
              </a:rPr>
              <a:t>    template_path="config-example-template.conf",</a:t>
            </a:r>
          </a:p>
          <a:p>
            <a:pPr marL="0" indent="0">
              <a:buNone/>
            </a:pPr>
            <a:r>
              <a:rPr lang="en-US" sz="3000" dirty="0">
                <a:ln w="0"/>
                <a:solidFill>
                  <a:schemeClr val="tx1">
                    <a:lumMod val="75000"/>
                  </a:schemeClr>
                </a:solidFill>
                <a:effectLst>
                  <a:outerShdw blurRad="38100" dist="25400" dir="5400000" algn="ctr" rotWithShape="0">
                    <a:srgbClr val="6E747A">
                      <a:alpha val="43000"/>
                    </a:srgbClr>
                  </a:outerShdw>
                </a:effectLst>
              </a:rPr>
              <a:t>    template_vars=tvars)</a:t>
            </a:r>
            <a:endParaRPr lang="en-US" sz="3000" dirty="0" smtClean="0">
              <a:ln w="0"/>
              <a:solidFill>
                <a:schemeClr val="tx1">
                  <a:lumMod val="75000"/>
                </a:schemeClr>
              </a:solidFill>
              <a:effectLst>
                <a:outerShdw blurRad="38100" dist="25400" dir="5400000" algn="ctr" rotWithShape="0">
                  <a:srgbClr val="6E747A">
                    <a:alpha val="43000"/>
                  </a:srgbClr>
                </a:outerShdw>
              </a:effectLst>
            </a:endParaRPr>
          </a:p>
          <a:p>
            <a:pPr marL="0" indent="0">
              <a:buNone/>
            </a:pPr>
            <a:endParaRPr lang="en-US" sz="3000" dirty="0">
              <a:solidFill>
                <a:schemeClr val="tx1">
                  <a:lumMod val="75000"/>
                </a:schemeClr>
              </a:solidFill>
            </a:endParaRPr>
          </a:p>
        </p:txBody>
      </p:sp>
      <p:grpSp>
        <p:nvGrpSpPr>
          <p:cNvPr id="4" name="Group 3"/>
          <p:cNvGrpSpPr/>
          <p:nvPr/>
        </p:nvGrpSpPr>
        <p:grpSpPr>
          <a:xfrm>
            <a:off x="7623295" y="3915639"/>
            <a:ext cx="3758691" cy="517065"/>
            <a:chOff x="7803600" y="4172113"/>
            <a:chExt cx="3758691" cy="517065"/>
          </a:xfrm>
        </p:grpSpPr>
        <p:sp>
          <p:nvSpPr>
            <p:cNvPr id="5" name="Line 20"/>
            <p:cNvSpPr>
              <a:spLocks noChangeShapeType="1"/>
            </p:cNvSpPr>
            <p:nvPr/>
          </p:nvSpPr>
          <p:spPr bwMode="invGray">
            <a:xfrm>
              <a:off x="7803600" y="4393711"/>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6" name="TextBox 5"/>
            <p:cNvSpPr txBox="1"/>
            <p:nvPr/>
          </p:nvSpPr>
          <p:spPr>
            <a:xfrm>
              <a:off x="8857063" y="4172113"/>
              <a:ext cx="2705228" cy="517065"/>
            </a:xfrm>
            <a:prstGeom prst="rect">
              <a:avLst/>
            </a:prstGeom>
            <a:noFill/>
          </p:spPr>
          <p:txBody>
            <a:bodyPr wrap="none" rtlCol="0">
              <a:spAutoFit/>
            </a:bodyPr>
            <a:lstStyle/>
            <a:p>
              <a:r>
                <a:rPr lang="en-US" sz="2760" dirty="0"/>
                <a:t>Data for variables</a:t>
              </a:r>
            </a:p>
          </p:txBody>
        </p:sp>
      </p:grpSp>
      <p:grpSp>
        <p:nvGrpSpPr>
          <p:cNvPr id="9" name="Group 8"/>
          <p:cNvGrpSpPr/>
          <p:nvPr/>
        </p:nvGrpSpPr>
        <p:grpSpPr>
          <a:xfrm>
            <a:off x="6037824" y="6133284"/>
            <a:ext cx="4927089" cy="517065"/>
            <a:chOff x="7803600" y="6502618"/>
            <a:chExt cx="4927089" cy="517065"/>
          </a:xfrm>
        </p:grpSpPr>
        <p:sp>
          <p:nvSpPr>
            <p:cNvPr id="7" name="Line 20"/>
            <p:cNvSpPr>
              <a:spLocks noChangeShapeType="1"/>
            </p:cNvSpPr>
            <p:nvPr/>
          </p:nvSpPr>
          <p:spPr bwMode="invGray">
            <a:xfrm>
              <a:off x="7803600" y="6724217"/>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8" name="TextBox 7"/>
            <p:cNvSpPr txBox="1"/>
            <p:nvPr/>
          </p:nvSpPr>
          <p:spPr>
            <a:xfrm>
              <a:off x="8857064" y="6502618"/>
              <a:ext cx="3873625" cy="517065"/>
            </a:xfrm>
            <a:prstGeom prst="rect">
              <a:avLst/>
            </a:prstGeom>
            <a:noFill/>
          </p:spPr>
          <p:txBody>
            <a:bodyPr wrap="none" rtlCol="0">
              <a:spAutoFit/>
            </a:bodyPr>
            <a:lstStyle/>
            <a:p>
              <a:r>
                <a:rPr lang="en-US" sz="2760" dirty="0"/>
                <a:t>Path to template and vars</a:t>
              </a:r>
            </a:p>
          </p:txBody>
        </p:sp>
      </p:grpSp>
    </p:spTree>
    <p:extLst>
      <p:ext uri="{BB962C8B-B14F-4D97-AF65-F5344CB8AC3E}">
        <p14:creationId xmlns:p14="http://schemas.microsoft.com/office/powerpoint/2010/main" val="5195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828675" y="2359378"/>
            <a:ext cx="12973050" cy="5481285"/>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pic>
        <p:nvPicPr>
          <p:cNvPr id="3" name="Picture 2" descr="ansibl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654" y="7102262"/>
            <a:ext cx="3904190" cy="475010"/>
          </a:xfrm>
          <a:prstGeom prst="rect">
            <a:avLst/>
          </a:prstGeom>
        </p:spPr>
      </p:pic>
      <p:pic>
        <p:nvPicPr>
          <p:cNvPr id="4" name="Picture 3" descr="opencontr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2634" y="3826935"/>
            <a:ext cx="3381375" cy="1352550"/>
          </a:xfrm>
          <a:prstGeom prst="rect">
            <a:avLst/>
          </a:prstGeom>
          <a:noFill/>
          <a:ln>
            <a:noFill/>
          </a:ln>
        </p:spPr>
      </p:pic>
      <p:pic>
        <p:nvPicPr>
          <p:cNvPr id="6" name="Picture 5" descr="perl.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448" y="6184204"/>
            <a:ext cx="1707154" cy="762122"/>
          </a:xfrm>
          <a:prstGeom prst="rect">
            <a:avLst/>
          </a:prstGeom>
        </p:spPr>
      </p:pic>
      <p:pic>
        <p:nvPicPr>
          <p:cNvPr id="8" name="Picture 7" descr="puppet.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272" y="4477872"/>
            <a:ext cx="3239110" cy="937636"/>
          </a:xfrm>
          <a:prstGeom prst="rect">
            <a:avLst/>
          </a:prstGeom>
        </p:spPr>
      </p:pic>
      <p:pic>
        <p:nvPicPr>
          <p:cNvPr id="9" name="Picture 8" descr="che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97390" y="5376873"/>
            <a:ext cx="1731658" cy="1362054"/>
          </a:xfrm>
          <a:prstGeom prst="rect">
            <a:avLst/>
          </a:prstGeom>
        </p:spPr>
      </p:pic>
      <p:pic>
        <p:nvPicPr>
          <p:cNvPr id="10" name="Picture 9" descr="dev op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9863" y="5411401"/>
            <a:ext cx="1872274" cy="1134240"/>
          </a:xfrm>
          <a:prstGeom prst="rect">
            <a:avLst/>
          </a:prstGeom>
        </p:spPr>
      </p:pic>
      <p:pic>
        <p:nvPicPr>
          <p:cNvPr id="11" name="Picture 10" descr="github.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1816" y="2777068"/>
            <a:ext cx="2435358" cy="961862"/>
          </a:xfrm>
          <a:prstGeom prst="rect">
            <a:avLst/>
          </a:prstGeom>
        </p:spPr>
      </p:pic>
      <p:pic>
        <p:nvPicPr>
          <p:cNvPr id="12" name="Picture 11" descr="yaml.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2914" y="2760732"/>
            <a:ext cx="2253170" cy="1106820"/>
          </a:xfrm>
          <a:prstGeom prst="rect">
            <a:avLst/>
          </a:prstGeom>
        </p:spPr>
      </p:pic>
      <p:pic>
        <p:nvPicPr>
          <p:cNvPr id="7" name="Picture 6" descr="python.jpe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3172" y="4710948"/>
            <a:ext cx="2401548" cy="806720"/>
          </a:xfrm>
          <a:prstGeom prst="rect">
            <a:avLst/>
          </a:prstGeom>
        </p:spPr>
      </p:pic>
      <p:pic>
        <p:nvPicPr>
          <p:cNvPr id="13" name="Picture 12" descr="opensour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9153" y="2585439"/>
            <a:ext cx="1261780" cy="1782514"/>
          </a:xfrm>
          <a:prstGeom prst="rect">
            <a:avLst/>
          </a:prstGeom>
        </p:spPr>
      </p:pic>
      <p:sp>
        <p:nvSpPr>
          <p:cNvPr id="2" name="Content Placeholder 1"/>
          <p:cNvSpPr>
            <a:spLocks noGrp="1"/>
          </p:cNvSpPr>
          <p:nvPr>
            <p:ph sz="quarter" idx="11"/>
          </p:nvPr>
        </p:nvSpPr>
        <p:spPr/>
        <p:txBody>
          <a:bodyPr/>
          <a:lstStyle/>
          <a:p>
            <a:r>
              <a:rPr lang="en-US" dirty="0" smtClean="0"/>
              <a:t>Open source building blocks</a:t>
            </a:r>
            <a:endParaRPr lang="en-US" dirty="0"/>
          </a:p>
        </p:txBody>
      </p:sp>
      <p:sp>
        <p:nvSpPr>
          <p:cNvPr id="15" name="Title 1"/>
          <p:cNvSpPr>
            <a:spLocks noGrp="1"/>
          </p:cNvSpPr>
          <p:nvPr>
            <p:ph type="title"/>
          </p:nvPr>
        </p:nvSpPr>
        <p:spPr>
          <a:xfrm>
            <a:off x="784923" y="959329"/>
            <a:ext cx="13167362" cy="664797"/>
          </a:xfrm>
        </p:spPr>
        <p:txBody>
          <a:bodyPr/>
          <a:lstStyle/>
          <a:p>
            <a:r>
              <a:rPr lang="en-US" dirty="0" smtClean="0"/>
              <a:t>Automation: How</a:t>
            </a:r>
            <a:endParaRPr lang="en-US" dirty="0"/>
          </a:p>
        </p:txBody>
      </p:sp>
      <p:pic>
        <p:nvPicPr>
          <p:cNvPr id="29" name="Picture 10" descr="junos_brand_rgb_1800x1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5392" y="5908617"/>
            <a:ext cx="2802786" cy="18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553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pdiff / diff </a:t>
            </a:r>
            <a:endParaRPr lang="en-US" dirty="0"/>
          </a:p>
        </p:txBody>
      </p:sp>
      <p:sp>
        <p:nvSpPr>
          <p:cNvPr id="3" name="Content Placeholder 2"/>
          <p:cNvSpPr>
            <a:spLocks noGrp="1"/>
          </p:cNvSpPr>
          <p:nvPr>
            <p:ph sz="quarter" idx="4294967295"/>
          </p:nvPr>
        </p:nvSpPr>
        <p:spPr>
          <a:xfrm>
            <a:off x="784923" y="1580316"/>
            <a:ext cx="13008350" cy="5822830"/>
          </a:xfrm>
          <a:prstGeom prst="rect">
            <a:avLst/>
          </a:prstGeom>
        </p:spPr>
        <p:txBody>
          <a:bodyPr/>
          <a:lstStyle/>
          <a:p>
            <a:r>
              <a:rPr lang="en-US" sz="3000" dirty="0" smtClean="0"/>
              <a:t>After a configuration has been loaded the </a:t>
            </a:r>
            <a:r>
              <a:rPr lang="en-US" sz="3000" dirty="0"/>
              <a:t>diff (patch-format) between the current candidate and the provided </a:t>
            </a:r>
            <a:r>
              <a:rPr lang="en-US" sz="3000" dirty="0" smtClean="0"/>
              <a:t>rollback can be retrieved.</a:t>
            </a:r>
          </a:p>
          <a:p>
            <a:endParaRPr lang="en-US" sz="3000" dirty="0" smtClean="0"/>
          </a:p>
          <a:p>
            <a:r>
              <a:rPr lang="en-US" sz="3000" u="sng" dirty="0" smtClean="0"/>
              <a:t>pdiff automatically calls </a:t>
            </a:r>
            <a:r>
              <a:rPr lang="en-US" sz="3000" i="1" u="sng" dirty="0" smtClean="0">
                <a:ln w="0"/>
                <a:solidFill>
                  <a:schemeClr val="tx1">
                    <a:lumMod val="75000"/>
                  </a:schemeClr>
                </a:solidFill>
                <a:effectLst>
                  <a:outerShdw blurRad="38100" dist="25400" dir="5400000" algn="ctr" rotWithShape="0">
                    <a:srgbClr val="6E747A">
                      <a:alpha val="43000"/>
                    </a:srgbClr>
                  </a:outerShdw>
                </a:effectLst>
              </a:rPr>
              <a:t>print</a:t>
            </a:r>
            <a:r>
              <a:rPr lang="en-US" sz="3000" u="sng" dirty="0" smtClean="0"/>
              <a:t> for debugging</a:t>
            </a:r>
          </a:p>
          <a:p>
            <a:pPr marL="0" indent="0">
              <a:buNone/>
            </a:pPr>
            <a:r>
              <a:rPr lang="en-US" sz="3000" dirty="0" smtClean="0">
                <a:ln w="0"/>
                <a:solidFill>
                  <a:schemeClr val="tx1">
                    <a:lumMod val="75000"/>
                  </a:schemeClr>
                </a:solidFill>
                <a:effectLst>
                  <a:outerShdw blurRad="38100" dist="25400" dir="5400000" algn="ctr" rotWithShape="0">
                    <a:srgbClr val="6E747A">
                      <a:alpha val="43000"/>
                    </a:srgbClr>
                  </a:outerShdw>
                </a:effectLst>
              </a:rPr>
              <a:t>cu.pdiff</a:t>
            </a:r>
            <a:r>
              <a:rPr lang="en-US" sz="3000" dirty="0">
                <a:ln w="0"/>
                <a:solidFill>
                  <a:schemeClr val="tx1">
                    <a:lumMod val="75000"/>
                  </a:schemeClr>
                </a:solidFill>
                <a:effectLst>
                  <a:outerShdw blurRad="38100" dist="25400" dir="5400000" algn="ctr" rotWithShape="0">
                    <a:srgbClr val="6E747A">
                      <a:alpha val="43000"/>
                    </a:srgbClr>
                  </a:outerShdw>
                </a:effectLst>
              </a:rPr>
              <a:t>()</a:t>
            </a:r>
          </a:p>
          <a:p>
            <a:pPr marL="0" indent="0">
              <a:buNone/>
            </a:pPr>
            <a:r>
              <a:rPr lang="en-US" sz="3000" dirty="0" smtClean="0"/>
              <a:t>[</a:t>
            </a:r>
            <a:r>
              <a:rPr lang="en-US" sz="3000" dirty="0"/>
              <a:t>edit system]</a:t>
            </a:r>
          </a:p>
          <a:p>
            <a:pPr marL="0" indent="0">
              <a:buNone/>
            </a:pPr>
            <a:r>
              <a:rPr lang="en-US" sz="3000" dirty="0"/>
              <a:t>-  host-name firefly;</a:t>
            </a:r>
          </a:p>
          <a:p>
            <a:pPr marL="0" indent="0">
              <a:buNone/>
            </a:pPr>
            <a:r>
              <a:rPr lang="en-US" sz="3000" dirty="0"/>
              <a:t>+  host-name rick;</a:t>
            </a:r>
          </a:p>
          <a:p>
            <a:pPr marL="0" indent="0">
              <a:buNone/>
            </a:pPr>
            <a:r>
              <a:rPr lang="en-US" sz="3000" dirty="0"/>
              <a:t>+  domain-name shermdog.com;</a:t>
            </a:r>
          </a:p>
          <a:p>
            <a:endParaRPr lang="en-US" sz="3000" dirty="0"/>
          </a:p>
          <a:p>
            <a:endParaRPr lang="en-US" sz="3000" dirty="0"/>
          </a:p>
        </p:txBody>
      </p:sp>
      <p:grpSp>
        <p:nvGrpSpPr>
          <p:cNvPr id="6" name="Group 5"/>
          <p:cNvGrpSpPr/>
          <p:nvPr/>
        </p:nvGrpSpPr>
        <p:grpSpPr>
          <a:xfrm>
            <a:off x="3533263" y="3738038"/>
            <a:ext cx="5500899" cy="517065"/>
            <a:chOff x="3958266" y="3974666"/>
            <a:chExt cx="5500899" cy="517065"/>
          </a:xfrm>
        </p:grpSpPr>
        <p:sp>
          <p:nvSpPr>
            <p:cNvPr id="4" name="Line 20"/>
            <p:cNvSpPr>
              <a:spLocks noChangeShapeType="1"/>
            </p:cNvSpPr>
            <p:nvPr/>
          </p:nvSpPr>
          <p:spPr bwMode="invGray">
            <a:xfrm>
              <a:off x="3958266" y="4196264"/>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TextBox 4"/>
            <p:cNvSpPr txBox="1"/>
            <p:nvPr/>
          </p:nvSpPr>
          <p:spPr>
            <a:xfrm>
              <a:off x="5011729" y="3974666"/>
              <a:ext cx="4447436" cy="517065"/>
            </a:xfrm>
            <a:prstGeom prst="rect">
              <a:avLst/>
            </a:prstGeom>
            <a:noFill/>
          </p:spPr>
          <p:txBody>
            <a:bodyPr wrap="none" rtlCol="0">
              <a:spAutoFit/>
            </a:bodyPr>
            <a:lstStyle/>
            <a:p>
              <a:r>
                <a:rPr lang="en-US" sz="2760" dirty="0"/>
                <a:t>By default compare rollback 0</a:t>
              </a:r>
            </a:p>
          </p:txBody>
        </p:sp>
      </p:grpSp>
    </p:spTree>
    <p:extLst>
      <p:ext uri="{BB962C8B-B14F-4D97-AF65-F5344CB8AC3E}">
        <p14:creationId xmlns:p14="http://schemas.microsoft.com/office/powerpoint/2010/main" val="95225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a:t>Pyez – pdiff / </a:t>
            </a:r>
            <a:r>
              <a:rPr lang="en-US" dirty="0" smtClean="0"/>
              <a:t>diff cont. </a:t>
            </a:r>
            <a:endParaRPr lang="en-US" dirty="0"/>
          </a:p>
        </p:txBody>
      </p:sp>
      <p:sp>
        <p:nvSpPr>
          <p:cNvPr id="3" name="Content Placeholder 2"/>
          <p:cNvSpPr>
            <a:spLocks noGrp="1"/>
          </p:cNvSpPr>
          <p:nvPr>
            <p:ph sz="quarter" idx="4294967295"/>
          </p:nvPr>
        </p:nvSpPr>
        <p:spPr>
          <a:xfrm>
            <a:off x="784923" y="1698773"/>
            <a:ext cx="12737894" cy="5822830"/>
          </a:xfrm>
          <a:prstGeom prst="rect">
            <a:avLst/>
          </a:prstGeom>
        </p:spPr>
        <p:txBody>
          <a:bodyPr/>
          <a:lstStyle/>
          <a:p>
            <a:r>
              <a:rPr lang="en-US" sz="3200" dirty="0">
                <a:ln w="0"/>
                <a:solidFill>
                  <a:schemeClr val="tx1">
                    <a:lumMod val="75000"/>
                  </a:schemeClr>
                </a:solidFill>
                <a:effectLst>
                  <a:outerShdw blurRad="38100" dist="25400" dir="5400000" algn="ctr" rotWithShape="0">
                    <a:srgbClr val="6E747A">
                      <a:alpha val="43000"/>
                    </a:srgbClr>
                  </a:outerShdw>
                </a:effectLst>
              </a:rPr>
              <a:t>cu.pdiff(3)</a:t>
            </a:r>
          </a:p>
          <a:p>
            <a:pPr marL="0" indent="0">
              <a:buNone/>
            </a:pPr>
            <a:r>
              <a:rPr lang="en-US" sz="3200" dirty="0" smtClean="0"/>
              <a:t>[</a:t>
            </a:r>
            <a:r>
              <a:rPr lang="en-US" sz="3200" dirty="0"/>
              <a:t>edit system]</a:t>
            </a:r>
          </a:p>
          <a:p>
            <a:pPr marL="0" indent="0">
              <a:buNone/>
            </a:pPr>
            <a:r>
              <a:rPr lang="en-US" sz="3200" dirty="0"/>
              <a:t>-  host-name firefly;</a:t>
            </a:r>
          </a:p>
          <a:p>
            <a:pPr marL="0" indent="0">
              <a:buNone/>
            </a:pPr>
            <a:r>
              <a:rPr lang="en-US" sz="3200" dirty="0"/>
              <a:t>+  host-name rick;</a:t>
            </a:r>
          </a:p>
          <a:p>
            <a:pPr marL="0" indent="0">
              <a:buNone/>
            </a:pPr>
            <a:r>
              <a:rPr lang="en-US" sz="3200" dirty="0"/>
              <a:t>+  domain-name shermdog.com;</a:t>
            </a:r>
          </a:p>
          <a:p>
            <a:pPr marL="0" indent="0">
              <a:buNone/>
            </a:pPr>
            <a:r>
              <a:rPr lang="en-US" sz="3200" dirty="0"/>
              <a:t>+  time-zone America/Chicago;</a:t>
            </a:r>
          </a:p>
          <a:p>
            <a:pPr marL="0" indent="0">
              <a:buNone/>
            </a:pPr>
            <a:endParaRPr lang="en-US" sz="3200" dirty="0" smtClean="0"/>
          </a:p>
          <a:p>
            <a:r>
              <a:rPr lang="en-US" sz="3200" dirty="0" smtClean="0"/>
              <a:t>The diff can also be stored into an object using </a:t>
            </a:r>
            <a:r>
              <a:rPr lang="en-US" sz="3200" dirty="0" smtClean="0">
                <a:ln w="0"/>
                <a:solidFill>
                  <a:schemeClr val="tx1">
                    <a:lumMod val="75000"/>
                  </a:schemeClr>
                </a:solidFill>
                <a:effectLst>
                  <a:outerShdw blurRad="38100" dist="25400" dir="5400000" algn="ctr" rotWithShape="0">
                    <a:srgbClr val="6E747A">
                      <a:alpha val="43000"/>
                    </a:srgbClr>
                  </a:outerShdw>
                </a:effectLst>
              </a:rPr>
              <a:t>diff()</a:t>
            </a:r>
            <a:endParaRPr lang="en-US" sz="3200" dirty="0" smtClean="0">
              <a:solidFill>
                <a:schemeClr val="tx1">
                  <a:lumMod val="75000"/>
                </a:schemeClr>
              </a:solidFill>
            </a:endParaRPr>
          </a:p>
          <a:p>
            <a:pPr marL="0" indent="0">
              <a:buNone/>
            </a:pPr>
            <a:r>
              <a:rPr lang="en-US" sz="3200" dirty="0">
                <a:ln w="0"/>
                <a:solidFill>
                  <a:schemeClr val="tx1">
                    <a:lumMod val="75000"/>
                  </a:schemeClr>
                </a:solidFill>
                <a:effectLst>
                  <a:outerShdw blurRad="38100" dist="25400" dir="5400000" algn="ctr" rotWithShape="0">
                    <a:srgbClr val="6E747A">
                      <a:alpha val="43000"/>
                    </a:srgbClr>
                  </a:outerShdw>
                </a:effectLst>
              </a:rPr>
              <a:t>diff = cu.diff</a:t>
            </a:r>
            <a:r>
              <a:rPr lang="en-US" sz="3200" dirty="0" smtClean="0">
                <a:ln w="0"/>
                <a:solidFill>
                  <a:schemeClr val="tx1">
                    <a:lumMod val="75000"/>
                  </a:schemeClr>
                </a:solidFill>
                <a:effectLst>
                  <a:outerShdw blurRad="38100" dist="25400" dir="5400000" algn="ctr" rotWithShape="0">
                    <a:srgbClr val="6E747A">
                      <a:alpha val="43000"/>
                    </a:srgbClr>
                  </a:outerShdw>
                </a:effectLst>
              </a:rPr>
              <a:t>()</a:t>
            </a:r>
          </a:p>
          <a:p>
            <a:endParaRPr lang="en-US" sz="3200" dirty="0"/>
          </a:p>
        </p:txBody>
      </p:sp>
      <p:grpSp>
        <p:nvGrpSpPr>
          <p:cNvPr id="6" name="Group 5"/>
          <p:cNvGrpSpPr/>
          <p:nvPr/>
        </p:nvGrpSpPr>
        <p:grpSpPr>
          <a:xfrm>
            <a:off x="3694967" y="1813729"/>
            <a:ext cx="9191397" cy="517065"/>
            <a:chOff x="4094212" y="1440241"/>
            <a:chExt cx="9191397" cy="517065"/>
          </a:xfrm>
        </p:grpSpPr>
        <p:sp>
          <p:nvSpPr>
            <p:cNvPr id="4" name="Line 20"/>
            <p:cNvSpPr>
              <a:spLocks noChangeShapeType="1"/>
            </p:cNvSpPr>
            <p:nvPr/>
          </p:nvSpPr>
          <p:spPr bwMode="invGray">
            <a:xfrm>
              <a:off x="4094212" y="1661839"/>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TextBox 4"/>
            <p:cNvSpPr txBox="1"/>
            <p:nvPr/>
          </p:nvSpPr>
          <p:spPr>
            <a:xfrm>
              <a:off x="5147676" y="1440241"/>
              <a:ext cx="8137933" cy="517065"/>
            </a:xfrm>
            <a:prstGeom prst="rect">
              <a:avLst/>
            </a:prstGeom>
            <a:noFill/>
          </p:spPr>
          <p:txBody>
            <a:bodyPr wrap="none" rtlCol="0">
              <a:spAutoFit/>
            </a:bodyPr>
            <a:lstStyle/>
            <a:p>
              <a:r>
                <a:rPr lang="en-US" sz="2760" dirty="0"/>
                <a:t>A rollback id can be used to compare different rollbacks</a:t>
              </a:r>
            </a:p>
          </p:txBody>
        </p:sp>
      </p:grpSp>
    </p:spTree>
    <p:extLst>
      <p:ext uri="{BB962C8B-B14F-4D97-AF65-F5344CB8AC3E}">
        <p14:creationId xmlns:p14="http://schemas.microsoft.com/office/powerpoint/2010/main" val="52542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rollback</a:t>
            </a:r>
            <a:endParaRPr lang="en-US" dirty="0"/>
          </a:p>
        </p:txBody>
      </p:sp>
      <p:sp>
        <p:nvSpPr>
          <p:cNvPr id="3" name="Content Placeholder 2"/>
          <p:cNvSpPr>
            <a:spLocks noGrp="1"/>
          </p:cNvSpPr>
          <p:nvPr>
            <p:ph sz="quarter" idx="4294967295"/>
          </p:nvPr>
        </p:nvSpPr>
        <p:spPr>
          <a:xfrm>
            <a:off x="735640" y="1650101"/>
            <a:ext cx="13265928" cy="5822830"/>
          </a:xfrm>
          <a:prstGeom prst="rect">
            <a:avLst/>
          </a:prstGeom>
        </p:spPr>
        <p:txBody>
          <a:bodyPr/>
          <a:lstStyle/>
          <a:p>
            <a:r>
              <a:rPr lang="en-US" sz="3000" dirty="0" smtClean="0"/>
              <a:t>The </a:t>
            </a:r>
            <a:r>
              <a:rPr lang="en-US" sz="3000" dirty="0"/>
              <a:t>candidate </a:t>
            </a:r>
            <a:r>
              <a:rPr lang="en-US" sz="3000" dirty="0" smtClean="0"/>
              <a:t>config can be rolled back </a:t>
            </a:r>
            <a:r>
              <a:rPr lang="en-US" sz="3000" dirty="0"/>
              <a:t>to either the last active </a:t>
            </a:r>
            <a:r>
              <a:rPr lang="en-US" sz="3000" dirty="0" smtClean="0"/>
              <a:t>config or </a:t>
            </a:r>
            <a:r>
              <a:rPr lang="en-US" sz="3000" dirty="0"/>
              <a:t>a specific rollback number</a:t>
            </a:r>
            <a:r>
              <a:rPr lang="en-US" sz="3000" dirty="0" smtClean="0"/>
              <a:t>.</a:t>
            </a:r>
          </a:p>
          <a:p>
            <a:pPr marL="0" indent="0">
              <a:buNone/>
            </a:pPr>
            <a:r>
              <a:rPr lang="en-US" sz="3000" dirty="0">
                <a:ln w="0"/>
                <a:solidFill>
                  <a:schemeClr val="accent1"/>
                </a:solidFill>
                <a:effectLst>
                  <a:outerShdw blurRad="38100" dist="25400" dir="5400000" algn="ctr" rotWithShape="0">
                    <a:srgbClr val="6E747A">
                      <a:alpha val="43000"/>
                    </a:srgbClr>
                  </a:outerShdw>
                </a:effectLst>
              </a:rPr>
              <a:t>cu.rollback()</a:t>
            </a:r>
          </a:p>
          <a:p>
            <a:pPr marL="0" indent="0">
              <a:buNone/>
            </a:pPr>
            <a:r>
              <a:rPr lang="en-US" sz="3000" dirty="0" smtClean="0"/>
              <a:t>  True</a:t>
            </a:r>
            <a:endParaRPr lang="en-US" sz="3000" dirty="0"/>
          </a:p>
          <a:p>
            <a:pPr marL="0" indent="0">
              <a:buNone/>
            </a:pPr>
            <a:r>
              <a:rPr lang="en-US" sz="3000" dirty="0">
                <a:ln w="0"/>
                <a:solidFill>
                  <a:schemeClr val="accent1"/>
                </a:solidFill>
                <a:effectLst>
                  <a:outerShdw blurRad="38100" dist="25400" dir="5400000" algn="ctr" rotWithShape="0">
                    <a:srgbClr val="6E747A">
                      <a:alpha val="43000"/>
                    </a:srgbClr>
                  </a:outerShdw>
                </a:effectLst>
              </a:rPr>
              <a:t>cu.pdiff()</a:t>
            </a:r>
          </a:p>
          <a:p>
            <a:pPr marL="0" indent="0">
              <a:buNone/>
            </a:pPr>
            <a:r>
              <a:rPr lang="en-US" sz="3000" dirty="0" smtClean="0"/>
              <a:t>  None</a:t>
            </a:r>
            <a:endParaRPr lang="en-US" sz="3000" dirty="0"/>
          </a:p>
          <a:p>
            <a:pPr marL="0" indent="0">
              <a:buNone/>
            </a:pPr>
            <a:r>
              <a:rPr lang="en-US" sz="3000" dirty="0">
                <a:ln w="0"/>
                <a:solidFill>
                  <a:schemeClr val="accent1"/>
                </a:solidFill>
                <a:effectLst>
                  <a:outerShdw blurRad="38100" dist="25400" dir="5400000" algn="ctr" rotWithShape="0">
                    <a:srgbClr val="6E747A">
                      <a:alpha val="43000"/>
                    </a:srgbClr>
                  </a:outerShdw>
                </a:effectLst>
              </a:rPr>
              <a:t>cu.rollback(1)</a:t>
            </a:r>
          </a:p>
          <a:p>
            <a:pPr marL="0" indent="0">
              <a:buNone/>
            </a:pPr>
            <a:r>
              <a:rPr lang="en-US" sz="3000" dirty="0" smtClean="0"/>
              <a:t>  True</a:t>
            </a:r>
            <a:endParaRPr lang="en-US" sz="3000" dirty="0"/>
          </a:p>
          <a:p>
            <a:pPr marL="0" indent="0">
              <a:buNone/>
            </a:pPr>
            <a:r>
              <a:rPr lang="en-US" sz="3000" dirty="0">
                <a:ln w="0"/>
                <a:solidFill>
                  <a:schemeClr val="accent1"/>
                </a:solidFill>
                <a:effectLst>
                  <a:outerShdw blurRad="38100" dist="25400" dir="5400000" algn="ctr" rotWithShape="0">
                    <a:srgbClr val="6E747A">
                      <a:alpha val="43000"/>
                    </a:srgbClr>
                  </a:outerShdw>
                </a:effectLst>
              </a:rPr>
              <a:t>cu.pdiff()</a:t>
            </a:r>
          </a:p>
          <a:p>
            <a:pPr marL="0" indent="0">
              <a:buNone/>
            </a:pPr>
            <a:r>
              <a:rPr lang="en-US" sz="3000" dirty="0"/>
              <a:t>[edit system]</a:t>
            </a:r>
          </a:p>
          <a:p>
            <a:pPr marL="0" indent="0">
              <a:buNone/>
            </a:pPr>
            <a:r>
              <a:rPr lang="en-US" sz="3000" dirty="0"/>
              <a:t>-  time-zone America/Chicago;</a:t>
            </a:r>
          </a:p>
          <a:p>
            <a:endParaRPr lang="en-US" sz="3000" dirty="0"/>
          </a:p>
        </p:txBody>
      </p:sp>
      <p:grpSp>
        <p:nvGrpSpPr>
          <p:cNvPr id="10" name="Group 9"/>
          <p:cNvGrpSpPr/>
          <p:nvPr/>
        </p:nvGrpSpPr>
        <p:grpSpPr>
          <a:xfrm>
            <a:off x="4033233" y="2753348"/>
            <a:ext cx="6411341" cy="517065"/>
            <a:chOff x="3621109" y="2374577"/>
            <a:chExt cx="6411341" cy="517065"/>
          </a:xfrm>
        </p:grpSpPr>
        <p:sp>
          <p:nvSpPr>
            <p:cNvPr id="4" name="Line 20"/>
            <p:cNvSpPr>
              <a:spLocks noChangeShapeType="1"/>
            </p:cNvSpPr>
            <p:nvPr/>
          </p:nvSpPr>
          <p:spPr bwMode="invGray">
            <a:xfrm>
              <a:off x="3621109" y="2596176"/>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TextBox 4"/>
            <p:cNvSpPr txBox="1"/>
            <p:nvPr/>
          </p:nvSpPr>
          <p:spPr>
            <a:xfrm>
              <a:off x="4674573" y="2374577"/>
              <a:ext cx="5357877" cy="517065"/>
            </a:xfrm>
            <a:prstGeom prst="rect">
              <a:avLst/>
            </a:prstGeom>
            <a:noFill/>
          </p:spPr>
          <p:txBody>
            <a:bodyPr wrap="none" rtlCol="0">
              <a:spAutoFit/>
            </a:bodyPr>
            <a:lstStyle/>
            <a:p>
              <a:r>
                <a:rPr lang="en-US" sz="2760" dirty="0"/>
                <a:t>By default, roll back to last active - 0</a:t>
              </a:r>
            </a:p>
          </p:txBody>
        </p:sp>
      </p:grpSp>
      <p:grpSp>
        <p:nvGrpSpPr>
          <p:cNvPr id="11" name="Group 10"/>
          <p:cNvGrpSpPr/>
          <p:nvPr/>
        </p:nvGrpSpPr>
        <p:grpSpPr>
          <a:xfrm>
            <a:off x="4033233" y="3712633"/>
            <a:ext cx="6261107" cy="517065"/>
            <a:chOff x="4458235" y="3464259"/>
            <a:chExt cx="6261107" cy="517065"/>
          </a:xfrm>
        </p:grpSpPr>
        <p:sp>
          <p:nvSpPr>
            <p:cNvPr id="6" name="Line 20"/>
            <p:cNvSpPr>
              <a:spLocks noChangeShapeType="1"/>
            </p:cNvSpPr>
            <p:nvPr/>
          </p:nvSpPr>
          <p:spPr bwMode="invGray">
            <a:xfrm>
              <a:off x="4458235" y="368585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7" name="TextBox 6"/>
            <p:cNvSpPr txBox="1"/>
            <p:nvPr/>
          </p:nvSpPr>
          <p:spPr>
            <a:xfrm>
              <a:off x="5511698" y="3464259"/>
              <a:ext cx="5207644" cy="517065"/>
            </a:xfrm>
            <a:prstGeom prst="rect">
              <a:avLst/>
            </a:prstGeom>
            <a:noFill/>
          </p:spPr>
          <p:txBody>
            <a:bodyPr wrap="none" rtlCol="0">
              <a:spAutoFit/>
            </a:bodyPr>
            <a:lstStyle/>
            <a:p>
              <a:r>
                <a:rPr lang="en-US" sz="2760" dirty="0"/>
                <a:t>This shows the config </a:t>
              </a:r>
              <a:r>
                <a:rPr lang="en-US" sz="2760" i="1" dirty="0"/>
                <a:t>is</a:t>
              </a:r>
              <a:r>
                <a:rPr lang="en-US" sz="2760" dirty="0"/>
                <a:t> rolled back</a:t>
              </a:r>
            </a:p>
          </p:txBody>
        </p:sp>
      </p:grpSp>
      <p:grpSp>
        <p:nvGrpSpPr>
          <p:cNvPr id="12" name="Group 11"/>
          <p:cNvGrpSpPr/>
          <p:nvPr/>
        </p:nvGrpSpPr>
        <p:grpSpPr>
          <a:xfrm>
            <a:off x="4033233" y="4854606"/>
            <a:ext cx="5450180" cy="517065"/>
            <a:chOff x="4458235" y="4561516"/>
            <a:chExt cx="5450180" cy="517065"/>
          </a:xfrm>
        </p:grpSpPr>
        <p:sp>
          <p:nvSpPr>
            <p:cNvPr id="8" name="Line 20"/>
            <p:cNvSpPr>
              <a:spLocks noChangeShapeType="1"/>
            </p:cNvSpPr>
            <p:nvPr/>
          </p:nvSpPr>
          <p:spPr bwMode="invGray">
            <a:xfrm>
              <a:off x="4458235" y="4783115"/>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9" name="TextBox 8"/>
            <p:cNvSpPr txBox="1"/>
            <p:nvPr/>
          </p:nvSpPr>
          <p:spPr>
            <a:xfrm>
              <a:off x="5511699" y="4561516"/>
              <a:ext cx="4396716" cy="517065"/>
            </a:xfrm>
            <a:prstGeom prst="rect">
              <a:avLst/>
            </a:prstGeom>
            <a:noFill/>
          </p:spPr>
          <p:txBody>
            <a:bodyPr wrap="none" rtlCol="0">
              <a:spAutoFit/>
            </a:bodyPr>
            <a:lstStyle/>
            <a:p>
              <a:r>
                <a:rPr lang="en-US" sz="2760" dirty="0"/>
                <a:t>A rollback id can also be used</a:t>
              </a:r>
            </a:p>
          </p:txBody>
        </p:sp>
      </p:grpSp>
    </p:spTree>
    <p:extLst>
      <p:ext uri="{BB962C8B-B14F-4D97-AF65-F5344CB8AC3E}">
        <p14:creationId xmlns:p14="http://schemas.microsoft.com/office/powerpoint/2010/main" val="141300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Pyez – commit_check &amp; commit</a:t>
            </a:r>
            <a:endParaRPr lang="en-US" dirty="0"/>
          </a:p>
        </p:txBody>
      </p:sp>
      <p:sp>
        <p:nvSpPr>
          <p:cNvPr id="3" name="Content Placeholder 2"/>
          <p:cNvSpPr>
            <a:spLocks noGrp="1"/>
          </p:cNvSpPr>
          <p:nvPr>
            <p:ph sz="quarter" idx="4294967295"/>
          </p:nvPr>
        </p:nvSpPr>
        <p:spPr>
          <a:xfrm>
            <a:off x="784923" y="1624126"/>
            <a:ext cx="12261376" cy="5822830"/>
          </a:xfrm>
          <a:prstGeom prst="rect">
            <a:avLst/>
          </a:prstGeom>
        </p:spPr>
        <p:txBody>
          <a:bodyPr/>
          <a:lstStyle/>
          <a:p>
            <a:r>
              <a:rPr lang="en-US" sz="3000" dirty="0" smtClean="0"/>
              <a:t>Configuration changes can be checked prior to commit</a:t>
            </a:r>
          </a:p>
          <a:p>
            <a:pPr marL="0" indent="0">
              <a:buNone/>
            </a:pPr>
            <a:r>
              <a:rPr lang="en-US" sz="3000" dirty="0">
                <a:ln w="0"/>
                <a:solidFill>
                  <a:schemeClr val="accent1"/>
                </a:solidFill>
                <a:effectLst>
                  <a:outerShdw blurRad="38100" dist="25400" dir="5400000" algn="ctr" rotWithShape="0">
                    <a:srgbClr val="6E747A">
                      <a:alpha val="43000"/>
                    </a:srgbClr>
                  </a:outerShdw>
                </a:effectLst>
              </a:rPr>
              <a:t>cu.commit_check()</a:t>
            </a:r>
          </a:p>
          <a:p>
            <a:pPr marL="0" indent="0">
              <a:buNone/>
            </a:pPr>
            <a:r>
              <a:rPr lang="en-US" sz="3000" dirty="0" smtClean="0"/>
              <a:t>  True</a:t>
            </a:r>
            <a:endParaRPr lang="en-US" sz="3000" dirty="0"/>
          </a:p>
          <a:p>
            <a:endParaRPr lang="en-US" sz="3000" dirty="0" smtClean="0"/>
          </a:p>
          <a:p>
            <a:endParaRPr lang="en-US" sz="3000" dirty="0" smtClean="0">
              <a:ln w="0"/>
              <a:solidFill>
                <a:schemeClr val="accent1"/>
              </a:solidFill>
              <a:effectLst>
                <a:outerShdw blurRad="38100" dist="25400" dir="5400000" algn="ctr" rotWithShape="0">
                  <a:srgbClr val="6E747A">
                    <a:alpha val="43000"/>
                  </a:srgbClr>
                </a:outerShdw>
              </a:effectLst>
            </a:endParaRPr>
          </a:p>
          <a:p>
            <a:pPr marL="0" indent="0">
              <a:buNone/>
            </a:pPr>
            <a:r>
              <a:rPr lang="en-US" sz="3000" dirty="0" smtClean="0">
                <a:ln w="0"/>
                <a:solidFill>
                  <a:schemeClr val="accent1"/>
                </a:solidFill>
                <a:effectLst>
                  <a:outerShdw blurRad="38100" dist="25400" dir="5400000" algn="ctr" rotWithShape="0">
                    <a:srgbClr val="6E747A">
                      <a:alpha val="43000"/>
                    </a:srgbClr>
                  </a:outerShdw>
                </a:effectLst>
              </a:rPr>
              <a:t>cu.commit ()</a:t>
            </a:r>
            <a:endParaRPr lang="en-US" sz="3000" dirty="0">
              <a:ln w="0"/>
              <a:solidFill>
                <a:schemeClr val="accent1"/>
              </a:solidFill>
              <a:effectLst>
                <a:outerShdw blurRad="38100" dist="25400" dir="5400000" algn="ctr" rotWithShape="0">
                  <a:srgbClr val="6E747A">
                    <a:alpha val="43000"/>
                  </a:srgbClr>
                </a:outerShdw>
              </a:effectLst>
            </a:endParaRPr>
          </a:p>
          <a:p>
            <a:pPr marL="0" indent="0">
              <a:buNone/>
            </a:pPr>
            <a:r>
              <a:rPr lang="en-US" sz="3000" dirty="0" smtClean="0"/>
              <a:t>  True</a:t>
            </a:r>
            <a:endParaRPr lang="en-US" sz="3000" dirty="0"/>
          </a:p>
          <a:p>
            <a:pPr marL="0" indent="0">
              <a:buNone/>
            </a:pPr>
            <a:r>
              <a:rPr lang="en-US" sz="3000" dirty="0" smtClean="0">
                <a:ln w="0"/>
                <a:solidFill>
                  <a:schemeClr val="accent1"/>
                </a:solidFill>
                <a:effectLst>
                  <a:outerShdw blurRad="38100" dist="25400" dir="5400000" algn="ctr" rotWithShape="0">
                    <a:srgbClr val="6E747A">
                      <a:alpha val="43000"/>
                    </a:srgbClr>
                  </a:outerShdw>
                </a:effectLst>
              </a:rPr>
              <a:t>cu.commit(comment</a:t>
            </a:r>
            <a:r>
              <a:rPr lang="en-US" sz="3000" dirty="0">
                <a:ln w="0"/>
                <a:solidFill>
                  <a:schemeClr val="accent1"/>
                </a:solidFill>
                <a:effectLst>
                  <a:outerShdw blurRad="38100" dist="25400" dir="5400000" algn="ctr" rotWithShape="0">
                    <a:srgbClr val="6E747A">
                      <a:alpha val="43000"/>
                    </a:srgbClr>
                  </a:outerShdw>
                </a:effectLst>
              </a:rPr>
              <a:t>="Doc", </a:t>
            </a:r>
            <a:endParaRPr lang="en-US" sz="3000" dirty="0" smtClean="0">
              <a:ln w="0"/>
              <a:solidFill>
                <a:schemeClr val="accent1"/>
              </a:solidFill>
              <a:effectLst>
                <a:outerShdw blurRad="38100" dist="25400" dir="5400000" algn="ctr" rotWithShape="0">
                  <a:srgbClr val="6E747A">
                    <a:alpha val="43000"/>
                  </a:srgbClr>
                </a:outerShdw>
              </a:effectLst>
            </a:endParaRPr>
          </a:p>
          <a:p>
            <a:pPr marL="0" indent="0">
              <a:buNone/>
            </a:pPr>
            <a:r>
              <a:rPr lang="en-US" sz="3000" dirty="0">
                <a:ln w="0"/>
                <a:solidFill>
                  <a:schemeClr val="accent1"/>
                </a:solidFill>
                <a:effectLst>
                  <a:outerShdw blurRad="38100" dist="25400" dir="5400000" algn="ctr" rotWithShape="0">
                    <a:srgbClr val="6E747A">
                      <a:alpha val="43000"/>
                    </a:srgbClr>
                  </a:outerShdw>
                </a:effectLst>
              </a:rPr>
              <a:t> </a:t>
            </a:r>
            <a:r>
              <a:rPr lang="en-US" sz="3000" dirty="0" smtClean="0">
                <a:ln w="0"/>
                <a:solidFill>
                  <a:schemeClr val="accent1"/>
                </a:solidFill>
                <a:effectLst>
                  <a:outerShdw blurRad="38100" dist="25400" dir="5400000" algn="ctr" rotWithShape="0">
                    <a:srgbClr val="6E747A">
                      <a:alpha val="43000"/>
                    </a:srgbClr>
                  </a:outerShdw>
                </a:effectLst>
              </a:rPr>
              <a:t>   confirm=2)</a:t>
            </a:r>
          </a:p>
          <a:p>
            <a:pPr marL="0" indent="0">
              <a:buNone/>
            </a:pPr>
            <a:r>
              <a:rPr lang="en-US" sz="3000" dirty="0"/>
              <a:t>True</a:t>
            </a:r>
          </a:p>
          <a:p>
            <a:endParaRPr lang="en-US" sz="3000" dirty="0">
              <a:ln w="0"/>
              <a:solidFill>
                <a:schemeClr val="accent1"/>
              </a:solidFill>
              <a:effectLst>
                <a:outerShdw blurRad="38100" dist="25400" dir="5400000" algn="ctr" rotWithShape="0">
                  <a:srgbClr val="6E747A">
                    <a:alpha val="43000"/>
                  </a:srgbClr>
                </a:outerShdw>
              </a:effectLst>
            </a:endParaRPr>
          </a:p>
        </p:txBody>
      </p:sp>
      <p:sp>
        <p:nvSpPr>
          <p:cNvPr id="4" name="Rectangle 17"/>
          <p:cNvSpPr>
            <a:spLocks noChangeArrowheads="1"/>
          </p:cNvSpPr>
          <p:nvPr/>
        </p:nvSpPr>
        <p:spPr bwMode="auto">
          <a:xfrm>
            <a:off x="2373630" y="3176902"/>
            <a:ext cx="9890760" cy="826195"/>
          </a:xfrm>
          <a:prstGeom prst="rect">
            <a:avLst/>
          </a:prstGeom>
          <a:solidFill>
            <a:srgbClr val="5D87A1"/>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109728" bIns="109728" anchor="ctr"/>
          <a:lstStyle/>
          <a:p>
            <a:pPr algn="ctr">
              <a:defRPr/>
            </a:pPr>
            <a:r>
              <a:rPr lang="en-US" sz="2400" dirty="0">
                <a:solidFill>
                  <a:schemeClr val="bg1"/>
                </a:solidFill>
              </a:rPr>
              <a:t>If the commit-check results in warnings, they are not reported (at this time).  A </a:t>
            </a:r>
            <a:r>
              <a:rPr lang="en-US" sz="2400" b="1" dirty="0">
                <a:solidFill>
                  <a:schemeClr val="bg1"/>
                </a:solidFill>
              </a:rPr>
              <a:t>jnpr.junos.exception.CommitError</a:t>
            </a:r>
            <a:r>
              <a:rPr lang="en-US" sz="2400" dirty="0">
                <a:solidFill>
                  <a:schemeClr val="bg1"/>
                </a:solidFill>
              </a:rPr>
              <a:t> is thrown</a:t>
            </a:r>
            <a:endParaRPr lang="en-US" sz="2400" i="1" dirty="0">
              <a:solidFill>
                <a:schemeClr val="bg1"/>
              </a:solidFill>
            </a:endParaRPr>
          </a:p>
        </p:txBody>
      </p:sp>
      <p:sp>
        <p:nvSpPr>
          <p:cNvPr id="7" name="Line 20"/>
          <p:cNvSpPr>
            <a:spLocks noChangeShapeType="1"/>
          </p:cNvSpPr>
          <p:nvPr/>
        </p:nvSpPr>
        <p:spPr bwMode="invGray">
          <a:xfrm>
            <a:off x="5787903" y="626194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8" name="TextBox 7"/>
          <p:cNvSpPr txBox="1"/>
          <p:nvPr/>
        </p:nvSpPr>
        <p:spPr>
          <a:xfrm>
            <a:off x="6841367" y="6040349"/>
            <a:ext cx="6317435" cy="517065"/>
          </a:xfrm>
          <a:prstGeom prst="rect">
            <a:avLst/>
          </a:prstGeom>
          <a:noFill/>
        </p:spPr>
        <p:txBody>
          <a:bodyPr wrap="none" rtlCol="0">
            <a:spAutoFit/>
          </a:bodyPr>
          <a:lstStyle/>
          <a:p>
            <a:r>
              <a:rPr lang="en-US" sz="2760" dirty="0"/>
              <a:t>Comments and confirm timeout can be set</a:t>
            </a:r>
          </a:p>
        </p:txBody>
      </p:sp>
    </p:spTree>
    <p:extLst>
      <p:ext uri="{BB962C8B-B14F-4D97-AF65-F5344CB8AC3E}">
        <p14:creationId xmlns:p14="http://schemas.microsoft.com/office/powerpoint/2010/main" val="340407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5" name="TextBox 4"/>
          <p:cNvSpPr txBox="1"/>
          <p:nvPr/>
        </p:nvSpPr>
        <p:spPr>
          <a:xfrm>
            <a:off x="1199357" y="5604841"/>
            <a:ext cx="12602367" cy="2308324"/>
          </a:xfrm>
          <a:prstGeom prst="rect">
            <a:avLst/>
          </a:prstGeom>
          <a:noFill/>
        </p:spPr>
        <p:txBody>
          <a:bodyPr wrap="square" rtlCol="0">
            <a:spAutoFit/>
          </a:bodyPr>
          <a:lstStyle/>
          <a:p>
            <a:r>
              <a:rPr lang="en-US" sz="3200" dirty="0">
                <a:solidFill>
                  <a:schemeClr val="accent2"/>
                </a:solidFill>
                <a:latin typeface="Arial" panose="020B0604020202020204" pitchFamily="34" charset="0"/>
              </a:rPr>
              <a:t>Documentation: </a:t>
            </a:r>
            <a:r>
              <a:rPr lang="en-US" sz="2800" dirty="0">
                <a:solidFill>
                  <a:schemeClr val="accent2"/>
                </a:solidFill>
                <a:latin typeface="Arial" panose="020B0604020202020204" pitchFamily="34" charset="0"/>
                <a:hlinkClick r:id="rId3"/>
              </a:rPr>
              <a:t>http://www.juniper.net/documentation/en_US/junos13.2/information-products/pathway-pages/netconf-guide/netconf.html</a:t>
            </a:r>
            <a:endParaRPr lang="en-US" sz="2800" dirty="0">
              <a:solidFill>
                <a:schemeClr val="accent2"/>
              </a:solidFill>
              <a:latin typeface="Arial" panose="020B0604020202020204" pitchFamily="34" charset="0"/>
            </a:endParaRPr>
          </a:p>
          <a:p>
            <a:endParaRPr lang="en-US" sz="2800" dirty="0">
              <a:solidFill>
                <a:schemeClr val="accent2"/>
              </a:solidFill>
              <a:latin typeface="Arial" panose="020B0604020202020204" pitchFamily="34" charset="0"/>
            </a:endParaRPr>
          </a:p>
          <a:p>
            <a:r>
              <a:rPr lang="en-US" sz="2800" dirty="0">
                <a:solidFill>
                  <a:schemeClr val="accent2"/>
                </a:solidFill>
                <a:latin typeface="Arial" panose="020B0604020202020204" pitchFamily="34" charset="0"/>
                <a:hlinkClick r:id="rId4"/>
              </a:rPr>
              <a:t>http://github.com/Juniper</a:t>
            </a:r>
            <a:endParaRPr lang="en-US" sz="28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32134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Automation</a:t>
            </a:r>
            <a:endParaRPr lang="en-US" dirty="0"/>
          </a:p>
        </p:txBody>
      </p:sp>
    </p:spTree>
    <p:extLst>
      <p:ext uri="{BB962C8B-B14F-4D97-AF65-F5344CB8AC3E}">
        <p14:creationId xmlns:p14="http://schemas.microsoft.com/office/powerpoint/2010/main" val="245721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51557" y="2885849"/>
            <a:ext cx="4605864" cy="607851"/>
          </a:xfrm>
          <a:prstGeom prst="rect">
            <a:avLst/>
          </a:prstGeom>
          <a:noFill/>
          <a:ln>
            <a:noFill/>
          </a:ln>
        </p:spPr>
        <p:txBody>
          <a:bodyPr wrap="square" lIns="109723" tIns="54860" rIns="109723" bIns="54860" rtlCol="0">
            <a:spAutoFit/>
          </a:bodyPr>
          <a:lstStyle/>
          <a:p>
            <a:pPr algn="r">
              <a:lnSpc>
                <a:spcPct val="95000"/>
              </a:lnSpc>
              <a:spcBef>
                <a:spcPts val="900"/>
              </a:spcBef>
            </a:pPr>
            <a:r>
              <a:rPr lang="en-US" sz="3400" spc="-61" dirty="0">
                <a:latin typeface="Arial"/>
                <a:cs typeface="Arial"/>
              </a:rPr>
              <a:t>Customers </a:t>
            </a:r>
            <a:r>
              <a:rPr lang="en-US" sz="3400" spc="-61" dirty="0" smtClean="0">
                <a:latin typeface="Arial"/>
                <a:cs typeface="Arial"/>
              </a:rPr>
              <a:t>Problem</a:t>
            </a:r>
            <a:endParaRPr lang="en-US" sz="3400" spc="-61" dirty="0">
              <a:latin typeface="Arial"/>
              <a:cs typeface="Arial"/>
            </a:endParaRPr>
          </a:p>
        </p:txBody>
      </p:sp>
      <p:sp>
        <p:nvSpPr>
          <p:cNvPr id="20" name="TextBox 19"/>
          <p:cNvSpPr txBox="1"/>
          <p:nvPr/>
        </p:nvSpPr>
        <p:spPr>
          <a:xfrm>
            <a:off x="918987" y="5723590"/>
            <a:ext cx="4138433" cy="607851"/>
          </a:xfrm>
          <a:prstGeom prst="rect">
            <a:avLst/>
          </a:prstGeom>
          <a:noFill/>
        </p:spPr>
        <p:txBody>
          <a:bodyPr wrap="square" lIns="109723" tIns="54860" rIns="109723" bIns="54860" rtlCol="0">
            <a:spAutoFit/>
          </a:bodyPr>
          <a:lstStyle/>
          <a:p>
            <a:pPr algn="r">
              <a:lnSpc>
                <a:spcPct val="95000"/>
              </a:lnSpc>
              <a:spcBef>
                <a:spcPts val="900"/>
              </a:spcBef>
            </a:pPr>
            <a:r>
              <a:rPr lang="en-US" sz="3400" spc="-61" dirty="0">
                <a:latin typeface="Arial"/>
                <a:cs typeface="Arial"/>
              </a:rPr>
              <a:t>Interface with Space</a:t>
            </a:r>
          </a:p>
        </p:txBody>
      </p:sp>
      <p:grpSp>
        <p:nvGrpSpPr>
          <p:cNvPr id="26" name="Group 25"/>
          <p:cNvGrpSpPr/>
          <p:nvPr/>
        </p:nvGrpSpPr>
        <p:grpSpPr>
          <a:xfrm>
            <a:off x="5221582" y="1993900"/>
            <a:ext cx="8670455" cy="2391748"/>
            <a:chOff x="5221582" y="1993900"/>
            <a:chExt cx="8670455" cy="2391748"/>
          </a:xfrm>
        </p:grpSpPr>
        <p:grpSp>
          <p:nvGrpSpPr>
            <p:cNvPr id="16" name="Group 15"/>
            <p:cNvGrpSpPr/>
            <p:nvPr/>
          </p:nvGrpSpPr>
          <p:grpSpPr>
            <a:xfrm>
              <a:off x="5221582" y="1993900"/>
              <a:ext cx="8670455" cy="2391748"/>
              <a:chOff x="5131270" y="5388099"/>
              <a:chExt cx="8670455" cy="2046484"/>
            </a:xfrm>
          </p:grpSpPr>
          <p:sp>
            <p:nvSpPr>
              <p:cNvPr id="17" name="Rectangle 16"/>
              <p:cNvSpPr/>
              <p:nvPr/>
            </p:nvSpPr>
            <p:spPr>
              <a:xfrm>
                <a:off x="5140912" y="5388099"/>
                <a:ext cx="8660813" cy="2046484"/>
              </a:xfrm>
              <a:prstGeom prst="rect">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pPr marL="0" lvl="1">
                  <a:lnSpc>
                    <a:spcPct val="95000"/>
                  </a:lnSpc>
                  <a:spcBef>
                    <a:spcPts val="400"/>
                  </a:spcBef>
                </a:pPr>
                <a:endParaRPr lang="en-US" sz="1800" dirty="0">
                  <a:solidFill>
                    <a:schemeClr val="accent2"/>
                  </a:solidFill>
                  <a:latin typeface="Arial" panose="020B0604020202020204" pitchFamily="34" charset="0"/>
                  <a:cs typeface="Arial" panose="020B0604020202020204" pitchFamily="34" charset="0"/>
                </a:endParaRPr>
              </a:p>
            </p:txBody>
          </p:sp>
          <p:sp>
            <p:nvSpPr>
              <p:cNvPr id="18" name="Rectangle 17"/>
              <p:cNvSpPr/>
              <p:nvPr/>
            </p:nvSpPr>
            <p:spPr>
              <a:xfrm>
                <a:off x="5131270" y="5388099"/>
                <a:ext cx="187000" cy="2046484"/>
              </a:xfrm>
              <a:prstGeom prst="rect">
                <a:avLst/>
              </a:prstGeom>
              <a:solidFill>
                <a:schemeClr val="accent6"/>
              </a:solidFill>
              <a:ln w="6350" cmpd="sng">
                <a:solidFill>
                  <a:schemeClr val="accent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grpSp>
        <p:sp>
          <p:nvSpPr>
            <p:cNvPr id="24" name="Rectangle 23"/>
            <p:cNvSpPr/>
            <p:nvPr/>
          </p:nvSpPr>
          <p:spPr bwMode="auto">
            <a:xfrm>
              <a:off x="5588003" y="2575937"/>
              <a:ext cx="8304034" cy="914148"/>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800" kern="0" dirty="0">
                  <a:solidFill>
                    <a:schemeClr val="accent2"/>
                  </a:solidFill>
                  <a:latin typeface="Arial"/>
                  <a:cs typeface="Arial"/>
                </a:rPr>
                <a:t>Manual migration 26000+ services from existing M320 routers to new MX480/960 routers tedious, cumbersome and error-prone</a:t>
              </a:r>
            </a:p>
          </p:txBody>
        </p:sp>
      </p:grpSp>
      <p:grpSp>
        <p:nvGrpSpPr>
          <p:cNvPr id="27" name="Group 26"/>
          <p:cNvGrpSpPr/>
          <p:nvPr/>
        </p:nvGrpSpPr>
        <p:grpSpPr>
          <a:xfrm>
            <a:off x="5221582" y="4831641"/>
            <a:ext cx="8670455" cy="2391748"/>
            <a:chOff x="5221582" y="4831641"/>
            <a:chExt cx="8670455" cy="2391748"/>
          </a:xfrm>
        </p:grpSpPr>
        <p:grpSp>
          <p:nvGrpSpPr>
            <p:cNvPr id="21" name="Group 20"/>
            <p:cNvGrpSpPr/>
            <p:nvPr/>
          </p:nvGrpSpPr>
          <p:grpSpPr>
            <a:xfrm>
              <a:off x="5221582" y="4831641"/>
              <a:ext cx="8670455" cy="2391748"/>
              <a:chOff x="5131270" y="5388099"/>
              <a:chExt cx="8670455" cy="2046484"/>
            </a:xfrm>
          </p:grpSpPr>
          <p:sp>
            <p:nvSpPr>
              <p:cNvPr id="22" name="Rectangle 21"/>
              <p:cNvSpPr/>
              <p:nvPr/>
            </p:nvSpPr>
            <p:spPr>
              <a:xfrm>
                <a:off x="5140912" y="5388099"/>
                <a:ext cx="8660813" cy="2046484"/>
              </a:xfrm>
              <a:prstGeom prst="rect">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pPr marL="0" lvl="1">
                  <a:lnSpc>
                    <a:spcPct val="95000"/>
                  </a:lnSpc>
                  <a:spcBef>
                    <a:spcPts val="400"/>
                  </a:spcBef>
                </a:pPr>
                <a:endParaRPr lang="en-US" sz="1800" dirty="0">
                  <a:solidFill>
                    <a:schemeClr val="accent2"/>
                  </a:solidFill>
                  <a:latin typeface="Arial" panose="020B0604020202020204" pitchFamily="34" charset="0"/>
                  <a:cs typeface="Arial" panose="020B0604020202020204" pitchFamily="34" charset="0"/>
                </a:endParaRPr>
              </a:p>
            </p:txBody>
          </p:sp>
          <p:sp>
            <p:nvSpPr>
              <p:cNvPr id="23" name="Rectangle 22"/>
              <p:cNvSpPr/>
              <p:nvPr/>
            </p:nvSpPr>
            <p:spPr>
              <a:xfrm>
                <a:off x="5131270" y="5388099"/>
                <a:ext cx="187000" cy="2046484"/>
              </a:xfrm>
              <a:prstGeom prst="rect">
                <a:avLst/>
              </a:prstGeom>
              <a:solidFill>
                <a:schemeClr val="accent4"/>
              </a:solidFill>
              <a:ln w="6350" cmpd="sng">
                <a:solidFill>
                  <a:schemeClr val="accent4"/>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grpSp>
        <p:sp>
          <p:nvSpPr>
            <p:cNvPr id="25" name="Rectangle 24"/>
            <p:cNvSpPr/>
            <p:nvPr/>
          </p:nvSpPr>
          <p:spPr bwMode="auto">
            <a:xfrm>
              <a:off x="5588002" y="5035094"/>
              <a:ext cx="8015109" cy="914148"/>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800" kern="0" dirty="0">
                  <a:solidFill>
                    <a:schemeClr val="accent2"/>
                  </a:solidFill>
                  <a:latin typeface="Arial"/>
                  <a:cs typeface="Arial"/>
                </a:rPr>
                <a:t>Customer wants to leverage existing Space (Network Management) Platform to perform migrations/configuration changes. A Space based application (Port Migration Tool) is developed to mitigate the problem</a:t>
              </a:r>
            </a:p>
          </p:txBody>
        </p:sp>
      </p:grpSp>
      <p:sp>
        <p:nvSpPr>
          <p:cNvPr id="2" name="Title 1"/>
          <p:cNvSpPr>
            <a:spLocks noGrp="1"/>
          </p:cNvSpPr>
          <p:nvPr>
            <p:ph type="title"/>
          </p:nvPr>
        </p:nvSpPr>
        <p:spPr/>
        <p:txBody>
          <a:bodyPr/>
          <a:lstStyle/>
          <a:p>
            <a:r>
              <a:rPr lang="en-US" dirty="0" smtClean="0"/>
              <a:t>Tier 1 ISP</a:t>
            </a:r>
            <a:endParaRPr lang="en-US" dirty="0"/>
          </a:p>
        </p:txBody>
      </p:sp>
    </p:spTree>
    <p:extLst>
      <p:ext uri="{BB962C8B-B14F-4D97-AF65-F5344CB8AC3E}">
        <p14:creationId xmlns:p14="http://schemas.microsoft.com/office/powerpoint/2010/main" val="183157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67289" y="1993900"/>
            <a:ext cx="7495822"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2" name="Title 1"/>
          <p:cNvSpPr>
            <a:spLocks noGrp="1"/>
          </p:cNvSpPr>
          <p:nvPr>
            <p:ph type="title"/>
          </p:nvPr>
        </p:nvSpPr>
        <p:spPr/>
        <p:txBody>
          <a:bodyPr/>
          <a:lstStyle/>
          <a:p>
            <a:r>
              <a:rPr lang="en-US" dirty="0" smtClean="0"/>
              <a:t>Customer Problem</a:t>
            </a:r>
            <a:endParaRPr lang="en-US" dirty="0"/>
          </a:p>
        </p:txBody>
      </p:sp>
      <p:sp>
        <p:nvSpPr>
          <p:cNvPr id="19" name="TextBox 18"/>
          <p:cNvSpPr txBox="1"/>
          <p:nvPr/>
        </p:nvSpPr>
        <p:spPr>
          <a:xfrm>
            <a:off x="3807532" y="2303648"/>
            <a:ext cx="2685929" cy="8336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nSpc>
                <a:spcPct val="95000"/>
              </a:lnSpc>
              <a:spcBef>
                <a:spcPts val="400"/>
              </a:spcBef>
            </a:pPr>
            <a:r>
              <a:rPr lang="en-US" sz="1600" b="1" dirty="0" smtClean="0">
                <a:solidFill>
                  <a:schemeClr val="accent3"/>
                </a:solidFill>
                <a:latin typeface="Arial" panose="020B0604020202020204" pitchFamily="34" charset="0"/>
              </a:rPr>
              <a:t>What part of the configuration is needed to only migrate ge-0/0/2?</a:t>
            </a:r>
            <a:endParaRPr lang="en-US" sz="1600" b="1" dirty="0">
              <a:solidFill>
                <a:schemeClr val="accent3"/>
              </a:solidFill>
              <a:latin typeface="Arial" panose="020B0604020202020204" pitchFamily="34" charset="0"/>
            </a:endParaRPr>
          </a:p>
        </p:txBody>
      </p:sp>
      <p:grpSp>
        <p:nvGrpSpPr>
          <p:cNvPr id="24" name="Group 23"/>
          <p:cNvGrpSpPr/>
          <p:nvPr/>
        </p:nvGrpSpPr>
        <p:grpSpPr>
          <a:xfrm>
            <a:off x="5075066" y="2439811"/>
            <a:ext cx="5434894" cy="5304367"/>
            <a:chOff x="5075066" y="2439811"/>
            <a:chExt cx="5434894" cy="5304367"/>
          </a:xfrm>
        </p:grpSpPr>
        <p:pic>
          <p:nvPicPr>
            <p:cNvPr id="6"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28729" b="2032"/>
            <a:stretch/>
          </p:blipFill>
          <p:spPr>
            <a:xfrm>
              <a:off x="5075066" y="3680178"/>
              <a:ext cx="5434894" cy="4064000"/>
            </a:xfrm>
            <a:prstGeom prst="rect">
              <a:avLst/>
            </a:prstGeom>
            <a:noFill/>
            <a:ln>
              <a:noFill/>
            </a:ln>
          </p:spPr>
        </p:pic>
        <p:pic>
          <p:nvPicPr>
            <p:cNvPr id="20" name="Picture 104" descr="M Series_7i.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190136" y="2439811"/>
              <a:ext cx="3039665" cy="959556"/>
            </a:xfrm>
            <a:prstGeom prst="rect">
              <a:avLst/>
            </a:prstGeom>
            <a:noFill/>
            <a:ln w="9525">
              <a:noFill/>
              <a:miter lim="800000"/>
              <a:headEnd/>
              <a:tailEnd/>
            </a:ln>
          </p:spPr>
        </p:pic>
        <p:sp>
          <p:nvSpPr>
            <p:cNvPr id="3" name="Freeform 2"/>
            <p:cNvSpPr/>
            <p:nvPr/>
          </p:nvSpPr>
          <p:spPr>
            <a:xfrm>
              <a:off x="5633156" y="3002844"/>
              <a:ext cx="1873961" cy="699912"/>
            </a:xfrm>
            <a:custGeom>
              <a:avLst/>
              <a:gdLst>
                <a:gd name="connsiteX0" fmla="*/ 1783645 w 1783645"/>
                <a:gd name="connsiteY0" fmla="*/ 0 h 643467"/>
                <a:gd name="connsiteX1" fmla="*/ 925689 w 1783645"/>
                <a:gd name="connsiteY1" fmla="*/ 0 h 643467"/>
                <a:gd name="connsiteX2" fmla="*/ 925689 w 1783645"/>
                <a:gd name="connsiteY2" fmla="*/ 643467 h 643467"/>
                <a:gd name="connsiteX3" fmla="*/ 0 w 1783645"/>
                <a:gd name="connsiteY3" fmla="*/ 643467 h 643467"/>
              </a:gdLst>
              <a:ahLst/>
              <a:cxnLst>
                <a:cxn ang="0">
                  <a:pos x="connsiteX0" y="connsiteY0"/>
                </a:cxn>
                <a:cxn ang="0">
                  <a:pos x="connsiteX1" y="connsiteY1"/>
                </a:cxn>
                <a:cxn ang="0">
                  <a:pos x="connsiteX2" y="connsiteY2"/>
                </a:cxn>
                <a:cxn ang="0">
                  <a:pos x="connsiteX3" y="connsiteY3"/>
                </a:cxn>
              </a:cxnLst>
              <a:rect l="l" t="t" r="r" b="b"/>
              <a:pathLst>
                <a:path w="1783645" h="643467">
                  <a:moveTo>
                    <a:pt x="1783645" y="0"/>
                  </a:moveTo>
                  <a:lnTo>
                    <a:pt x="925689" y="0"/>
                  </a:lnTo>
                  <a:lnTo>
                    <a:pt x="925689" y="643467"/>
                  </a:lnTo>
                  <a:lnTo>
                    <a:pt x="0" y="643467"/>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solidFill>
                  <a:schemeClr val="tx1"/>
                </a:solidFill>
              </a:endParaRPr>
            </a:p>
          </p:txBody>
        </p:sp>
        <p:sp>
          <p:nvSpPr>
            <p:cNvPr id="22" name="Rectangle 21"/>
            <p:cNvSpPr/>
            <p:nvPr/>
          </p:nvSpPr>
          <p:spPr>
            <a:xfrm>
              <a:off x="7168449" y="3634368"/>
              <a:ext cx="2833511" cy="2709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18" name="TextBox 17"/>
            <p:cNvSpPr txBox="1"/>
            <p:nvPr/>
          </p:nvSpPr>
          <p:spPr>
            <a:xfrm>
              <a:off x="7673934" y="3574632"/>
              <a:ext cx="2072068"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M Series Switch</a:t>
              </a:r>
              <a:endParaRPr lang="en-US" sz="1400" b="1" dirty="0">
                <a:solidFill>
                  <a:schemeClr val="tx1"/>
                </a:solidFill>
                <a:latin typeface="Arial" panose="020B0604020202020204" pitchFamily="34" charset="0"/>
              </a:endParaRPr>
            </a:p>
          </p:txBody>
        </p:sp>
        <p:sp>
          <p:nvSpPr>
            <p:cNvPr id="21" name="Freeform 20"/>
            <p:cNvSpPr/>
            <p:nvPr/>
          </p:nvSpPr>
          <p:spPr>
            <a:xfrm>
              <a:off x="7563560" y="2991555"/>
              <a:ext cx="609600" cy="894645"/>
            </a:xfrm>
            <a:custGeom>
              <a:avLst/>
              <a:gdLst>
                <a:gd name="connsiteX0" fmla="*/ 609600 w 609600"/>
                <a:gd name="connsiteY0" fmla="*/ 0 h 869244"/>
                <a:gd name="connsiteX1" fmla="*/ 609600 w 609600"/>
                <a:gd name="connsiteY1" fmla="*/ 530577 h 869244"/>
                <a:gd name="connsiteX2" fmla="*/ 0 w 609600"/>
                <a:gd name="connsiteY2" fmla="*/ 530577 h 869244"/>
                <a:gd name="connsiteX3" fmla="*/ 0 w 609600"/>
                <a:gd name="connsiteY3" fmla="*/ 869244 h 869244"/>
              </a:gdLst>
              <a:ahLst/>
              <a:cxnLst>
                <a:cxn ang="0">
                  <a:pos x="connsiteX0" y="connsiteY0"/>
                </a:cxn>
                <a:cxn ang="0">
                  <a:pos x="connsiteX1" y="connsiteY1"/>
                </a:cxn>
                <a:cxn ang="0">
                  <a:pos x="connsiteX2" y="connsiteY2"/>
                </a:cxn>
                <a:cxn ang="0">
                  <a:pos x="connsiteX3" y="connsiteY3"/>
                </a:cxn>
              </a:cxnLst>
              <a:rect l="l" t="t" r="r" b="b"/>
              <a:pathLst>
                <a:path w="609600" h="869244">
                  <a:moveTo>
                    <a:pt x="609600" y="0"/>
                  </a:moveTo>
                  <a:lnTo>
                    <a:pt x="609600" y="530577"/>
                  </a:lnTo>
                  <a:lnTo>
                    <a:pt x="0" y="530577"/>
                  </a:lnTo>
                  <a:lnTo>
                    <a:pt x="0" y="869244"/>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732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Challenges</a:t>
            </a:r>
            <a:endParaRPr lang="en-US" dirty="0"/>
          </a:p>
        </p:txBody>
      </p:sp>
      <p:sp>
        <p:nvSpPr>
          <p:cNvPr id="3" name="Content Placeholder 2"/>
          <p:cNvSpPr>
            <a:spLocks noGrp="1"/>
          </p:cNvSpPr>
          <p:nvPr>
            <p:ph idx="1"/>
          </p:nvPr>
        </p:nvSpPr>
        <p:spPr/>
        <p:txBody>
          <a:bodyPr/>
          <a:lstStyle/>
          <a:p>
            <a:pPr marL="0" indent="0">
              <a:buNone/>
            </a:pPr>
            <a:r>
              <a:rPr lang="en-US" sz="2400" b="1" dirty="0" smtClean="0">
                <a:solidFill>
                  <a:schemeClr val="tx1"/>
                </a:solidFill>
              </a:rPr>
              <a:t>Design</a:t>
            </a:r>
          </a:p>
          <a:p>
            <a:pPr marL="688975" lvl="1" indent="-350838"/>
            <a:r>
              <a:rPr lang="en-US" sz="2000" dirty="0" smtClean="0"/>
              <a:t>Limited Core Routing expertise</a:t>
            </a:r>
          </a:p>
          <a:p>
            <a:pPr marL="688975" lvl="1" indent="-350838"/>
            <a:r>
              <a:rPr lang="en-US" sz="2000" dirty="0" smtClean="0"/>
              <a:t>Restricted access internal service provisioning toolset</a:t>
            </a:r>
          </a:p>
          <a:p>
            <a:pPr marL="688975" lvl="1" indent="-350838"/>
            <a:r>
              <a:rPr lang="en-US" sz="2000" dirty="0" smtClean="0"/>
              <a:t>Limited understanding of design approach</a:t>
            </a:r>
          </a:p>
          <a:p>
            <a:pPr marL="688975" lvl="1" indent="-350838"/>
            <a:r>
              <a:rPr lang="en-US" sz="2000" dirty="0" smtClean="0"/>
              <a:t>Lengthy design phase (almost 6-8 weeks)</a:t>
            </a:r>
          </a:p>
          <a:p>
            <a:pPr marL="0" indent="0">
              <a:buNone/>
            </a:pPr>
            <a:r>
              <a:rPr lang="en-US" sz="2400" b="1" dirty="0">
                <a:solidFill>
                  <a:schemeClr val="tx1"/>
                </a:solidFill>
              </a:rPr>
              <a:t>Development</a:t>
            </a:r>
          </a:p>
          <a:p>
            <a:pPr marL="688975" lvl="1" indent="-350838"/>
            <a:r>
              <a:rPr lang="en-US" sz="2000" dirty="0"/>
              <a:t>Weak Space SDK and API Documentation</a:t>
            </a:r>
          </a:p>
          <a:p>
            <a:pPr marL="688975" lvl="1" indent="-350838"/>
            <a:r>
              <a:rPr lang="en-US" sz="2000" dirty="0"/>
              <a:t>Some Libraries (XML-CurlyBrace format conversion) not available in 13.1 SDK </a:t>
            </a:r>
          </a:p>
          <a:p>
            <a:pPr marL="688975" lvl="1" indent="-350838"/>
            <a:r>
              <a:rPr lang="en-US" sz="2000" dirty="0"/>
              <a:t>Attempted to Port 13.2 Libraries (XML-CurlyBrace format conversion) to 13.1</a:t>
            </a:r>
          </a:p>
          <a:p>
            <a:pPr marL="688975" lvl="1" indent="-350838"/>
            <a:r>
              <a:rPr lang="en-US" sz="2000" dirty="0"/>
              <a:t>Finally Juniper PS  helped develop an custom external format conversion tool to solve the problem</a:t>
            </a:r>
          </a:p>
          <a:p>
            <a:pPr marL="0" indent="0">
              <a:buNone/>
            </a:pPr>
            <a:r>
              <a:rPr lang="en-US" sz="2400" b="1" dirty="0">
                <a:solidFill>
                  <a:schemeClr val="tx1"/>
                </a:solidFill>
              </a:rPr>
              <a:t>Testing</a:t>
            </a:r>
          </a:p>
          <a:p>
            <a:pPr marL="688975" lvl="1" indent="-350838"/>
            <a:r>
              <a:rPr lang="en-US" sz="2000" dirty="0"/>
              <a:t>Limited access to physical M320 and MX routers</a:t>
            </a:r>
          </a:p>
          <a:p>
            <a:pPr marL="688975" lvl="1" indent="-350838"/>
            <a:r>
              <a:rPr lang="en-US" sz="2000" dirty="0"/>
              <a:t>Restricted access to internal service provisioning toolset</a:t>
            </a:r>
          </a:p>
          <a:p>
            <a:pPr marL="688975" lvl="1" indent="-350838"/>
            <a:r>
              <a:rPr lang="en-US" sz="2000" dirty="0"/>
              <a:t>Lengthy testing phase due to the time zone difference and restricted production grade device access</a:t>
            </a:r>
          </a:p>
        </p:txBody>
      </p:sp>
    </p:spTree>
    <p:extLst>
      <p:ext uri="{BB962C8B-B14F-4D97-AF65-F5344CB8AC3E}">
        <p14:creationId xmlns:p14="http://schemas.microsoft.com/office/powerpoint/2010/main" val="422286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Port Migration Tool Design</a:t>
            </a:r>
            <a:endParaRPr lang="en-US" dirty="0"/>
          </a:p>
        </p:txBody>
      </p:sp>
      <p:sp>
        <p:nvSpPr>
          <p:cNvPr id="3" name="Content Placeholder 2"/>
          <p:cNvSpPr>
            <a:spLocks noGrp="1"/>
          </p:cNvSpPr>
          <p:nvPr>
            <p:ph idx="1"/>
          </p:nvPr>
        </p:nvSpPr>
        <p:spPr>
          <a:xfrm>
            <a:off x="720843" y="2051920"/>
            <a:ext cx="13636507" cy="5431156"/>
          </a:xfrm>
        </p:spPr>
        <p:txBody>
          <a:bodyPr/>
          <a:lstStyle/>
          <a:p>
            <a:r>
              <a:rPr lang="en-US" sz="2800" dirty="0" smtClean="0"/>
              <a:t>Requirements:</a:t>
            </a:r>
          </a:p>
          <a:p>
            <a:pPr lvl="1"/>
            <a:r>
              <a:rPr lang="en-US" sz="2400" dirty="0" smtClean="0"/>
              <a:t>Graphical User Interface</a:t>
            </a:r>
          </a:p>
          <a:p>
            <a:pPr lvl="1"/>
            <a:r>
              <a:rPr lang="en-US" sz="2400" dirty="0" smtClean="0"/>
              <a:t>Deployed as a plug-in/app inside Junos Space</a:t>
            </a:r>
          </a:p>
          <a:p>
            <a:pPr lvl="1"/>
            <a:r>
              <a:rPr lang="en-US" sz="2400" dirty="0" smtClean="0"/>
              <a:t>GUI to prompt for selection of single-port or multi-port migration</a:t>
            </a:r>
          </a:p>
          <a:p>
            <a:pPr lvl="1"/>
            <a:r>
              <a:rPr lang="en-US" sz="2400" dirty="0" smtClean="0"/>
              <a:t>GUI to display two columns: one column for selection of source router/ports; target router/port(s)</a:t>
            </a:r>
          </a:p>
          <a:p>
            <a:pPr lvl="1"/>
            <a:r>
              <a:rPr lang="en-US" sz="2400" dirty="0" smtClean="0"/>
              <a:t>GUI to have 1 click button to display the transformed configuration and SQL statements</a:t>
            </a:r>
          </a:p>
          <a:p>
            <a:pPr lvl="1"/>
            <a:r>
              <a:rPr lang="en-US" sz="2400" dirty="0" smtClean="0"/>
              <a:t>GUI to have 1 click button to push the transformed configuration to target router</a:t>
            </a:r>
          </a:p>
          <a:p>
            <a:pPr lvl="1"/>
            <a:r>
              <a:rPr lang="en-US" sz="2400" dirty="0" smtClean="0"/>
              <a:t>GUI to provide the ability to store and download the transformed config and SQL statements</a:t>
            </a:r>
          </a:p>
          <a:p>
            <a:pPr lvl="1"/>
            <a:r>
              <a:rPr lang="en-US" sz="2400" dirty="0" smtClean="0"/>
              <a:t>Logs all transactions with date stamp</a:t>
            </a:r>
          </a:p>
          <a:p>
            <a:pPr lvl="1"/>
            <a:r>
              <a:rPr lang="en-US" sz="2400" dirty="0" smtClean="0"/>
              <a:t>Generate report on each port migration with status of each service</a:t>
            </a:r>
          </a:p>
        </p:txBody>
      </p:sp>
    </p:spTree>
    <p:extLst>
      <p:ext uri="{BB962C8B-B14F-4D97-AF65-F5344CB8AC3E}">
        <p14:creationId xmlns:p14="http://schemas.microsoft.com/office/powerpoint/2010/main" val="198988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Programmable Interfaces for Junos</a:t>
            </a:r>
            <a:endParaRPr lang="en-US" dirty="0"/>
          </a:p>
        </p:txBody>
      </p:sp>
      <p:sp>
        <p:nvSpPr>
          <p:cNvPr id="3" name="Content Placeholder 2"/>
          <p:cNvSpPr>
            <a:spLocks noGrp="1"/>
          </p:cNvSpPr>
          <p:nvPr>
            <p:ph idx="1"/>
          </p:nvPr>
        </p:nvSpPr>
        <p:spPr/>
        <p:txBody>
          <a:bodyPr/>
          <a:lstStyle/>
          <a:p>
            <a:r>
              <a:rPr lang="en-US" dirty="0" smtClean="0"/>
              <a:t>INNOVATION LEADERSHIP build on One Junos</a:t>
            </a:r>
          </a:p>
          <a:p>
            <a:pPr lvl="1"/>
            <a:r>
              <a:rPr lang="en-US" dirty="0" smtClean="0"/>
              <a:t>Junos XML API – workflow automation</a:t>
            </a:r>
          </a:p>
          <a:p>
            <a:pPr lvl="2"/>
            <a:r>
              <a:rPr lang="en-US" dirty="0" smtClean="0"/>
              <a:t>Junos Script	</a:t>
            </a:r>
          </a:p>
          <a:p>
            <a:pPr lvl="2"/>
            <a:r>
              <a:rPr lang="en-US" dirty="0" smtClean="0"/>
              <a:t>XSLT</a:t>
            </a:r>
          </a:p>
          <a:p>
            <a:pPr lvl="2"/>
            <a:r>
              <a:rPr lang="en-US" dirty="0" smtClean="0"/>
              <a:t>SLAX</a:t>
            </a:r>
          </a:p>
          <a:p>
            <a:pPr lvl="2"/>
            <a:r>
              <a:rPr lang="en-US" dirty="0" smtClean="0"/>
              <a:t>Netconf</a:t>
            </a:r>
          </a:p>
          <a:p>
            <a:pPr lvl="2"/>
            <a:r>
              <a:rPr lang="en-US" dirty="0" smtClean="0"/>
              <a:t>Http</a:t>
            </a:r>
          </a:p>
          <a:p>
            <a:pPr lvl="1"/>
            <a:r>
              <a:rPr lang="en-US" dirty="0" smtClean="0"/>
              <a:t>Junos SDK API – new features and functionality</a:t>
            </a:r>
          </a:p>
          <a:p>
            <a:pPr lvl="2"/>
            <a:r>
              <a:rPr lang="en-US" dirty="0" smtClean="0"/>
              <a:t>Control Plane API</a:t>
            </a:r>
          </a:p>
          <a:p>
            <a:pPr lvl="2"/>
            <a:r>
              <a:rPr lang="en-US" dirty="0" smtClean="0"/>
              <a:t>Data Plane API</a:t>
            </a:r>
          </a:p>
          <a:p>
            <a:pPr lvl="2"/>
            <a:r>
              <a:rPr lang="en-US" dirty="0" smtClean="0"/>
              <a:t>Remote API</a:t>
            </a:r>
          </a:p>
          <a:p>
            <a:pPr lvl="1"/>
            <a:r>
              <a:rPr lang="en-US" dirty="0" smtClean="0"/>
              <a:t>Junos Space API – intelligent and programmable NMS </a:t>
            </a:r>
          </a:p>
          <a:p>
            <a:pPr lvl="1"/>
            <a:r>
              <a:rPr lang="en-US" dirty="0" smtClean="0"/>
              <a:t>Contrail API – SDN and NFV orchestration</a:t>
            </a:r>
            <a:endParaRPr lang="en-US" dirty="0"/>
          </a:p>
        </p:txBody>
      </p:sp>
    </p:spTree>
    <p:extLst>
      <p:ext uri="{BB962C8B-B14F-4D97-AF65-F5344CB8AC3E}">
        <p14:creationId xmlns:p14="http://schemas.microsoft.com/office/powerpoint/2010/main" val="1355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980267" y="1993900"/>
            <a:ext cx="8669866"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2" name="Title 1"/>
          <p:cNvSpPr>
            <a:spLocks noGrp="1"/>
          </p:cNvSpPr>
          <p:nvPr>
            <p:ph type="title"/>
          </p:nvPr>
        </p:nvSpPr>
        <p:spPr/>
        <p:txBody>
          <a:bodyPr/>
          <a:lstStyle/>
          <a:p>
            <a:r>
              <a:rPr lang="en-US" dirty="0" smtClean="0"/>
              <a:t>Port Migration Tool Deployment Architecture</a:t>
            </a:r>
            <a:endParaRPr lang="en-US" dirty="0"/>
          </a:p>
        </p:txBody>
      </p:sp>
      <p:sp>
        <p:nvSpPr>
          <p:cNvPr id="18" name="TextBox 17"/>
          <p:cNvSpPr txBox="1"/>
          <p:nvPr/>
        </p:nvSpPr>
        <p:spPr>
          <a:xfrm>
            <a:off x="9613190" y="4585877"/>
            <a:ext cx="137089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JSA1500</a:t>
            </a:r>
            <a:endParaRPr lang="en-US" sz="1400" b="1" dirty="0">
              <a:solidFill>
                <a:schemeClr val="tx1"/>
              </a:solidFill>
              <a:latin typeface="Arial" panose="020B0604020202020204" pitchFamily="34" charset="0"/>
            </a:endParaRPr>
          </a:p>
        </p:txBody>
      </p:sp>
      <p:sp>
        <p:nvSpPr>
          <p:cNvPr id="19" name="TextBox 18"/>
          <p:cNvSpPr txBox="1"/>
          <p:nvPr/>
        </p:nvSpPr>
        <p:spPr>
          <a:xfrm>
            <a:off x="8423285" y="2569826"/>
            <a:ext cx="1543032" cy="5997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MX960 Routers</a:t>
            </a:r>
            <a:endParaRPr lang="en-US" sz="1600" b="1" dirty="0">
              <a:solidFill>
                <a:schemeClr val="tx1"/>
              </a:solidFill>
              <a:latin typeface="Arial" panose="020B0604020202020204" pitchFamily="34" charset="0"/>
            </a:endParaRPr>
          </a:p>
        </p:txBody>
      </p:sp>
      <p:sp>
        <p:nvSpPr>
          <p:cNvPr id="20" name="TextBox 19"/>
          <p:cNvSpPr txBox="1"/>
          <p:nvPr/>
        </p:nvSpPr>
        <p:spPr>
          <a:xfrm>
            <a:off x="8142837" y="7243427"/>
            <a:ext cx="2107474" cy="36580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M320 Routers</a:t>
            </a:r>
            <a:endParaRPr lang="en-US" sz="1600" b="1" dirty="0">
              <a:solidFill>
                <a:schemeClr val="tx1"/>
              </a:solidFill>
              <a:latin typeface="Arial" panose="020B0604020202020204" pitchFamily="34" charset="0"/>
            </a:endParaRPr>
          </a:p>
        </p:txBody>
      </p:sp>
      <p:sp>
        <p:nvSpPr>
          <p:cNvPr id="3" name="Freeform 2"/>
          <p:cNvSpPr/>
          <p:nvPr/>
        </p:nvSpPr>
        <p:spPr>
          <a:xfrm>
            <a:off x="8195734" y="3799600"/>
            <a:ext cx="1998134" cy="474133"/>
          </a:xfrm>
          <a:custGeom>
            <a:avLst/>
            <a:gdLst>
              <a:gd name="connsiteX0" fmla="*/ 0 w 1998134"/>
              <a:gd name="connsiteY0" fmla="*/ 0 h 564444"/>
              <a:gd name="connsiteX1" fmla="*/ 0 w 1998134"/>
              <a:gd name="connsiteY1" fmla="*/ 564444 h 564444"/>
              <a:gd name="connsiteX2" fmla="*/ 1998134 w 1998134"/>
              <a:gd name="connsiteY2" fmla="*/ 564444 h 564444"/>
              <a:gd name="connsiteX3" fmla="*/ 1998134 w 1998134"/>
              <a:gd name="connsiteY3" fmla="*/ 0 h 564444"/>
            </a:gdLst>
            <a:ahLst/>
            <a:cxnLst>
              <a:cxn ang="0">
                <a:pos x="connsiteX0" y="connsiteY0"/>
              </a:cxn>
              <a:cxn ang="0">
                <a:pos x="connsiteX1" y="connsiteY1"/>
              </a:cxn>
              <a:cxn ang="0">
                <a:pos x="connsiteX2" y="connsiteY2"/>
              </a:cxn>
              <a:cxn ang="0">
                <a:pos x="connsiteX3" y="connsiteY3"/>
              </a:cxn>
            </a:cxnLst>
            <a:rect l="l" t="t" r="r" b="b"/>
            <a:pathLst>
              <a:path w="1998134" h="564444">
                <a:moveTo>
                  <a:pt x="0" y="0"/>
                </a:moveTo>
                <a:lnTo>
                  <a:pt x="0" y="564444"/>
                </a:lnTo>
                <a:lnTo>
                  <a:pt x="1998134" y="564444"/>
                </a:lnTo>
                <a:lnTo>
                  <a:pt x="1998134" y="0"/>
                </a:lnTo>
              </a:path>
            </a:pathLst>
          </a:custGeom>
          <a:noFill/>
          <a:ln w="19050">
            <a:solidFill>
              <a:schemeClr val="accent2"/>
            </a:solidFill>
            <a:miter lim="800000"/>
            <a:headEnd type="arrow" w="med" len="sm"/>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solidFill>
                <a:schemeClr val="tx1"/>
              </a:solidFill>
            </a:endParaRPr>
          </a:p>
        </p:txBody>
      </p:sp>
      <p:sp>
        <p:nvSpPr>
          <p:cNvPr id="21" name="Freeform 20"/>
          <p:cNvSpPr/>
          <p:nvPr/>
        </p:nvSpPr>
        <p:spPr>
          <a:xfrm flipV="1">
            <a:off x="7721602" y="5278445"/>
            <a:ext cx="2946398" cy="474133"/>
          </a:xfrm>
          <a:custGeom>
            <a:avLst/>
            <a:gdLst>
              <a:gd name="connsiteX0" fmla="*/ 0 w 1998134"/>
              <a:gd name="connsiteY0" fmla="*/ 0 h 564444"/>
              <a:gd name="connsiteX1" fmla="*/ 0 w 1998134"/>
              <a:gd name="connsiteY1" fmla="*/ 564444 h 564444"/>
              <a:gd name="connsiteX2" fmla="*/ 1998134 w 1998134"/>
              <a:gd name="connsiteY2" fmla="*/ 564444 h 564444"/>
              <a:gd name="connsiteX3" fmla="*/ 1998134 w 1998134"/>
              <a:gd name="connsiteY3" fmla="*/ 0 h 564444"/>
            </a:gdLst>
            <a:ahLst/>
            <a:cxnLst>
              <a:cxn ang="0">
                <a:pos x="connsiteX0" y="connsiteY0"/>
              </a:cxn>
              <a:cxn ang="0">
                <a:pos x="connsiteX1" y="connsiteY1"/>
              </a:cxn>
              <a:cxn ang="0">
                <a:pos x="connsiteX2" y="connsiteY2"/>
              </a:cxn>
              <a:cxn ang="0">
                <a:pos x="connsiteX3" y="connsiteY3"/>
              </a:cxn>
            </a:cxnLst>
            <a:rect l="l" t="t" r="r" b="b"/>
            <a:pathLst>
              <a:path w="1998134" h="564444">
                <a:moveTo>
                  <a:pt x="0" y="0"/>
                </a:moveTo>
                <a:lnTo>
                  <a:pt x="0" y="564444"/>
                </a:lnTo>
                <a:lnTo>
                  <a:pt x="1998134" y="564444"/>
                </a:lnTo>
                <a:lnTo>
                  <a:pt x="1998134" y="0"/>
                </a:lnTo>
              </a:path>
            </a:pathLst>
          </a:custGeom>
          <a:noFill/>
          <a:ln w="19050">
            <a:solidFill>
              <a:schemeClr val="accent2"/>
            </a:solidFill>
            <a:miter lim="800000"/>
            <a:headEnd type="arrow" w="med" len="sm"/>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solidFill>
                <a:schemeClr val="tx1"/>
              </a:solidFill>
            </a:endParaRPr>
          </a:p>
        </p:txBody>
      </p:sp>
      <p:cxnSp>
        <p:nvCxnSpPr>
          <p:cNvPr id="23" name="Straight Connector 22"/>
          <p:cNvCxnSpPr/>
          <p:nvPr/>
        </p:nvCxnSpPr>
        <p:spPr>
          <a:xfrm>
            <a:off x="9194801" y="4285022"/>
            <a:ext cx="0" cy="1467556"/>
          </a:xfrm>
          <a:prstGeom prst="line">
            <a:avLst/>
          </a:pr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cxnSp>
      <p:cxnSp>
        <p:nvCxnSpPr>
          <p:cNvPr id="25" name="Straight Connector 24"/>
          <p:cNvCxnSpPr/>
          <p:nvPr/>
        </p:nvCxnSpPr>
        <p:spPr>
          <a:xfrm flipH="1">
            <a:off x="6688672" y="4738734"/>
            <a:ext cx="2127955" cy="0"/>
          </a:xfrm>
          <a:prstGeom prst="line">
            <a:avLst/>
          </a:pr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cxnSp>
      <p:grpSp>
        <p:nvGrpSpPr>
          <p:cNvPr id="48" name="Group 47"/>
          <p:cNvGrpSpPr/>
          <p:nvPr/>
        </p:nvGrpSpPr>
        <p:grpSpPr>
          <a:xfrm>
            <a:off x="3499556" y="2614267"/>
            <a:ext cx="3093156" cy="4456289"/>
            <a:chOff x="101600" y="2833511"/>
            <a:chExt cx="3093156" cy="4456289"/>
          </a:xfrm>
        </p:grpSpPr>
        <p:grpSp>
          <p:nvGrpSpPr>
            <p:cNvPr id="36" name="Group 35"/>
            <p:cNvGrpSpPr/>
            <p:nvPr/>
          </p:nvGrpSpPr>
          <p:grpSpPr>
            <a:xfrm>
              <a:off x="101600" y="2833511"/>
              <a:ext cx="3093156" cy="4456289"/>
              <a:chOff x="101600" y="2833511"/>
              <a:chExt cx="3093156" cy="4456289"/>
            </a:xfrm>
          </p:grpSpPr>
          <p:sp>
            <p:nvSpPr>
              <p:cNvPr id="34" name="Rounded Rectangle 33"/>
              <p:cNvSpPr/>
              <p:nvPr/>
            </p:nvSpPr>
            <p:spPr>
              <a:xfrm>
                <a:off x="101600" y="2833511"/>
                <a:ext cx="3093156" cy="4456289"/>
              </a:xfrm>
              <a:prstGeom prst="roundRect">
                <a:avLst>
                  <a:gd name="adj" fmla="val 6448"/>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7" name="TextBox 26"/>
              <p:cNvSpPr txBox="1"/>
              <p:nvPr/>
            </p:nvSpPr>
            <p:spPr>
              <a:xfrm>
                <a:off x="704498" y="2931163"/>
                <a:ext cx="1887360" cy="42428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2000" b="1" dirty="0" smtClean="0">
                    <a:solidFill>
                      <a:schemeClr val="bg1"/>
                    </a:solidFill>
                    <a:latin typeface="Arial" panose="020B0604020202020204" pitchFamily="34" charset="0"/>
                  </a:rPr>
                  <a:t>Junos Space</a:t>
                </a:r>
                <a:endParaRPr lang="en-US" sz="2000" b="1" dirty="0">
                  <a:solidFill>
                    <a:schemeClr val="bg1"/>
                  </a:solidFill>
                  <a:latin typeface="Arial" panose="020B0604020202020204" pitchFamily="34" charset="0"/>
                </a:endParaRPr>
              </a:p>
            </p:txBody>
          </p:sp>
        </p:grpSp>
        <p:grpSp>
          <p:nvGrpSpPr>
            <p:cNvPr id="47" name="Group 46"/>
            <p:cNvGrpSpPr/>
            <p:nvPr/>
          </p:nvGrpSpPr>
          <p:grpSpPr>
            <a:xfrm>
              <a:off x="364326" y="3443113"/>
              <a:ext cx="2567705" cy="3533419"/>
              <a:chOff x="367408" y="3443113"/>
              <a:chExt cx="2567705" cy="3533419"/>
            </a:xfrm>
          </p:grpSpPr>
          <p:grpSp>
            <p:nvGrpSpPr>
              <p:cNvPr id="44" name="Group 43"/>
              <p:cNvGrpSpPr/>
              <p:nvPr/>
            </p:nvGrpSpPr>
            <p:grpSpPr>
              <a:xfrm>
                <a:off x="1022167" y="4492979"/>
                <a:ext cx="1912946" cy="2483553"/>
                <a:chOff x="502876" y="3397957"/>
                <a:chExt cx="1912946" cy="2483553"/>
              </a:xfrm>
            </p:grpSpPr>
            <p:sp>
              <p:nvSpPr>
                <p:cNvPr id="45" name="Rounded Rectangle 44"/>
                <p:cNvSpPr/>
                <p:nvPr/>
              </p:nvSpPr>
              <p:spPr>
                <a:xfrm>
                  <a:off x="502876" y="3397957"/>
                  <a:ext cx="1912946" cy="2483553"/>
                </a:xfrm>
                <a:prstGeom prst="roundRect">
                  <a:avLst>
                    <a:gd name="adj" fmla="val 6448"/>
                  </a:avLst>
                </a:prstGeom>
                <a:solidFill>
                  <a:schemeClr val="tx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6" name="TextBox 45"/>
                <p:cNvSpPr txBox="1"/>
                <p:nvPr/>
              </p:nvSpPr>
              <p:spPr>
                <a:xfrm>
                  <a:off x="549536" y="5471164"/>
                  <a:ext cx="1819626" cy="307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lvl="0" algn="ctr">
                    <a:lnSpc>
                      <a:spcPct val="95000"/>
                    </a:lnSpc>
                    <a:spcBef>
                      <a:spcPts val="400"/>
                    </a:spcBef>
                  </a:pPr>
                  <a:r>
                    <a:rPr lang="en-US" sz="1200" b="1" dirty="0">
                      <a:solidFill>
                        <a:srgbClr val="445E88"/>
                      </a:solidFill>
                      <a:latin typeface="Arial" panose="020B0604020202020204" pitchFamily="34" charset="0"/>
                    </a:rPr>
                    <a:t>Security Director</a:t>
                  </a:r>
                </a:p>
              </p:txBody>
            </p:sp>
          </p:grpSp>
          <p:grpSp>
            <p:nvGrpSpPr>
              <p:cNvPr id="41" name="Group 40"/>
              <p:cNvGrpSpPr/>
              <p:nvPr/>
            </p:nvGrpSpPr>
            <p:grpSpPr>
              <a:xfrm>
                <a:off x="694788" y="3968046"/>
                <a:ext cx="1912946" cy="2483553"/>
                <a:chOff x="502876" y="3397957"/>
                <a:chExt cx="1912946" cy="2483553"/>
              </a:xfrm>
            </p:grpSpPr>
            <p:sp>
              <p:nvSpPr>
                <p:cNvPr id="42" name="Rounded Rectangle 41"/>
                <p:cNvSpPr/>
                <p:nvPr/>
              </p:nvSpPr>
              <p:spPr>
                <a:xfrm>
                  <a:off x="502876" y="3397957"/>
                  <a:ext cx="1912946" cy="2483553"/>
                </a:xfrm>
                <a:prstGeom prst="roundRect">
                  <a:avLst>
                    <a:gd name="adj" fmla="val 6448"/>
                  </a:avLst>
                </a:prstGeom>
                <a:solidFill>
                  <a:schemeClr val="accent5">
                    <a:lumMod val="20000"/>
                    <a:lumOff val="80000"/>
                  </a:schemeClr>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3" name="TextBox 42"/>
                <p:cNvSpPr txBox="1"/>
                <p:nvPr/>
              </p:nvSpPr>
              <p:spPr>
                <a:xfrm>
                  <a:off x="549536" y="5471164"/>
                  <a:ext cx="1819626" cy="307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lvl="0" algn="ctr">
                    <a:lnSpc>
                      <a:spcPct val="95000"/>
                    </a:lnSpc>
                    <a:spcBef>
                      <a:spcPts val="400"/>
                    </a:spcBef>
                  </a:pPr>
                  <a:r>
                    <a:rPr lang="en-US" sz="1200" b="1" dirty="0">
                      <a:solidFill>
                        <a:schemeClr val="accent5"/>
                      </a:solidFill>
                      <a:latin typeface="Arial" panose="020B0604020202020204" pitchFamily="34" charset="0"/>
                    </a:rPr>
                    <a:t>Network Director</a:t>
                  </a:r>
                </a:p>
              </p:txBody>
            </p:sp>
          </p:grpSp>
          <p:grpSp>
            <p:nvGrpSpPr>
              <p:cNvPr id="40" name="Group 39"/>
              <p:cNvGrpSpPr/>
              <p:nvPr/>
            </p:nvGrpSpPr>
            <p:grpSpPr>
              <a:xfrm>
                <a:off x="367408" y="3443113"/>
                <a:ext cx="1912946" cy="2483553"/>
                <a:chOff x="502876" y="3397957"/>
                <a:chExt cx="1912946" cy="2483553"/>
              </a:xfrm>
            </p:grpSpPr>
            <p:sp>
              <p:nvSpPr>
                <p:cNvPr id="35" name="Rounded Rectangle 34"/>
                <p:cNvSpPr/>
                <p:nvPr/>
              </p:nvSpPr>
              <p:spPr>
                <a:xfrm>
                  <a:off x="502876" y="3397957"/>
                  <a:ext cx="1912946" cy="2483553"/>
                </a:xfrm>
                <a:prstGeom prst="roundRect">
                  <a:avLst>
                    <a:gd name="adj" fmla="val 6448"/>
                  </a:avLst>
                </a:prstGeom>
                <a:solidFill>
                  <a:schemeClr val="accent3">
                    <a:lumMod val="20000"/>
                    <a:lumOff val="80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1" name="TextBox 30"/>
                <p:cNvSpPr txBox="1"/>
                <p:nvPr/>
              </p:nvSpPr>
              <p:spPr>
                <a:xfrm>
                  <a:off x="549536" y="5471164"/>
                  <a:ext cx="1819626" cy="307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200" b="1" dirty="0" smtClean="0">
                      <a:solidFill>
                        <a:schemeClr val="accent3">
                          <a:lumMod val="75000"/>
                        </a:schemeClr>
                      </a:solidFill>
                      <a:latin typeface="Arial" panose="020B0604020202020204" pitchFamily="34" charset="0"/>
                    </a:rPr>
                    <a:t>Port Migration Tool</a:t>
                  </a:r>
                  <a:endParaRPr lang="en-US" sz="1200" b="1" dirty="0">
                    <a:solidFill>
                      <a:schemeClr val="accent3">
                        <a:lumMod val="75000"/>
                      </a:schemeClr>
                    </a:solidFill>
                    <a:latin typeface="Arial" panose="020B0604020202020204" pitchFamily="34" charset="0"/>
                  </a:endParaRPr>
                </a:p>
              </p:txBody>
            </p:sp>
          </p:grpSp>
          <p:sp>
            <p:nvSpPr>
              <p:cNvPr id="37" name="Rounded Rectangle 36"/>
              <p:cNvSpPr/>
              <p:nvPr/>
            </p:nvSpPr>
            <p:spPr>
              <a:xfrm>
                <a:off x="484869" y="3555999"/>
                <a:ext cx="1678024" cy="519289"/>
              </a:xfrm>
              <a:prstGeom prst="roundRect">
                <a:avLst>
                  <a:gd name="adj" fmla="val 16666"/>
                </a:avLst>
              </a:prstGeom>
              <a:solidFill>
                <a:schemeClr val="bg1">
                  <a:lumMod val="95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8" name="TextBox 27"/>
              <p:cNvSpPr txBox="1"/>
              <p:nvPr/>
            </p:nvSpPr>
            <p:spPr>
              <a:xfrm>
                <a:off x="662423" y="3661978"/>
                <a:ext cx="1322916" cy="307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200" b="1" dirty="0" smtClean="0">
                    <a:solidFill>
                      <a:schemeClr val="accent2"/>
                    </a:solidFill>
                    <a:latin typeface="Arial" panose="020B0604020202020204" pitchFamily="34" charset="0"/>
                  </a:rPr>
                  <a:t>UI Modules</a:t>
                </a:r>
                <a:endParaRPr lang="en-US" sz="1200" b="1" dirty="0">
                  <a:solidFill>
                    <a:schemeClr val="accent2"/>
                  </a:solidFill>
                  <a:latin typeface="Arial" panose="020B0604020202020204" pitchFamily="34" charset="0"/>
                </a:endParaRPr>
              </a:p>
            </p:txBody>
          </p:sp>
          <p:sp>
            <p:nvSpPr>
              <p:cNvPr id="38" name="Rounded Rectangle 37"/>
              <p:cNvSpPr/>
              <p:nvPr/>
            </p:nvSpPr>
            <p:spPr>
              <a:xfrm>
                <a:off x="484869" y="4238496"/>
                <a:ext cx="1678024" cy="474134"/>
              </a:xfrm>
              <a:prstGeom prst="roundRect">
                <a:avLst>
                  <a:gd name="adj" fmla="val 16666"/>
                </a:avLst>
              </a:prstGeom>
              <a:solidFill>
                <a:schemeClr val="bg1">
                  <a:lumMod val="95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9" name="Rounded Rectangle 38"/>
              <p:cNvSpPr/>
              <p:nvPr/>
            </p:nvSpPr>
            <p:spPr>
              <a:xfrm>
                <a:off x="484869" y="4880471"/>
                <a:ext cx="1678024" cy="519289"/>
              </a:xfrm>
              <a:prstGeom prst="roundRect">
                <a:avLst>
                  <a:gd name="adj" fmla="val 16666"/>
                </a:avLst>
              </a:prstGeom>
              <a:solidFill>
                <a:schemeClr val="bg1">
                  <a:lumMod val="95000"/>
                </a:schemeClr>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9" name="TextBox 28"/>
              <p:cNvSpPr txBox="1"/>
              <p:nvPr/>
            </p:nvSpPr>
            <p:spPr>
              <a:xfrm>
                <a:off x="515668" y="4234182"/>
                <a:ext cx="1616426" cy="4827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200" b="1" dirty="0" smtClean="0">
                    <a:solidFill>
                      <a:schemeClr val="accent2"/>
                    </a:solidFill>
                    <a:latin typeface="Arial" panose="020B0604020202020204" pitchFamily="34" charset="0"/>
                  </a:rPr>
                  <a:t>Core Business Logic Modules</a:t>
                </a:r>
                <a:endParaRPr lang="en-US" sz="1200" b="1" dirty="0">
                  <a:solidFill>
                    <a:schemeClr val="accent2"/>
                  </a:solidFill>
                  <a:latin typeface="Arial" panose="020B0604020202020204" pitchFamily="34" charset="0"/>
                </a:endParaRPr>
              </a:p>
            </p:txBody>
          </p:sp>
          <p:sp>
            <p:nvSpPr>
              <p:cNvPr id="30" name="TextBox 29"/>
              <p:cNvSpPr txBox="1"/>
              <p:nvPr/>
            </p:nvSpPr>
            <p:spPr>
              <a:xfrm>
                <a:off x="515668" y="4898734"/>
                <a:ext cx="1616426" cy="4827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200" b="1" dirty="0" smtClean="0">
                    <a:solidFill>
                      <a:schemeClr val="accent2"/>
                    </a:solidFill>
                    <a:latin typeface="Arial" panose="020B0604020202020204" pitchFamily="34" charset="0"/>
                  </a:rPr>
                  <a:t>Logging, Tracking and Recording</a:t>
                </a:r>
                <a:endParaRPr lang="en-US" sz="1200" b="1" dirty="0">
                  <a:solidFill>
                    <a:schemeClr val="accent2"/>
                  </a:solidFill>
                  <a:latin typeface="Arial" panose="020B0604020202020204" pitchFamily="34" charset="0"/>
                </a:endParaRPr>
              </a:p>
            </p:txBody>
          </p:sp>
        </p:grpSp>
      </p:grpSp>
      <p:pic>
        <p:nvPicPr>
          <p:cNvPr id="58" name="Picture 2" descr="C:\Users\greg\Documents\G-Max Design\Dog and Pony Show\Juniper\Juniper Products\mx960-front-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072" y="2190044"/>
            <a:ext cx="1088746" cy="1591734"/>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2" descr="C:\Users\greg\Documents\G-Max Design\Dog and Pony Show\Juniper\Juniper Products\mx960-front-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8205" y="2190044"/>
            <a:ext cx="1088746" cy="1591734"/>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4" descr="http://www.powersourceonline.com/cgi/en/attachment.download/Attachment@id=13986133045/Attachment.SubType=MAIN"/>
          <p:cNvPicPr>
            <a:picLocks noChangeAspect="1" noChangeArrowheads="1"/>
          </p:cNvPicPr>
          <p:nvPr/>
        </p:nvPicPr>
        <p:blipFill rotWithShape="1">
          <a:blip r:embed="rId3">
            <a:extLst>
              <a:ext uri="{28A0092B-C50C-407E-A947-70E740481C1C}">
                <a14:useLocalDpi xmlns:a14="http://schemas.microsoft.com/office/drawing/2010/main" val="0"/>
              </a:ext>
            </a:extLst>
          </a:blip>
          <a:srcRect l="22931" r="22808"/>
          <a:stretch/>
        </p:blipFill>
        <p:spPr bwMode="auto">
          <a:xfrm>
            <a:off x="7337739" y="5836356"/>
            <a:ext cx="764358" cy="1408672"/>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4" descr="http://www.powersourceonline.com/cgi/en/attachment.download/Attachment@id=13986133045/Attachment.SubType=MAIN"/>
          <p:cNvPicPr>
            <a:picLocks noChangeAspect="1" noChangeArrowheads="1"/>
          </p:cNvPicPr>
          <p:nvPr/>
        </p:nvPicPr>
        <p:blipFill rotWithShape="1">
          <a:blip r:embed="rId3">
            <a:extLst>
              <a:ext uri="{28A0092B-C50C-407E-A947-70E740481C1C}">
                <a14:useLocalDpi xmlns:a14="http://schemas.microsoft.com/office/drawing/2010/main" val="0"/>
              </a:ext>
            </a:extLst>
          </a:blip>
          <a:srcRect l="22931" r="22808"/>
          <a:stretch/>
        </p:blipFill>
        <p:spPr bwMode="auto">
          <a:xfrm>
            <a:off x="8816584" y="5836356"/>
            <a:ext cx="764358" cy="1408672"/>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4" descr="http://www.powersourceonline.com/cgi/en/attachment.download/Attachment@id=13986133045/Attachment.SubType=MAIN"/>
          <p:cNvPicPr>
            <a:picLocks noChangeAspect="1" noChangeArrowheads="1"/>
          </p:cNvPicPr>
          <p:nvPr/>
        </p:nvPicPr>
        <p:blipFill rotWithShape="1">
          <a:blip r:embed="rId3">
            <a:extLst>
              <a:ext uri="{28A0092B-C50C-407E-A947-70E740481C1C}">
                <a14:useLocalDpi xmlns:a14="http://schemas.microsoft.com/office/drawing/2010/main" val="0"/>
              </a:ext>
            </a:extLst>
          </a:blip>
          <a:srcRect l="22931" r="22808"/>
          <a:stretch/>
        </p:blipFill>
        <p:spPr bwMode="auto">
          <a:xfrm>
            <a:off x="10284140" y="5836356"/>
            <a:ext cx="764358" cy="1408672"/>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2" descr="http://webobjects2.cdw.com/is/image/CDW/3155735?$product_230$"/>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4639" t="39230" r="4590" b="38613"/>
          <a:stretch/>
        </p:blipFill>
        <p:spPr bwMode="auto">
          <a:xfrm>
            <a:off x="8582076" y="4549191"/>
            <a:ext cx="1250546" cy="3052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3813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Migration Tool Components</a:t>
            </a:r>
            <a:endParaRPr lang="en-US" dirty="0"/>
          </a:p>
        </p:txBody>
      </p:sp>
      <p:sp>
        <p:nvSpPr>
          <p:cNvPr id="3" name="Content Placeholder 2"/>
          <p:cNvSpPr>
            <a:spLocks noGrp="1"/>
          </p:cNvSpPr>
          <p:nvPr>
            <p:ph idx="1"/>
          </p:nvPr>
        </p:nvSpPr>
        <p:spPr>
          <a:xfrm>
            <a:off x="720843" y="2051920"/>
            <a:ext cx="13080882" cy="5431156"/>
          </a:xfrm>
        </p:spPr>
        <p:txBody>
          <a:bodyPr/>
          <a:lstStyle/>
          <a:p>
            <a:r>
              <a:rPr lang="en-US" dirty="0" smtClean="0"/>
              <a:t>Deployed under existing Junos Space platform running on </a:t>
            </a:r>
            <a:br>
              <a:rPr lang="en-US" dirty="0" smtClean="0"/>
            </a:br>
            <a:r>
              <a:rPr lang="en-US" dirty="0" smtClean="0"/>
              <a:t>JSA1500 appliance</a:t>
            </a:r>
          </a:p>
          <a:p>
            <a:r>
              <a:rPr lang="en-US" dirty="0" smtClean="0"/>
              <a:t>Can be launched from logging into the Junos Space platform</a:t>
            </a:r>
          </a:p>
          <a:p>
            <a:r>
              <a:rPr lang="en-US" dirty="0" smtClean="0"/>
              <a:t>Requires the source M-Router and target M-Router to be managed by Junos Space platform</a:t>
            </a:r>
          </a:p>
          <a:p>
            <a:r>
              <a:rPr lang="en-US" dirty="0" smtClean="0"/>
              <a:t>Components:</a:t>
            </a:r>
          </a:p>
          <a:p>
            <a:pPr lvl="1"/>
            <a:r>
              <a:rPr lang="en-US" dirty="0" smtClean="0"/>
              <a:t>UI Modules: Enables/Guides the user to navigate, provide inputs to the tool and initiate actions</a:t>
            </a:r>
          </a:p>
          <a:p>
            <a:pPr lvl="1"/>
            <a:r>
              <a:rPr lang="en-US" dirty="0" smtClean="0"/>
              <a:t>Core Business Logic Modules: Business logic to convert/transform/display M-Config to MX-Config. Based on service types</a:t>
            </a:r>
          </a:p>
          <a:p>
            <a:pPr lvl="1"/>
            <a:r>
              <a:rPr lang="en-US" dirty="0" smtClean="0"/>
              <a:t>Non-Core Business Logic Modules: Logging, Tracking, Reporting functions</a:t>
            </a:r>
            <a:endParaRPr lang="en-US" dirty="0"/>
          </a:p>
        </p:txBody>
      </p:sp>
    </p:spTree>
    <p:extLst>
      <p:ext uri="{BB962C8B-B14F-4D97-AF65-F5344CB8AC3E}">
        <p14:creationId xmlns:p14="http://schemas.microsoft.com/office/powerpoint/2010/main" val="380153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Migration Tool Details</a:t>
            </a:r>
            <a:endParaRPr lang="en-US" dirty="0"/>
          </a:p>
        </p:txBody>
      </p:sp>
      <p:sp>
        <p:nvSpPr>
          <p:cNvPr id="3" name="Content Placeholder 2"/>
          <p:cNvSpPr>
            <a:spLocks noGrp="1"/>
          </p:cNvSpPr>
          <p:nvPr>
            <p:ph idx="1"/>
          </p:nvPr>
        </p:nvSpPr>
        <p:spPr/>
        <p:txBody>
          <a:bodyPr/>
          <a:lstStyle/>
          <a:p>
            <a:r>
              <a:rPr lang="en-US" dirty="0" smtClean="0"/>
              <a:t>The Migration Tool is developed utilizing:</a:t>
            </a:r>
          </a:p>
          <a:p>
            <a:pPr lvl="1"/>
            <a:r>
              <a:rPr lang="en-US" dirty="0" smtClean="0"/>
              <a:t>Junos Space 13.1</a:t>
            </a:r>
          </a:p>
          <a:p>
            <a:pPr lvl="1"/>
            <a:r>
              <a:rPr lang="en-US" dirty="0" smtClean="0"/>
              <a:t>Junos Space SDK</a:t>
            </a:r>
          </a:p>
          <a:p>
            <a:pPr lvl="1"/>
            <a:r>
              <a:rPr lang="en-US" dirty="0" smtClean="0"/>
              <a:t>Eclipse with Junos Space Plug-in</a:t>
            </a:r>
          </a:p>
          <a:p>
            <a:pPr lvl="1"/>
            <a:r>
              <a:rPr lang="en-US" dirty="0" smtClean="0"/>
              <a:t>VirtualBox</a:t>
            </a:r>
          </a:p>
          <a:p>
            <a:pPr lvl="1"/>
            <a:r>
              <a:rPr lang="en-US" dirty="0" smtClean="0"/>
              <a:t>DMI Simulator with virtual MX and M (for initial development)</a:t>
            </a:r>
          </a:p>
          <a:p>
            <a:pPr lvl="1"/>
            <a:r>
              <a:rPr lang="en-US" dirty="0" smtClean="0"/>
              <a:t>MX and M Routers with Junos 12.3 (for final and DVT)</a:t>
            </a:r>
          </a:p>
          <a:p>
            <a:pPr lvl="1"/>
            <a:r>
              <a:rPr lang="en-US" dirty="0" smtClean="0"/>
              <a:t>Production M-router configurations used for validation testing</a:t>
            </a:r>
          </a:p>
        </p:txBody>
      </p:sp>
    </p:spTree>
    <p:extLst>
      <p:ext uri="{BB962C8B-B14F-4D97-AF65-F5344CB8AC3E}">
        <p14:creationId xmlns:p14="http://schemas.microsoft.com/office/powerpoint/2010/main" val="394192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1704622" y="1993900"/>
            <a:ext cx="11221156"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2" name="Title 1"/>
          <p:cNvSpPr>
            <a:spLocks noGrp="1"/>
          </p:cNvSpPr>
          <p:nvPr>
            <p:ph type="title"/>
          </p:nvPr>
        </p:nvSpPr>
        <p:spPr/>
        <p:txBody>
          <a:bodyPr/>
          <a:lstStyle/>
          <a:p>
            <a:r>
              <a:rPr lang="en-US" dirty="0" smtClean="0"/>
              <a:t>Development Environment</a:t>
            </a:r>
            <a:endParaRPr lang="en-US" dirty="0"/>
          </a:p>
        </p:txBody>
      </p:sp>
      <p:sp>
        <p:nvSpPr>
          <p:cNvPr id="37" name="TextBox 36"/>
          <p:cNvSpPr txBox="1"/>
          <p:nvPr/>
        </p:nvSpPr>
        <p:spPr>
          <a:xfrm>
            <a:off x="3268839" y="2373936"/>
            <a:ext cx="8099072" cy="54124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lvl="0" algn="ctr">
              <a:lnSpc>
                <a:spcPct val="95000"/>
              </a:lnSpc>
              <a:spcBef>
                <a:spcPts val="400"/>
              </a:spcBef>
            </a:pPr>
            <a:r>
              <a:rPr lang="en-US" sz="2800" b="1" dirty="0" smtClean="0">
                <a:solidFill>
                  <a:srgbClr val="445E88"/>
                </a:solidFill>
                <a:latin typeface="Arial" panose="020B0604020202020204" pitchFamily="34" charset="0"/>
              </a:rPr>
              <a:t>Development Environment</a:t>
            </a:r>
            <a:endParaRPr lang="en-US" sz="2800" b="1" dirty="0">
              <a:solidFill>
                <a:srgbClr val="445E88"/>
              </a:solidFill>
              <a:latin typeface="Arial" panose="020B0604020202020204" pitchFamily="34" charset="0"/>
            </a:endParaRPr>
          </a:p>
        </p:txBody>
      </p:sp>
      <p:grpSp>
        <p:nvGrpSpPr>
          <p:cNvPr id="73" name="Group 72"/>
          <p:cNvGrpSpPr/>
          <p:nvPr/>
        </p:nvGrpSpPr>
        <p:grpSpPr>
          <a:xfrm>
            <a:off x="2715066" y="3357562"/>
            <a:ext cx="9200268" cy="3875793"/>
            <a:chOff x="6148035" y="2671763"/>
            <a:chExt cx="9200268" cy="3875793"/>
          </a:xfrm>
        </p:grpSpPr>
        <p:grpSp>
          <p:nvGrpSpPr>
            <p:cNvPr id="65" name="Group 64"/>
            <p:cNvGrpSpPr/>
            <p:nvPr/>
          </p:nvGrpSpPr>
          <p:grpSpPr>
            <a:xfrm>
              <a:off x="12255147" y="2671763"/>
              <a:ext cx="3093156" cy="3875793"/>
              <a:chOff x="11893991" y="2671763"/>
              <a:chExt cx="3093156" cy="3875793"/>
            </a:xfrm>
          </p:grpSpPr>
          <p:grpSp>
            <p:nvGrpSpPr>
              <p:cNvPr id="18" name="Group 17"/>
              <p:cNvGrpSpPr/>
              <p:nvPr/>
            </p:nvGrpSpPr>
            <p:grpSpPr>
              <a:xfrm>
                <a:off x="11893991" y="2671763"/>
                <a:ext cx="3093156" cy="3875793"/>
                <a:chOff x="101600" y="2833511"/>
                <a:chExt cx="3093156" cy="4456289"/>
              </a:xfrm>
            </p:grpSpPr>
            <p:sp>
              <p:nvSpPr>
                <p:cNvPr id="35" name="Rounded Rectangle 34"/>
                <p:cNvSpPr/>
                <p:nvPr/>
              </p:nvSpPr>
              <p:spPr>
                <a:xfrm>
                  <a:off x="101600" y="2833511"/>
                  <a:ext cx="3093156" cy="4456289"/>
                </a:xfrm>
                <a:prstGeom prst="roundRect">
                  <a:avLst>
                    <a:gd name="adj" fmla="val 4623"/>
                  </a:avLst>
                </a:prstGeom>
                <a:solidFill>
                  <a:schemeClr val="tx2">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6" name="TextBox 35"/>
                <p:cNvSpPr txBox="1"/>
                <p:nvPr/>
              </p:nvSpPr>
              <p:spPr>
                <a:xfrm>
                  <a:off x="304801" y="6742035"/>
                  <a:ext cx="2686754" cy="4878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2000" b="1" dirty="0" smtClean="0">
                      <a:solidFill>
                        <a:schemeClr val="accent2"/>
                      </a:solidFill>
                      <a:latin typeface="Arial" panose="020B0604020202020204" pitchFamily="34" charset="0"/>
                    </a:rPr>
                    <a:t>Virtual Box</a:t>
                  </a:r>
                  <a:endParaRPr lang="en-US" sz="2000" b="1" dirty="0">
                    <a:solidFill>
                      <a:schemeClr val="accent2"/>
                    </a:solidFill>
                    <a:latin typeface="Arial" panose="020B0604020202020204" pitchFamily="34" charset="0"/>
                  </a:endParaRPr>
                </a:p>
              </p:txBody>
            </p:sp>
          </p:grpSp>
          <p:sp>
            <p:nvSpPr>
              <p:cNvPr id="26" name="Rounded Rectangle 25"/>
              <p:cNvSpPr/>
              <p:nvPr/>
            </p:nvSpPr>
            <p:spPr>
              <a:xfrm>
                <a:off x="12169511" y="4970781"/>
                <a:ext cx="2542116" cy="519289"/>
              </a:xfrm>
              <a:prstGeom prst="roundRect">
                <a:avLst>
                  <a:gd name="adj" fmla="val 16666"/>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8" name="TextBox 27"/>
              <p:cNvSpPr txBox="1"/>
              <p:nvPr/>
            </p:nvSpPr>
            <p:spPr>
              <a:xfrm>
                <a:off x="12485600" y="5047521"/>
                <a:ext cx="1909938" cy="36580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600" b="1" dirty="0" smtClean="0">
                    <a:solidFill>
                      <a:schemeClr val="accent2"/>
                    </a:solidFill>
                    <a:latin typeface="Arial" panose="020B0604020202020204" pitchFamily="34" charset="0"/>
                  </a:rPr>
                  <a:t>DMI Simulator</a:t>
                </a:r>
                <a:endParaRPr lang="en-US" sz="1600" b="1" dirty="0">
                  <a:solidFill>
                    <a:schemeClr val="accent2"/>
                  </a:solidFill>
                  <a:latin typeface="Arial" panose="020B0604020202020204" pitchFamily="34" charset="0"/>
                </a:endParaRPr>
              </a:p>
            </p:txBody>
          </p:sp>
          <p:grpSp>
            <p:nvGrpSpPr>
              <p:cNvPr id="40" name="Group 39"/>
              <p:cNvGrpSpPr/>
              <p:nvPr/>
            </p:nvGrpSpPr>
            <p:grpSpPr>
              <a:xfrm>
                <a:off x="12169511" y="2833511"/>
                <a:ext cx="2542116" cy="2046959"/>
                <a:chOff x="10327217" y="2833511"/>
                <a:chExt cx="2542116" cy="2046959"/>
              </a:xfrm>
            </p:grpSpPr>
            <p:sp>
              <p:nvSpPr>
                <p:cNvPr id="38" name="Rounded Rectangle 37"/>
                <p:cNvSpPr/>
                <p:nvPr/>
              </p:nvSpPr>
              <p:spPr>
                <a:xfrm>
                  <a:off x="10327217" y="2833511"/>
                  <a:ext cx="2542116" cy="2046959"/>
                </a:xfrm>
                <a:prstGeom prst="roundRect">
                  <a:avLst>
                    <a:gd name="adj" fmla="val 5085"/>
                  </a:avLst>
                </a:prstGeom>
                <a:solidFill>
                  <a:schemeClr val="accent4"/>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9" name="TextBox 38"/>
                <p:cNvSpPr txBox="1"/>
                <p:nvPr/>
              </p:nvSpPr>
              <p:spPr>
                <a:xfrm>
                  <a:off x="10643306" y="4389435"/>
                  <a:ext cx="1909938" cy="39504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800" b="1" dirty="0" smtClean="0">
                      <a:solidFill>
                        <a:schemeClr val="bg1"/>
                      </a:solidFill>
                      <a:latin typeface="Arial" panose="020B0604020202020204" pitchFamily="34" charset="0"/>
                    </a:rPr>
                    <a:t>Junos Space</a:t>
                  </a:r>
                  <a:endParaRPr lang="en-US" sz="1800" b="1" dirty="0">
                    <a:solidFill>
                      <a:schemeClr val="bg1"/>
                    </a:solidFill>
                    <a:latin typeface="Arial" panose="020B0604020202020204" pitchFamily="34" charset="0"/>
                  </a:endParaRPr>
                </a:p>
              </p:txBody>
            </p:sp>
            <p:grpSp>
              <p:nvGrpSpPr>
                <p:cNvPr id="3" name="Group 2"/>
                <p:cNvGrpSpPr/>
                <p:nvPr/>
              </p:nvGrpSpPr>
              <p:grpSpPr>
                <a:xfrm>
                  <a:off x="10622844" y="3048310"/>
                  <a:ext cx="1928286" cy="541240"/>
                  <a:chOff x="12983175" y="576044"/>
                  <a:chExt cx="1678024" cy="541240"/>
                </a:xfrm>
              </p:grpSpPr>
              <p:sp>
                <p:nvSpPr>
                  <p:cNvPr id="23" name="Rounded Rectangle 22"/>
                  <p:cNvSpPr/>
                  <p:nvPr/>
                </p:nvSpPr>
                <p:spPr>
                  <a:xfrm>
                    <a:off x="12983175" y="587020"/>
                    <a:ext cx="1678024" cy="519289"/>
                  </a:xfrm>
                  <a:prstGeom prst="roundRect">
                    <a:avLst>
                      <a:gd name="adj" fmla="val 16666"/>
                    </a:avLst>
                  </a:prstGeom>
                  <a:solidFill>
                    <a:schemeClr val="accent4">
                      <a:lumMod val="20000"/>
                      <a:lumOff val="80000"/>
                    </a:schemeClr>
                  </a:solidFill>
                  <a:ln w="190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4" name="TextBox 23"/>
                  <p:cNvSpPr txBox="1"/>
                  <p:nvPr/>
                </p:nvSpPr>
                <p:spPr>
                  <a:xfrm>
                    <a:off x="13160729" y="576044"/>
                    <a:ext cx="1322916" cy="54124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400" b="1" dirty="0" smtClean="0">
                        <a:solidFill>
                          <a:schemeClr val="accent2"/>
                        </a:solidFill>
                        <a:latin typeface="Arial" panose="020B0604020202020204" pitchFamily="34" charset="0"/>
                      </a:rPr>
                      <a:t>RESTFul WS</a:t>
                    </a:r>
                    <a:endParaRPr lang="en-US" sz="1400" b="1" dirty="0">
                      <a:solidFill>
                        <a:schemeClr val="accent2"/>
                      </a:solidFill>
                      <a:latin typeface="Arial" panose="020B0604020202020204" pitchFamily="34" charset="0"/>
                    </a:endParaRPr>
                  </a:p>
                </p:txBody>
              </p:sp>
            </p:grpSp>
          </p:grpSp>
        </p:grpSp>
        <p:cxnSp>
          <p:nvCxnSpPr>
            <p:cNvPr id="68" name="Straight Connector 67"/>
            <p:cNvCxnSpPr/>
            <p:nvPr/>
          </p:nvCxnSpPr>
          <p:spPr>
            <a:xfrm flipH="1">
              <a:off x="10295467" y="3476978"/>
              <a:ext cx="2235200" cy="0"/>
            </a:xfrm>
            <a:prstGeom prst="line">
              <a:avLst/>
            </a:pr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cxnSp>
        <p:cxnSp>
          <p:nvCxnSpPr>
            <p:cNvPr id="70" name="Straight Connector 69"/>
            <p:cNvCxnSpPr/>
            <p:nvPr/>
          </p:nvCxnSpPr>
          <p:spPr>
            <a:xfrm>
              <a:off x="8658578" y="5802488"/>
              <a:ext cx="541866" cy="0"/>
            </a:xfrm>
            <a:prstGeom prst="line">
              <a:avLst/>
            </a:pr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cxnSp>
        <p:sp>
          <p:nvSpPr>
            <p:cNvPr id="72" name="Freeform 71"/>
            <p:cNvSpPr/>
            <p:nvPr/>
          </p:nvSpPr>
          <p:spPr>
            <a:xfrm>
              <a:off x="11729156" y="3849510"/>
              <a:ext cx="699911" cy="1952978"/>
            </a:xfrm>
            <a:custGeom>
              <a:avLst/>
              <a:gdLst>
                <a:gd name="connsiteX0" fmla="*/ 0 w 699911"/>
                <a:gd name="connsiteY0" fmla="*/ 1952978 h 1952978"/>
                <a:gd name="connsiteX1" fmla="*/ 282222 w 699911"/>
                <a:gd name="connsiteY1" fmla="*/ 1952978 h 1952978"/>
                <a:gd name="connsiteX2" fmla="*/ 282222 w 699911"/>
                <a:gd name="connsiteY2" fmla="*/ 0 h 1952978"/>
                <a:gd name="connsiteX3" fmla="*/ 699911 w 699911"/>
                <a:gd name="connsiteY3" fmla="*/ 0 h 1952978"/>
              </a:gdLst>
              <a:ahLst/>
              <a:cxnLst>
                <a:cxn ang="0">
                  <a:pos x="connsiteX0" y="connsiteY0"/>
                </a:cxn>
                <a:cxn ang="0">
                  <a:pos x="connsiteX1" y="connsiteY1"/>
                </a:cxn>
                <a:cxn ang="0">
                  <a:pos x="connsiteX2" y="connsiteY2"/>
                </a:cxn>
                <a:cxn ang="0">
                  <a:pos x="connsiteX3" y="connsiteY3"/>
                </a:cxn>
              </a:cxnLst>
              <a:rect l="l" t="t" r="r" b="b"/>
              <a:pathLst>
                <a:path w="699911" h="1952978">
                  <a:moveTo>
                    <a:pt x="0" y="1952978"/>
                  </a:moveTo>
                  <a:lnTo>
                    <a:pt x="282222" y="1952978"/>
                  </a:lnTo>
                  <a:lnTo>
                    <a:pt x="282222" y="0"/>
                  </a:lnTo>
                  <a:lnTo>
                    <a:pt x="699911" y="0"/>
                  </a:lnTo>
                </a:path>
              </a:pathLst>
            </a:cu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grpSp>
          <p:nvGrpSpPr>
            <p:cNvPr id="66" name="Group 65"/>
            <p:cNvGrpSpPr/>
            <p:nvPr/>
          </p:nvGrpSpPr>
          <p:grpSpPr>
            <a:xfrm>
              <a:off x="6148035" y="2671764"/>
              <a:ext cx="5623983" cy="3875792"/>
              <a:chOff x="6148035" y="2671764"/>
              <a:chExt cx="5623983" cy="3875792"/>
            </a:xfrm>
          </p:grpSpPr>
          <p:grpSp>
            <p:nvGrpSpPr>
              <p:cNvPr id="41" name="Group 40"/>
              <p:cNvGrpSpPr/>
              <p:nvPr/>
            </p:nvGrpSpPr>
            <p:grpSpPr>
              <a:xfrm>
                <a:off x="7688968" y="2671764"/>
                <a:ext cx="2542116" cy="1787348"/>
                <a:chOff x="10327217" y="2833512"/>
                <a:chExt cx="2542116" cy="1787348"/>
              </a:xfrm>
            </p:grpSpPr>
            <p:sp>
              <p:nvSpPr>
                <p:cNvPr id="42" name="Rounded Rectangle 41"/>
                <p:cNvSpPr/>
                <p:nvPr/>
              </p:nvSpPr>
              <p:spPr>
                <a:xfrm>
                  <a:off x="10327217" y="2833512"/>
                  <a:ext cx="2542116" cy="1787348"/>
                </a:xfrm>
                <a:prstGeom prst="roundRect">
                  <a:avLst>
                    <a:gd name="adj" fmla="val 5085"/>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3" name="TextBox 42"/>
                <p:cNvSpPr txBox="1"/>
                <p:nvPr/>
              </p:nvSpPr>
              <p:spPr>
                <a:xfrm>
                  <a:off x="10643306" y="4163657"/>
                  <a:ext cx="1909938" cy="39504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800" b="1" dirty="0" smtClean="0">
                      <a:solidFill>
                        <a:schemeClr val="bg1"/>
                      </a:solidFill>
                      <a:latin typeface="Arial" panose="020B0604020202020204" pitchFamily="34" charset="0"/>
                    </a:rPr>
                    <a:t>Web Browser</a:t>
                  </a:r>
                  <a:endParaRPr lang="en-US" sz="1800" b="1" dirty="0">
                    <a:solidFill>
                      <a:schemeClr val="bg1"/>
                    </a:solidFill>
                    <a:latin typeface="Arial" panose="020B0604020202020204" pitchFamily="34" charset="0"/>
                  </a:endParaRPr>
                </a:p>
              </p:txBody>
            </p:sp>
            <p:grpSp>
              <p:nvGrpSpPr>
                <p:cNvPr id="44" name="Group 43"/>
                <p:cNvGrpSpPr/>
                <p:nvPr/>
              </p:nvGrpSpPr>
              <p:grpSpPr>
                <a:xfrm>
                  <a:off x="10622844" y="3059286"/>
                  <a:ext cx="1928286" cy="519289"/>
                  <a:chOff x="12983175" y="587020"/>
                  <a:chExt cx="1678024" cy="519289"/>
                </a:xfrm>
              </p:grpSpPr>
              <p:sp>
                <p:nvSpPr>
                  <p:cNvPr id="45" name="Rounded Rectangle 44"/>
                  <p:cNvSpPr/>
                  <p:nvPr/>
                </p:nvSpPr>
                <p:spPr>
                  <a:xfrm>
                    <a:off x="12983175" y="587020"/>
                    <a:ext cx="1678024" cy="519289"/>
                  </a:xfrm>
                  <a:prstGeom prst="roundRect">
                    <a:avLst>
                      <a:gd name="adj" fmla="val 16666"/>
                    </a:avLst>
                  </a:prstGeom>
                  <a:solidFill>
                    <a:schemeClr val="accent4">
                      <a:lumMod val="20000"/>
                      <a:lumOff val="80000"/>
                    </a:schemeClr>
                  </a:solidFill>
                  <a:ln w="190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6" name="TextBox 45"/>
                  <p:cNvSpPr txBox="1"/>
                  <p:nvPr/>
                </p:nvSpPr>
                <p:spPr>
                  <a:xfrm>
                    <a:off x="13160729" y="678379"/>
                    <a:ext cx="13229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400" b="1" dirty="0" smtClean="0">
                        <a:solidFill>
                          <a:schemeClr val="accent2"/>
                        </a:solidFill>
                        <a:latin typeface="Arial" panose="020B0604020202020204" pitchFamily="34" charset="0"/>
                      </a:rPr>
                      <a:t>Space UI</a:t>
                    </a:r>
                    <a:endParaRPr lang="en-US" sz="1400" b="1" dirty="0">
                      <a:solidFill>
                        <a:schemeClr val="accent2"/>
                      </a:solidFill>
                      <a:latin typeface="Arial" panose="020B0604020202020204" pitchFamily="34" charset="0"/>
                    </a:endParaRPr>
                  </a:p>
                </p:txBody>
              </p:sp>
            </p:grpSp>
          </p:grpSp>
          <p:grpSp>
            <p:nvGrpSpPr>
              <p:cNvPr id="53" name="Group 52"/>
              <p:cNvGrpSpPr/>
              <p:nvPr/>
            </p:nvGrpSpPr>
            <p:grpSpPr>
              <a:xfrm>
                <a:off x="9229902" y="4760208"/>
                <a:ext cx="2542116" cy="1787348"/>
                <a:chOff x="10327217" y="2833512"/>
                <a:chExt cx="2542116" cy="1787348"/>
              </a:xfrm>
            </p:grpSpPr>
            <p:sp>
              <p:nvSpPr>
                <p:cNvPr id="54" name="Rounded Rectangle 53"/>
                <p:cNvSpPr/>
                <p:nvPr/>
              </p:nvSpPr>
              <p:spPr>
                <a:xfrm>
                  <a:off x="10327217" y="2833512"/>
                  <a:ext cx="2542116" cy="1787348"/>
                </a:xfrm>
                <a:prstGeom prst="roundRect">
                  <a:avLst>
                    <a:gd name="adj" fmla="val 5085"/>
                  </a:avLst>
                </a:prstGeom>
                <a:solidFill>
                  <a:schemeClr val="bg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5" name="TextBox 54"/>
                <p:cNvSpPr txBox="1"/>
                <p:nvPr/>
              </p:nvSpPr>
              <p:spPr>
                <a:xfrm>
                  <a:off x="10643306" y="4163657"/>
                  <a:ext cx="1909938" cy="39504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800" b="1" dirty="0" smtClean="0">
                      <a:solidFill>
                        <a:schemeClr val="accent2"/>
                      </a:solidFill>
                      <a:latin typeface="Arial" panose="020B0604020202020204" pitchFamily="34" charset="0"/>
                    </a:rPr>
                    <a:t>Eclipse IDE</a:t>
                  </a:r>
                  <a:endParaRPr lang="en-US" sz="1800" b="1" dirty="0">
                    <a:solidFill>
                      <a:schemeClr val="accent2"/>
                    </a:solidFill>
                    <a:latin typeface="Arial" panose="020B0604020202020204" pitchFamily="34" charset="0"/>
                  </a:endParaRPr>
                </a:p>
              </p:txBody>
            </p:sp>
            <p:grpSp>
              <p:nvGrpSpPr>
                <p:cNvPr id="56" name="Group 55"/>
                <p:cNvGrpSpPr/>
                <p:nvPr/>
              </p:nvGrpSpPr>
              <p:grpSpPr>
                <a:xfrm>
                  <a:off x="10622844" y="3059286"/>
                  <a:ext cx="1928286" cy="519289"/>
                  <a:chOff x="12983175" y="587020"/>
                  <a:chExt cx="1678024" cy="519289"/>
                </a:xfrm>
              </p:grpSpPr>
              <p:sp>
                <p:nvSpPr>
                  <p:cNvPr id="57" name="Rounded Rectangle 56"/>
                  <p:cNvSpPr/>
                  <p:nvPr/>
                </p:nvSpPr>
                <p:spPr>
                  <a:xfrm>
                    <a:off x="12983175" y="587020"/>
                    <a:ext cx="1678024" cy="519289"/>
                  </a:xfrm>
                  <a:prstGeom prst="roundRect">
                    <a:avLst>
                      <a:gd name="adj" fmla="val 16666"/>
                    </a:avLst>
                  </a:prstGeom>
                  <a:solidFill>
                    <a:schemeClr val="accent4">
                      <a:lumMod val="20000"/>
                      <a:lumOff val="80000"/>
                    </a:schemeClr>
                  </a:solidFill>
                  <a:ln w="190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8" name="TextBox 57"/>
                  <p:cNvSpPr txBox="1"/>
                  <p:nvPr/>
                </p:nvSpPr>
                <p:spPr>
                  <a:xfrm>
                    <a:off x="13057931" y="678379"/>
                    <a:ext cx="1528514"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400" b="1" dirty="0" smtClean="0">
                        <a:solidFill>
                          <a:schemeClr val="accent2"/>
                        </a:solidFill>
                        <a:latin typeface="Arial" panose="020B0604020202020204" pitchFamily="34" charset="0"/>
                      </a:rPr>
                      <a:t>JS SDK Plug-in</a:t>
                    </a:r>
                    <a:endParaRPr lang="en-US" sz="1400" b="1" dirty="0">
                      <a:solidFill>
                        <a:schemeClr val="accent2"/>
                      </a:solidFill>
                      <a:latin typeface="Arial" panose="020B0604020202020204" pitchFamily="34" charset="0"/>
                    </a:endParaRPr>
                  </a:p>
                </p:txBody>
              </p:sp>
            </p:grpSp>
          </p:grpSp>
          <p:grpSp>
            <p:nvGrpSpPr>
              <p:cNvPr id="59" name="Group 58"/>
              <p:cNvGrpSpPr/>
              <p:nvPr/>
            </p:nvGrpSpPr>
            <p:grpSpPr>
              <a:xfrm>
                <a:off x="6148035" y="4760208"/>
                <a:ext cx="2542116" cy="1787348"/>
                <a:chOff x="10327217" y="2833512"/>
                <a:chExt cx="2542116" cy="1787348"/>
              </a:xfrm>
            </p:grpSpPr>
            <p:sp>
              <p:nvSpPr>
                <p:cNvPr id="60" name="Rounded Rectangle 59"/>
                <p:cNvSpPr/>
                <p:nvPr/>
              </p:nvSpPr>
              <p:spPr>
                <a:xfrm>
                  <a:off x="10327217" y="2833512"/>
                  <a:ext cx="2542116" cy="1787348"/>
                </a:xfrm>
                <a:prstGeom prst="roundRect">
                  <a:avLst>
                    <a:gd name="adj" fmla="val 5085"/>
                  </a:avLst>
                </a:prstGeom>
                <a:solidFill>
                  <a:schemeClr val="bg2"/>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1" name="TextBox 60"/>
                <p:cNvSpPr txBox="1"/>
                <p:nvPr/>
              </p:nvSpPr>
              <p:spPr>
                <a:xfrm>
                  <a:off x="10643306" y="4163657"/>
                  <a:ext cx="1909938" cy="39504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800" b="1" dirty="0" smtClean="0">
                      <a:solidFill>
                        <a:schemeClr val="accent2"/>
                      </a:solidFill>
                      <a:latin typeface="Arial" panose="020B0604020202020204" pitchFamily="34" charset="0"/>
                    </a:rPr>
                    <a:t>Ext Designer</a:t>
                  </a:r>
                  <a:endParaRPr lang="en-US" sz="1800" b="1" dirty="0">
                    <a:solidFill>
                      <a:schemeClr val="accent2"/>
                    </a:solidFill>
                    <a:latin typeface="Arial" panose="020B0604020202020204" pitchFamily="34" charset="0"/>
                  </a:endParaRPr>
                </a:p>
              </p:txBody>
            </p:sp>
            <p:grpSp>
              <p:nvGrpSpPr>
                <p:cNvPr id="62" name="Group 61"/>
                <p:cNvGrpSpPr/>
                <p:nvPr/>
              </p:nvGrpSpPr>
              <p:grpSpPr>
                <a:xfrm>
                  <a:off x="10622844" y="3048310"/>
                  <a:ext cx="1928286" cy="541240"/>
                  <a:chOff x="12983175" y="576044"/>
                  <a:chExt cx="1678024" cy="541240"/>
                </a:xfrm>
              </p:grpSpPr>
              <p:sp>
                <p:nvSpPr>
                  <p:cNvPr id="63" name="Rounded Rectangle 62"/>
                  <p:cNvSpPr/>
                  <p:nvPr/>
                </p:nvSpPr>
                <p:spPr>
                  <a:xfrm>
                    <a:off x="12983175" y="587020"/>
                    <a:ext cx="1678024" cy="519289"/>
                  </a:xfrm>
                  <a:prstGeom prst="roundRect">
                    <a:avLst>
                      <a:gd name="adj" fmla="val 16666"/>
                    </a:avLst>
                  </a:prstGeom>
                  <a:solidFill>
                    <a:schemeClr val="accent4">
                      <a:lumMod val="20000"/>
                      <a:lumOff val="80000"/>
                    </a:schemeClr>
                  </a:solidFill>
                  <a:ln w="1905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4" name="TextBox 63"/>
                  <p:cNvSpPr txBox="1"/>
                  <p:nvPr/>
                </p:nvSpPr>
                <p:spPr>
                  <a:xfrm>
                    <a:off x="13160729" y="576044"/>
                    <a:ext cx="1322916" cy="54124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nchor="ctr" anchorCtr="1">
                    <a:spAutoFit/>
                  </a:bodyPr>
                  <a:lstStyle/>
                  <a:p>
                    <a:pPr algn="ctr">
                      <a:lnSpc>
                        <a:spcPct val="95000"/>
                      </a:lnSpc>
                      <a:spcBef>
                        <a:spcPts val="400"/>
                      </a:spcBef>
                    </a:pPr>
                    <a:r>
                      <a:rPr lang="en-US" sz="1400" b="1" dirty="0" smtClean="0">
                        <a:solidFill>
                          <a:schemeClr val="accent2"/>
                        </a:solidFill>
                        <a:latin typeface="Arial" panose="020B0604020202020204" pitchFamily="34" charset="0"/>
                      </a:rPr>
                      <a:t>JS SDK Components</a:t>
                    </a:r>
                    <a:endParaRPr lang="en-US" sz="1400" b="1" dirty="0">
                      <a:solidFill>
                        <a:schemeClr val="accent2"/>
                      </a:solidFill>
                      <a:latin typeface="Arial" panose="020B0604020202020204" pitchFamily="34" charset="0"/>
                    </a:endParaRPr>
                  </a:p>
                </p:txBody>
              </p:sp>
            </p:grpSp>
          </p:grpSp>
        </p:grpSp>
      </p:grpSp>
    </p:spTree>
    <p:extLst>
      <p:ext uri="{BB962C8B-B14F-4D97-AF65-F5344CB8AC3E}">
        <p14:creationId xmlns:p14="http://schemas.microsoft.com/office/powerpoint/2010/main" val="51633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704622" y="1993900"/>
            <a:ext cx="11221156"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40" name="Freeform 39"/>
          <p:cNvSpPr/>
          <p:nvPr/>
        </p:nvSpPr>
        <p:spPr>
          <a:xfrm>
            <a:off x="4944540" y="5870222"/>
            <a:ext cx="778933" cy="654756"/>
          </a:xfrm>
          <a:custGeom>
            <a:avLst/>
            <a:gdLst>
              <a:gd name="connsiteX0" fmla="*/ 0 w 778933"/>
              <a:gd name="connsiteY0" fmla="*/ 654756 h 654756"/>
              <a:gd name="connsiteX1" fmla="*/ 0 w 778933"/>
              <a:gd name="connsiteY1" fmla="*/ 0 h 654756"/>
              <a:gd name="connsiteX2" fmla="*/ 778933 w 778933"/>
              <a:gd name="connsiteY2" fmla="*/ 0 h 654756"/>
            </a:gdLst>
            <a:ahLst/>
            <a:cxnLst>
              <a:cxn ang="0">
                <a:pos x="connsiteX0" y="connsiteY0"/>
              </a:cxn>
              <a:cxn ang="0">
                <a:pos x="connsiteX1" y="connsiteY1"/>
              </a:cxn>
              <a:cxn ang="0">
                <a:pos x="connsiteX2" y="connsiteY2"/>
              </a:cxn>
            </a:cxnLst>
            <a:rect l="l" t="t" r="r" b="b"/>
            <a:pathLst>
              <a:path w="778933" h="654756">
                <a:moveTo>
                  <a:pt x="0" y="654756"/>
                </a:moveTo>
                <a:lnTo>
                  <a:pt x="0" y="0"/>
                </a:lnTo>
                <a:lnTo>
                  <a:pt x="778933" y="0"/>
                </a:lnTo>
              </a:path>
            </a:pathLst>
          </a:custGeom>
          <a:noFill/>
          <a:ln w="19050">
            <a:solidFill>
              <a:schemeClr val="accent2"/>
            </a:solidFill>
            <a:prstDash val="sysDot"/>
            <a:miter lim="800000"/>
            <a:headEnd type="none" w="med" len="med"/>
            <a:tailEnd type="none" w="med" len="med"/>
          </a:ln>
          <a:extLst>
            <a:ext uri="{909E8E84-426E-40dd-AFC4-6F175D3DCCD1}">
              <a14:hiddenFill xmlns="" xmlns:a14="http://schemas.microsoft.com/office/drawing/2010/main">
                <a:noFill/>
              </a14:hiddenFill>
            </a:ext>
          </a:extLst>
        </p:spPr>
        <p:txBody>
          <a:bodyPr rtlCol="0" anchor="ctr"/>
          <a:lstStyle/>
          <a:p>
            <a:pPr algn="ctr"/>
            <a:endParaRPr lang="en-US" dirty="0">
              <a:solidFill>
                <a:schemeClr val="tx1"/>
              </a:solidFill>
            </a:endParaRPr>
          </a:p>
        </p:txBody>
      </p:sp>
      <p:sp>
        <p:nvSpPr>
          <p:cNvPr id="41" name="Freeform 40"/>
          <p:cNvSpPr/>
          <p:nvPr/>
        </p:nvSpPr>
        <p:spPr>
          <a:xfrm flipH="1">
            <a:off x="6220178" y="5497685"/>
            <a:ext cx="1106315" cy="372538"/>
          </a:xfrm>
          <a:custGeom>
            <a:avLst/>
            <a:gdLst>
              <a:gd name="connsiteX0" fmla="*/ 0 w 778933"/>
              <a:gd name="connsiteY0" fmla="*/ 654756 h 654756"/>
              <a:gd name="connsiteX1" fmla="*/ 0 w 778933"/>
              <a:gd name="connsiteY1" fmla="*/ 0 h 654756"/>
              <a:gd name="connsiteX2" fmla="*/ 778933 w 778933"/>
              <a:gd name="connsiteY2" fmla="*/ 0 h 654756"/>
            </a:gdLst>
            <a:ahLst/>
            <a:cxnLst>
              <a:cxn ang="0">
                <a:pos x="connsiteX0" y="connsiteY0"/>
              </a:cxn>
              <a:cxn ang="0">
                <a:pos x="connsiteX1" y="connsiteY1"/>
              </a:cxn>
              <a:cxn ang="0">
                <a:pos x="connsiteX2" y="connsiteY2"/>
              </a:cxn>
            </a:cxnLst>
            <a:rect l="l" t="t" r="r" b="b"/>
            <a:pathLst>
              <a:path w="778933" h="654756">
                <a:moveTo>
                  <a:pt x="0" y="654756"/>
                </a:moveTo>
                <a:lnTo>
                  <a:pt x="0" y="0"/>
                </a:lnTo>
                <a:lnTo>
                  <a:pt x="778933" y="0"/>
                </a:lnTo>
              </a:path>
            </a:pathLst>
          </a:custGeom>
          <a:noFill/>
          <a:ln w="19050">
            <a:solidFill>
              <a:schemeClr val="accent2"/>
            </a:solidFill>
            <a:prstDash val="sysDot"/>
            <a:miter lim="800000"/>
            <a:headEnd type="none" w="med" len="med"/>
            <a:tailEnd type="none" w="med" len="med"/>
          </a:ln>
          <a:extLst>
            <a:ext uri="{909E8E84-426E-40dd-AFC4-6F175D3DCCD1}">
              <a14:hiddenFill xmlns="" xmlns:a14="http://schemas.microsoft.com/office/drawing/2010/main">
                <a:noFill/>
              </a14:hiddenFill>
            </a:ext>
          </a:extLst>
        </p:spPr>
        <p:txBody>
          <a:bodyPr rtlCol="0" anchor="ctr"/>
          <a:lstStyle/>
          <a:p>
            <a:pPr algn="ctr"/>
            <a:endParaRPr lang="en-US" dirty="0">
              <a:solidFill>
                <a:schemeClr val="tx1"/>
              </a:solidFill>
            </a:endParaRPr>
          </a:p>
        </p:txBody>
      </p:sp>
      <p:cxnSp>
        <p:nvCxnSpPr>
          <p:cNvPr id="37" name="Straight Connector 36"/>
          <p:cNvCxnSpPr/>
          <p:nvPr/>
        </p:nvCxnSpPr>
        <p:spPr>
          <a:xfrm>
            <a:off x="10382026" y="3977922"/>
            <a:ext cx="0" cy="1905000"/>
          </a:xfrm>
          <a:prstGeom prst="line">
            <a:avLst/>
          </a:pr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cxnSp>
      <p:sp>
        <p:nvSpPr>
          <p:cNvPr id="38" name="Rounded Rectangle 37"/>
          <p:cNvSpPr/>
          <p:nvPr/>
        </p:nvSpPr>
        <p:spPr>
          <a:xfrm>
            <a:off x="9192935" y="2649185"/>
            <a:ext cx="2378182" cy="1708326"/>
          </a:xfrm>
          <a:prstGeom prst="roundRect">
            <a:avLst>
              <a:gd name="adj" fmla="val 6755"/>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9" name="Rounded Rectangle 38"/>
          <p:cNvSpPr/>
          <p:nvPr/>
        </p:nvSpPr>
        <p:spPr>
          <a:xfrm>
            <a:off x="9192935" y="5911674"/>
            <a:ext cx="2378182" cy="1708326"/>
          </a:xfrm>
          <a:prstGeom prst="roundRect">
            <a:avLst>
              <a:gd name="adj" fmla="val 6755"/>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 name="Title 1"/>
          <p:cNvSpPr>
            <a:spLocks noGrp="1"/>
          </p:cNvSpPr>
          <p:nvPr>
            <p:ph type="title"/>
          </p:nvPr>
        </p:nvSpPr>
        <p:spPr/>
        <p:txBody>
          <a:bodyPr/>
          <a:lstStyle/>
          <a:p>
            <a:r>
              <a:rPr lang="en-US" dirty="0" smtClean="0"/>
              <a:t>Project Functional Flow</a:t>
            </a:r>
            <a:endParaRPr lang="en-US" dirty="0"/>
          </a:p>
        </p:txBody>
      </p:sp>
      <p:sp>
        <p:nvSpPr>
          <p:cNvPr id="3" name="TextBox 2"/>
          <p:cNvSpPr txBox="1"/>
          <p:nvPr/>
        </p:nvSpPr>
        <p:spPr>
          <a:xfrm>
            <a:off x="1938873" y="6130572"/>
            <a:ext cx="2903027" cy="347341"/>
          </a:xfrm>
          <a:prstGeom prst="rect">
            <a:avLst/>
          </a:prstGeom>
          <a:noFill/>
        </p:spPr>
        <p:txBody>
          <a:bodyPr wrap="square" lIns="130622" tIns="65311" rIns="130622" bIns="65311" rtlCol="0">
            <a:spAutoFit/>
          </a:bodyPr>
          <a:lstStyle/>
          <a:p>
            <a:pPr algn="ctr"/>
            <a:r>
              <a:rPr lang="en-US" sz="1400" b="1" dirty="0">
                <a:solidFill>
                  <a:schemeClr val="accent2"/>
                </a:solidFill>
                <a:latin typeface="Arial" panose="020B0604020202020204" pitchFamily="34" charset="0"/>
              </a:rPr>
              <a:t>Retrieves current configuration</a:t>
            </a:r>
          </a:p>
        </p:txBody>
      </p:sp>
      <p:sp>
        <p:nvSpPr>
          <p:cNvPr id="5" name="TextBox 4"/>
          <p:cNvSpPr txBox="1"/>
          <p:nvPr/>
        </p:nvSpPr>
        <p:spPr>
          <a:xfrm>
            <a:off x="6316796" y="5099008"/>
            <a:ext cx="2903027" cy="347341"/>
          </a:xfrm>
          <a:prstGeom prst="rect">
            <a:avLst/>
          </a:prstGeom>
          <a:noFill/>
        </p:spPr>
        <p:txBody>
          <a:bodyPr wrap="square" lIns="130622" tIns="65311" rIns="130622" bIns="65311" rtlCol="0">
            <a:spAutoFit/>
          </a:bodyPr>
          <a:lstStyle/>
          <a:p>
            <a:pPr algn="ctr"/>
            <a:r>
              <a:rPr lang="en-US" sz="1400" b="1" dirty="0">
                <a:solidFill>
                  <a:schemeClr val="accent2"/>
                </a:solidFill>
                <a:latin typeface="Arial" panose="020B0604020202020204" pitchFamily="34" charset="0"/>
              </a:rPr>
              <a:t>Retrieves current configuration</a:t>
            </a:r>
          </a:p>
        </p:txBody>
      </p:sp>
      <p:pic>
        <p:nvPicPr>
          <p:cNvPr id="21" name="Picture 104" descr="M Series_7i.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24303" y="6527397"/>
            <a:ext cx="850592" cy="268514"/>
          </a:xfrm>
          <a:prstGeom prst="rect">
            <a:avLst/>
          </a:prstGeom>
          <a:noFill/>
          <a:ln w="9525">
            <a:noFill/>
            <a:miter lim="800000"/>
            <a:headEnd/>
            <a:tailEnd/>
          </a:ln>
        </p:spPr>
      </p:pic>
      <p:pic>
        <p:nvPicPr>
          <p:cNvPr id="22" name="Picture 2" descr="C:\_Project Folder\_Graphic_Resources_2010\Icons\ICONS_CURRENT\mx5.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90914" y="5759214"/>
            <a:ext cx="933490" cy="295548"/>
          </a:xfrm>
          <a:prstGeom prst="rect">
            <a:avLst/>
          </a:prstGeom>
          <a:noFill/>
          <a:ln w="9525">
            <a:noFill/>
            <a:miter lim="800000"/>
            <a:headEnd/>
            <a:tailEnd/>
          </a:ln>
        </p:spPr>
      </p:pic>
      <p:sp>
        <p:nvSpPr>
          <p:cNvPr id="23" name="TextBox 22"/>
          <p:cNvSpPr txBox="1"/>
          <p:nvPr/>
        </p:nvSpPr>
        <p:spPr>
          <a:xfrm>
            <a:off x="4472291" y="6803254"/>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M1</a:t>
            </a:r>
            <a:endParaRPr lang="en-US" sz="1400" b="1" dirty="0">
              <a:solidFill>
                <a:schemeClr val="tx1"/>
              </a:solidFill>
              <a:latin typeface="Arial" panose="020B0604020202020204" pitchFamily="34" charset="0"/>
            </a:endParaRPr>
          </a:p>
        </p:txBody>
      </p:sp>
      <p:sp>
        <p:nvSpPr>
          <p:cNvPr id="24" name="TextBox 23"/>
          <p:cNvSpPr txBox="1"/>
          <p:nvPr/>
        </p:nvSpPr>
        <p:spPr>
          <a:xfrm>
            <a:off x="6880351" y="6058189"/>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MX1</a:t>
            </a:r>
            <a:endParaRPr lang="en-US" sz="1400" b="1" dirty="0">
              <a:solidFill>
                <a:schemeClr val="tx1"/>
              </a:solidFill>
              <a:latin typeface="Arial" panose="020B0604020202020204" pitchFamily="34" charset="0"/>
            </a:endParaRPr>
          </a:p>
        </p:txBody>
      </p:sp>
      <p:sp>
        <p:nvSpPr>
          <p:cNvPr id="27" name="TextBox 26"/>
          <p:cNvSpPr txBox="1"/>
          <p:nvPr/>
        </p:nvSpPr>
        <p:spPr>
          <a:xfrm>
            <a:off x="4608955" y="2326570"/>
            <a:ext cx="2390146" cy="501229"/>
          </a:xfrm>
          <a:prstGeom prst="rect">
            <a:avLst/>
          </a:prstGeom>
          <a:noFill/>
        </p:spPr>
        <p:txBody>
          <a:bodyPr wrap="square" lIns="130622" tIns="65311" rIns="130622" bIns="65311" rtlCol="0">
            <a:spAutoFit/>
          </a:bodyPr>
          <a:lstStyle/>
          <a:p>
            <a:pPr algn="ctr">
              <a:lnSpc>
                <a:spcPct val="95000"/>
              </a:lnSpc>
              <a:spcBef>
                <a:spcPts val="400"/>
              </a:spcBef>
            </a:pPr>
            <a:r>
              <a:rPr lang="en-US" sz="1200" b="1" dirty="0">
                <a:latin typeface="Arial" panose="020B0604020202020204" pitchFamily="34" charset="0"/>
              </a:rPr>
              <a:t>User Requests Migration of </a:t>
            </a:r>
            <a:r>
              <a:rPr lang="en-US" sz="1200" b="1" dirty="0" smtClean="0">
                <a:latin typeface="Arial" panose="020B0604020202020204" pitchFamily="34" charset="0"/>
              </a:rPr>
              <a:t>m1 </a:t>
            </a:r>
            <a:r>
              <a:rPr lang="en-US" sz="1200" b="1" dirty="0">
                <a:latin typeface="Arial" panose="020B0604020202020204" pitchFamily="34" charset="0"/>
              </a:rPr>
              <a:t>ge-0/0/1 to </a:t>
            </a:r>
            <a:r>
              <a:rPr lang="en-US" sz="1200" b="1" dirty="0" smtClean="0">
                <a:latin typeface="Arial" panose="020B0604020202020204" pitchFamily="34" charset="0"/>
              </a:rPr>
              <a:t>mx1 </a:t>
            </a:r>
            <a:r>
              <a:rPr lang="en-US" sz="1200" b="1" dirty="0">
                <a:latin typeface="Arial" panose="020B0604020202020204" pitchFamily="34" charset="0"/>
              </a:rPr>
              <a:t>ge/0/0/2</a:t>
            </a:r>
          </a:p>
        </p:txBody>
      </p:sp>
      <p:sp>
        <p:nvSpPr>
          <p:cNvPr id="28" name="TextBox 27"/>
          <p:cNvSpPr txBox="1"/>
          <p:nvPr/>
        </p:nvSpPr>
        <p:spPr>
          <a:xfrm>
            <a:off x="6752080" y="2865615"/>
            <a:ext cx="2390146" cy="658196"/>
          </a:xfrm>
          <a:prstGeom prst="rect">
            <a:avLst/>
          </a:prstGeom>
          <a:noFill/>
        </p:spPr>
        <p:txBody>
          <a:bodyPr wrap="square" lIns="130622" tIns="65311" rIns="130622" bIns="65311" rtlCol="0">
            <a:spAutoFit/>
          </a:bodyPr>
          <a:lstStyle/>
          <a:p>
            <a:pPr algn="r">
              <a:lnSpc>
                <a:spcPct val="95000"/>
              </a:lnSpc>
              <a:spcBef>
                <a:spcPts val="400"/>
              </a:spcBef>
            </a:pPr>
            <a:r>
              <a:rPr lang="en-US" sz="1200" b="1" dirty="0" smtClean="0">
                <a:latin typeface="Arial" panose="020B0604020202020204" pitchFamily="34" charset="0"/>
              </a:rPr>
              <a:t>m1 </a:t>
            </a:r>
            <a:r>
              <a:rPr lang="en-US" sz="1200" b="1" dirty="0">
                <a:latin typeface="Arial" panose="020B0604020202020204" pitchFamily="34" charset="0"/>
              </a:rPr>
              <a:t>configuration is parsed and a full configuration for the migration is created</a:t>
            </a:r>
          </a:p>
        </p:txBody>
      </p:sp>
      <p:sp>
        <p:nvSpPr>
          <p:cNvPr id="29" name="TextBox 28"/>
          <p:cNvSpPr txBox="1"/>
          <p:nvPr/>
        </p:nvSpPr>
        <p:spPr>
          <a:xfrm>
            <a:off x="9256081" y="2994025"/>
            <a:ext cx="2251890" cy="1009061"/>
          </a:xfrm>
          <a:prstGeom prst="rect">
            <a:avLst/>
          </a:prstGeom>
          <a:noFill/>
        </p:spPr>
        <p:txBody>
          <a:bodyPr wrap="square" lIns="130622" tIns="65311" rIns="130622" bIns="65311" rtlCol="0">
            <a:spAutoFit/>
          </a:bodyPr>
          <a:lstStyle/>
          <a:p>
            <a:pPr algn="ctr">
              <a:lnSpc>
                <a:spcPct val="95000"/>
              </a:lnSpc>
              <a:spcBef>
                <a:spcPts val="400"/>
              </a:spcBef>
            </a:pPr>
            <a:r>
              <a:rPr lang="en-US" sz="1200" b="1" dirty="0" smtClean="0">
                <a:solidFill>
                  <a:schemeClr val="bg1"/>
                </a:solidFill>
                <a:latin typeface="Arial" panose="020B0604020202020204" pitchFamily="34" charset="0"/>
              </a:rPr>
              <a:t>Candidate Configuration for ge-0/0/1</a:t>
            </a:r>
            <a:br>
              <a:rPr lang="en-US" sz="1200" b="1" dirty="0" smtClean="0">
                <a:solidFill>
                  <a:schemeClr val="bg1"/>
                </a:solidFill>
                <a:latin typeface="Arial" panose="020B0604020202020204" pitchFamily="34" charset="0"/>
              </a:rPr>
            </a:br>
            <a:r>
              <a:rPr lang="en-US" sz="1200" b="1" dirty="0" smtClean="0">
                <a:solidFill>
                  <a:schemeClr val="bg1"/>
                </a:solidFill>
                <a:latin typeface="Arial" panose="020B0604020202020204" pitchFamily="34" charset="0"/>
              </a:rPr>
              <a:t>includes all dependent configuration, ready to push to an empty router</a:t>
            </a:r>
            <a:endParaRPr lang="en-US" sz="1200" b="1" dirty="0">
              <a:solidFill>
                <a:schemeClr val="bg1"/>
              </a:solidFill>
              <a:latin typeface="Arial" panose="020B0604020202020204" pitchFamily="34" charset="0"/>
            </a:endParaRPr>
          </a:p>
        </p:txBody>
      </p:sp>
      <p:sp>
        <p:nvSpPr>
          <p:cNvPr id="30" name="TextBox 29"/>
          <p:cNvSpPr txBox="1"/>
          <p:nvPr/>
        </p:nvSpPr>
        <p:spPr>
          <a:xfrm>
            <a:off x="9418006" y="6317545"/>
            <a:ext cx="1928040" cy="501229"/>
          </a:xfrm>
          <a:prstGeom prst="rect">
            <a:avLst/>
          </a:prstGeom>
          <a:noFill/>
        </p:spPr>
        <p:txBody>
          <a:bodyPr wrap="square" lIns="130622" tIns="65311" rIns="130622" bIns="65311" rtlCol="0">
            <a:spAutoFit/>
          </a:bodyPr>
          <a:lstStyle/>
          <a:p>
            <a:pPr algn="ctr">
              <a:lnSpc>
                <a:spcPct val="95000"/>
              </a:lnSpc>
              <a:spcBef>
                <a:spcPts val="400"/>
              </a:spcBef>
            </a:pPr>
            <a:r>
              <a:rPr lang="en-US" sz="1200" b="1" dirty="0">
                <a:solidFill>
                  <a:schemeClr val="bg1"/>
                </a:solidFill>
                <a:latin typeface="Arial" panose="020B0604020202020204" pitchFamily="34" charset="0"/>
              </a:rPr>
              <a:t>Final Configuration for ge-0/0/1</a:t>
            </a:r>
          </a:p>
        </p:txBody>
      </p:sp>
      <p:sp>
        <p:nvSpPr>
          <p:cNvPr id="31" name="TextBox 30"/>
          <p:cNvSpPr txBox="1"/>
          <p:nvPr/>
        </p:nvSpPr>
        <p:spPr>
          <a:xfrm>
            <a:off x="9132256" y="7032693"/>
            <a:ext cx="2499540" cy="316564"/>
          </a:xfrm>
          <a:prstGeom prst="rect">
            <a:avLst/>
          </a:prstGeom>
          <a:noFill/>
        </p:spPr>
        <p:txBody>
          <a:bodyPr wrap="square" lIns="130622" tIns="65311" rIns="130622" bIns="65311" rtlCol="0">
            <a:spAutoFit/>
          </a:bodyPr>
          <a:lstStyle/>
          <a:p>
            <a:pPr algn="ctr"/>
            <a:r>
              <a:rPr lang="en-US" sz="1200" b="1" dirty="0" smtClean="0">
                <a:solidFill>
                  <a:schemeClr val="bg1"/>
                </a:solidFill>
                <a:latin typeface="Arial" panose="020B0604020202020204" pitchFamily="34" charset="0"/>
              </a:rPr>
              <a:t>Includes only what is needed</a:t>
            </a:r>
            <a:endParaRPr lang="en-US" sz="1200" b="1" dirty="0">
              <a:solidFill>
                <a:schemeClr val="bg1"/>
              </a:solidFill>
              <a:latin typeface="Arial" panose="020B0604020202020204" pitchFamily="34" charset="0"/>
            </a:endParaRPr>
          </a:p>
        </p:txBody>
      </p:sp>
      <p:sp>
        <p:nvSpPr>
          <p:cNvPr id="32" name="TextBox 31"/>
          <p:cNvSpPr txBox="1"/>
          <p:nvPr/>
        </p:nvSpPr>
        <p:spPr>
          <a:xfrm>
            <a:off x="10253736" y="4946718"/>
            <a:ext cx="2499540" cy="316564"/>
          </a:xfrm>
          <a:prstGeom prst="rect">
            <a:avLst/>
          </a:prstGeom>
          <a:noFill/>
        </p:spPr>
        <p:txBody>
          <a:bodyPr wrap="square" lIns="130622" tIns="65311" rIns="130622" bIns="65311" rtlCol="0">
            <a:spAutoFit/>
          </a:bodyPr>
          <a:lstStyle/>
          <a:p>
            <a:pPr algn="ctr">
              <a:lnSpc>
                <a:spcPct val="95000"/>
              </a:lnSpc>
              <a:spcBef>
                <a:spcPts val="400"/>
              </a:spcBef>
            </a:pPr>
            <a:r>
              <a:rPr lang="en-US" sz="1200" b="1" dirty="0">
                <a:latin typeface="Arial" panose="020B0604020202020204" pitchFamily="34" charset="0"/>
              </a:rPr>
              <a:t>Parsed against </a:t>
            </a:r>
            <a:r>
              <a:rPr lang="en-US" sz="1200" b="1" dirty="0" smtClean="0">
                <a:latin typeface="Arial" panose="020B0604020202020204" pitchFamily="34" charset="0"/>
              </a:rPr>
              <a:t>mx1 </a:t>
            </a:r>
            <a:r>
              <a:rPr lang="en-US" sz="1200" b="1" dirty="0">
                <a:latin typeface="Arial" panose="020B0604020202020204" pitchFamily="34" charset="0"/>
              </a:rPr>
              <a:t>config</a:t>
            </a:r>
          </a:p>
        </p:txBody>
      </p:sp>
      <p:sp>
        <p:nvSpPr>
          <p:cNvPr id="33" name="TextBox 32"/>
          <p:cNvSpPr txBox="1"/>
          <p:nvPr/>
        </p:nvSpPr>
        <p:spPr>
          <a:xfrm>
            <a:off x="6107889" y="6347247"/>
            <a:ext cx="2499540" cy="501229"/>
          </a:xfrm>
          <a:prstGeom prst="rect">
            <a:avLst/>
          </a:prstGeom>
          <a:noFill/>
        </p:spPr>
        <p:txBody>
          <a:bodyPr wrap="square" lIns="130622" tIns="65311" rIns="130622" bIns="65311" rtlCol="0">
            <a:spAutoFit/>
          </a:bodyPr>
          <a:lstStyle/>
          <a:p>
            <a:pPr algn="ctr">
              <a:lnSpc>
                <a:spcPct val="95000"/>
              </a:lnSpc>
              <a:spcBef>
                <a:spcPts val="400"/>
              </a:spcBef>
            </a:pPr>
            <a:r>
              <a:rPr lang="en-US" sz="1200" b="1" dirty="0" smtClean="0">
                <a:latin typeface="Arial" panose="020B0604020202020204" pitchFamily="34" charset="0"/>
              </a:rPr>
              <a:t>netconf retrieves current configuration</a:t>
            </a:r>
            <a:endParaRPr lang="en-US" sz="1200" b="1" dirty="0">
              <a:latin typeface="Arial" panose="020B0604020202020204" pitchFamily="34" charset="0"/>
            </a:endParaRPr>
          </a:p>
        </p:txBody>
      </p:sp>
      <p:sp>
        <p:nvSpPr>
          <p:cNvPr id="34" name="TextBox 33"/>
          <p:cNvSpPr txBox="1"/>
          <p:nvPr/>
        </p:nvSpPr>
        <p:spPr>
          <a:xfrm>
            <a:off x="3699829" y="7084341"/>
            <a:ext cx="2499540" cy="501229"/>
          </a:xfrm>
          <a:prstGeom prst="rect">
            <a:avLst/>
          </a:prstGeom>
          <a:noFill/>
        </p:spPr>
        <p:txBody>
          <a:bodyPr wrap="square" lIns="130622" tIns="65311" rIns="130622" bIns="65311" rtlCol="0">
            <a:spAutoFit/>
          </a:bodyPr>
          <a:lstStyle/>
          <a:p>
            <a:pPr algn="ctr">
              <a:lnSpc>
                <a:spcPct val="95000"/>
              </a:lnSpc>
              <a:spcBef>
                <a:spcPts val="400"/>
              </a:spcBef>
            </a:pPr>
            <a:r>
              <a:rPr lang="en-US" sz="1200" b="1" dirty="0" smtClean="0">
                <a:latin typeface="Arial" panose="020B0604020202020204" pitchFamily="34" charset="0"/>
              </a:rPr>
              <a:t>netconf </a:t>
            </a:r>
            <a:r>
              <a:rPr lang="en-US" sz="1200" b="1" dirty="0">
                <a:latin typeface="Arial" panose="020B0604020202020204" pitchFamily="34" charset="0"/>
              </a:rPr>
              <a:t>retrieves current configuration</a:t>
            </a:r>
          </a:p>
        </p:txBody>
      </p:sp>
      <p:sp>
        <p:nvSpPr>
          <p:cNvPr id="4" name="Freeform 3"/>
          <p:cNvSpPr/>
          <p:nvPr/>
        </p:nvSpPr>
        <p:spPr>
          <a:xfrm>
            <a:off x="4605873" y="2882547"/>
            <a:ext cx="971550" cy="2571750"/>
          </a:xfrm>
          <a:custGeom>
            <a:avLst/>
            <a:gdLst>
              <a:gd name="connsiteX0" fmla="*/ 0 w 971550"/>
              <a:gd name="connsiteY0" fmla="*/ 0 h 2571750"/>
              <a:gd name="connsiteX1" fmla="*/ 542925 w 971550"/>
              <a:gd name="connsiteY1" fmla="*/ 0 h 2571750"/>
              <a:gd name="connsiteX2" fmla="*/ 542925 w 971550"/>
              <a:gd name="connsiteY2" fmla="*/ 2571750 h 2571750"/>
              <a:gd name="connsiteX3" fmla="*/ 971550 w 9715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971550" h="2571750">
                <a:moveTo>
                  <a:pt x="0" y="0"/>
                </a:moveTo>
                <a:lnTo>
                  <a:pt x="542925" y="0"/>
                </a:lnTo>
                <a:lnTo>
                  <a:pt x="542925" y="2571750"/>
                </a:lnTo>
                <a:lnTo>
                  <a:pt x="971550" y="2571750"/>
                </a:lnTo>
              </a:path>
            </a:pathLst>
          </a:cu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35" name="Freeform 34"/>
          <p:cNvSpPr/>
          <p:nvPr/>
        </p:nvSpPr>
        <p:spPr>
          <a:xfrm>
            <a:off x="5947134" y="3635022"/>
            <a:ext cx="3196872" cy="1438275"/>
          </a:xfrm>
          <a:custGeom>
            <a:avLst/>
            <a:gdLst>
              <a:gd name="connsiteX0" fmla="*/ 0 w 3057525"/>
              <a:gd name="connsiteY0" fmla="*/ 1304925 h 1304925"/>
              <a:gd name="connsiteX1" fmla="*/ 0 w 3057525"/>
              <a:gd name="connsiteY1" fmla="*/ 0 h 1304925"/>
              <a:gd name="connsiteX2" fmla="*/ 3057525 w 3057525"/>
              <a:gd name="connsiteY2" fmla="*/ 0 h 1304925"/>
            </a:gdLst>
            <a:ahLst/>
            <a:cxnLst>
              <a:cxn ang="0">
                <a:pos x="connsiteX0" y="connsiteY0"/>
              </a:cxn>
              <a:cxn ang="0">
                <a:pos x="connsiteX1" y="connsiteY1"/>
              </a:cxn>
              <a:cxn ang="0">
                <a:pos x="connsiteX2" y="connsiteY2"/>
              </a:cxn>
            </a:cxnLst>
            <a:rect l="l" t="t" r="r" b="b"/>
            <a:pathLst>
              <a:path w="3057525" h="1304925">
                <a:moveTo>
                  <a:pt x="0" y="1304925"/>
                </a:moveTo>
                <a:lnTo>
                  <a:pt x="0" y="0"/>
                </a:lnTo>
                <a:lnTo>
                  <a:pt x="3057525" y="0"/>
                </a:lnTo>
              </a:path>
            </a:pathLst>
          </a:custGeom>
          <a:noFill/>
          <a:ln w="19050">
            <a:solidFill>
              <a:schemeClr val="accent2"/>
            </a:solidFill>
            <a:miter lim="800000"/>
            <a:headEnd type="none" w="med" len="me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25" name="TextBox 24"/>
          <p:cNvSpPr txBox="1"/>
          <p:nvPr/>
        </p:nvSpPr>
        <p:spPr>
          <a:xfrm>
            <a:off x="3883382" y="3111786"/>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User</a:t>
            </a:r>
            <a:endParaRPr lang="en-US" sz="1400" b="1" dirty="0">
              <a:solidFill>
                <a:schemeClr val="tx1"/>
              </a:solidFill>
              <a:latin typeface="Arial" panose="020B0604020202020204" pitchFamily="34" charset="0"/>
            </a:endParaRPr>
          </a:p>
        </p:txBody>
      </p:sp>
      <p:pic>
        <p:nvPicPr>
          <p:cNvPr id="26" name="Picture 25" descr="Male User 1.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20952" y="2160812"/>
            <a:ext cx="679476" cy="976746"/>
          </a:xfrm>
          <a:prstGeom prst="rect">
            <a:avLst/>
          </a:prstGeom>
          <a:noFill/>
          <a:ln w="9525">
            <a:noFill/>
            <a:miter lim="800000"/>
            <a:headEnd/>
            <a:tailEnd/>
          </a:ln>
        </p:spPr>
      </p:pic>
      <p:sp>
        <p:nvSpPr>
          <p:cNvPr id="19" name="TextBox 18"/>
          <p:cNvSpPr txBox="1"/>
          <p:nvPr/>
        </p:nvSpPr>
        <p:spPr>
          <a:xfrm>
            <a:off x="5475117" y="6125920"/>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Space</a:t>
            </a:r>
            <a:endParaRPr lang="en-US" sz="1400" b="1" dirty="0">
              <a:solidFill>
                <a:schemeClr val="tx1"/>
              </a:solidFill>
              <a:latin typeface="Arial" panose="020B0604020202020204" pitchFamily="34" charset="0"/>
            </a:endParaRPr>
          </a:p>
        </p:txBody>
      </p:sp>
      <p:pic>
        <p:nvPicPr>
          <p:cNvPr id="20" name="Picture 18" descr="Juniper Server.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623302" y="4970691"/>
            <a:ext cx="658246" cy="1142618"/>
          </a:xfrm>
          <a:prstGeom prst="rect">
            <a:avLst/>
          </a:prstGeom>
          <a:noFill/>
          <a:ln w="9525">
            <a:noFill/>
            <a:miter lim="800000"/>
            <a:headEnd/>
            <a:tailEnd/>
          </a:ln>
        </p:spPr>
      </p:pic>
    </p:spTree>
    <p:extLst>
      <p:ext uri="{BB962C8B-B14F-4D97-AF65-F5344CB8AC3E}">
        <p14:creationId xmlns:p14="http://schemas.microsoft.com/office/powerpoint/2010/main" val="210793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Port Migration Tool in Action</a:t>
            </a:r>
            <a:endParaRPr lang="en-US" dirty="0"/>
          </a:p>
        </p:txBody>
      </p:sp>
      <p:pic>
        <p:nvPicPr>
          <p:cNvPr id="7" name="Content Placeholder 3"/>
          <p:cNvPicPr>
            <a:picLocks/>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6604"/>
          <a:stretch/>
        </p:blipFill>
        <p:spPr bwMode="auto">
          <a:xfrm>
            <a:off x="2624667" y="1991362"/>
            <a:ext cx="9381066" cy="5849301"/>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
        <p:nvSpPr>
          <p:cNvPr id="3" name="Rectangle 2"/>
          <p:cNvSpPr/>
          <p:nvPr/>
        </p:nvSpPr>
        <p:spPr>
          <a:xfrm>
            <a:off x="2660591" y="2624308"/>
            <a:ext cx="1546788" cy="153076"/>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extLst>
      <p:ext uri="{BB962C8B-B14F-4D97-AF65-F5344CB8AC3E}">
        <p14:creationId xmlns:p14="http://schemas.microsoft.com/office/powerpoint/2010/main" val="10955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Conclusion</a:t>
            </a:r>
          </a:p>
        </p:txBody>
      </p:sp>
      <p:sp>
        <p:nvSpPr>
          <p:cNvPr id="3" name="Content Placeholder 2"/>
          <p:cNvSpPr>
            <a:spLocks noGrp="1"/>
          </p:cNvSpPr>
          <p:nvPr>
            <p:ph idx="1"/>
          </p:nvPr>
        </p:nvSpPr>
        <p:spPr>
          <a:xfrm>
            <a:off x="720843" y="2051920"/>
            <a:ext cx="12159779" cy="5431156"/>
          </a:xfrm>
        </p:spPr>
        <p:txBody>
          <a:bodyPr/>
          <a:lstStyle/>
          <a:p>
            <a:r>
              <a:rPr lang="en-US" dirty="0" smtClean="0"/>
              <a:t>Provided Port Migration Tool to automate the migration of ports from M320 to MX routers</a:t>
            </a:r>
          </a:p>
          <a:p>
            <a:r>
              <a:rPr lang="en-US" dirty="0" smtClean="0"/>
              <a:t>Delivery</a:t>
            </a:r>
          </a:p>
          <a:p>
            <a:pPr lvl="1"/>
            <a:r>
              <a:rPr lang="en-US" dirty="0" smtClean="0"/>
              <a:t>Juniper is training and assisting with initial 3 migrations</a:t>
            </a:r>
          </a:p>
          <a:p>
            <a:pPr lvl="1"/>
            <a:r>
              <a:rPr lang="en-US" dirty="0" smtClean="0"/>
              <a:t>Tool is in production and was successfully put into use to perform multiple production migrations</a:t>
            </a:r>
          </a:p>
          <a:p>
            <a:r>
              <a:rPr lang="en-US" dirty="0" smtClean="0"/>
              <a:t>Future</a:t>
            </a:r>
          </a:p>
          <a:p>
            <a:pPr lvl="1"/>
            <a:r>
              <a:rPr lang="en-US" dirty="0" smtClean="0"/>
              <a:t>New version of tool with Auto-push/rollback of configurations to support remote PEs</a:t>
            </a:r>
          </a:p>
          <a:p>
            <a:pPr lvl="1"/>
            <a:r>
              <a:rPr lang="en-US" dirty="0" smtClean="0"/>
              <a:t>A project is underway to generalize the tool to fit other customers</a:t>
            </a:r>
            <a:endParaRPr lang="en-US" dirty="0"/>
          </a:p>
        </p:txBody>
      </p:sp>
    </p:spTree>
    <p:extLst>
      <p:ext uri="{BB962C8B-B14F-4D97-AF65-F5344CB8AC3E}">
        <p14:creationId xmlns:p14="http://schemas.microsoft.com/office/powerpoint/2010/main" val="5379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245721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260753" y="2423829"/>
            <a:ext cx="8115243" cy="4526246"/>
            <a:chOff x="3149657" y="2423831"/>
            <a:chExt cx="8115243" cy="4526246"/>
          </a:xfrm>
        </p:grpSpPr>
        <p:sp>
          <p:nvSpPr>
            <p:cNvPr id="25" name="Rectangle 24"/>
            <p:cNvSpPr/>
            <p:nvPr/>
          </p:nvSpPr>
          <p:spPr>
            <a:xfrm rot="5400000">
              <a:off x="5039377" y="724552"/>
              <a:ext cx="4519895" cy="7931150"/>
            </a:xfrm>
            <a:prstGeom prst="rect">
              <a:avLst/>
            </a:prstGeom>
            <a:solidFill>
              <a:srgbClr val="FFFFFF"/>
            </a:solidFill>
            <a:ln w="6350" cmpd="sng">
              <a:solidFill>
                <a:schemeClr val="bg1">
                  <a:lumMod val="65000"/>
                </a:schemeClr>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grpSp>
          <p:nvGrpSpPr>
            <p:cNvPr id="21" name="Group 20"/>
            <p:cNvGrpSpPr/>
            <p:nvPr/>
          </p:nvGrpSpPr>
          <p:grpSpPr>
            <a:xfrm rot="5400000">
              <a:off x="980035" y="4593453"/>
              <a:ext cx="4526246" cy="187001"/>
              <a:chOff x="4178903" y="1617576"/>
              <a:chExt cx="6603345" cy="155449"/>
            </a:xfrm>
          </p:grpSpPr>
          <p:sp>
            <p:nvSpPr>
              <p:cNvPr id="22" name="Rectangle 21"/>
              <p:cNvSpPr/>
              <p:nvPr/>
            </p:nvSpPr>
            <p:spPr>
              <a:xfrm>
                <a:off x="4178903" y="1617576"/>
                <a:ext cx="2201115" cy="155449"/>
              </a:xfrm>
              <a:prstGeom prst="rect">
                <a:avLst/>
              </a:prstGeom>
              <a:solidFill>
                <a:schemeClr val="accent1"/>
              </a:solidFill>
              <a:ln w="6350" cmpd="sng">
                <a:solidFill>
                  <a:schemeClr val="accent1"/>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5964" tIns="37982" rIns="75964" bIns="37982" rtlCol="0" anchor="ctr"/>
              <a:lstStyle/>
              <a:p>
                <a:pPr algn="ctr"/>
                <a:endParaRPr lang="en-US" sz="1400" dirty="0">
                  <a:solidFill>
                    <a:schemeClr val="accent2"/>
                  </a:solidFill>
                  <a:latin typeface="Arial" panose="020B0604020202020204" pitchFamily="34" charset="0"/>
                </a:endParaRPr>
              </a:p>
            </p:txBody>
          </p:sp>
          <p:sp>
            <p:nvSpPr>
              <p:cNvPr id="23" name="Rectangle 22"/>
              <p:cNvSpPr/>
              <p:nvPr/>
            </p:nvSpPr>
            <p:spPr>
              <a:xfrm>
                <a:off x="6380018" y="1617576"/>
                <a:ext cx="2201115" cy="155449"/>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5964" tIns="37982" rIns="75964" bIns="37982" rtlCol="0" anchor="ctr"/>
              <a:lstStyle/>
              <a:p>
                <a:pPr algn="ctr"/>
                <a:endParaRPr lang="en-US" sz="1400" dirty="0">
                  <a:solidFill>
                    <a:schemeClr val="accent2"/>
                  </a:solidFill>
                  <a:latin typeface="Arial" panose="020B0604020202020204" pitchFamily="34" charset="0"/>
                </a:endParaRPr>
              </a:p>
            </p:txBody>
          </p:sp>
          <p:sp>
            <p:nvSpPr>
              <p:cNvPr id="24" name="Rectangle 23"/>
              <p:cNvSpPr/>
              <p:nvPr/>
            </p:nvSpPr>
            <p:spPr>
              <a:xfrm>
                <a:off x="8581133" y="1617576"/>
                <a:ext cx="2201115" cy="155449"/>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5964" tIns="37982" rIns="75964" bIns="37982" rtlCol="0" anchor="ctr"/>
              <a:lstStyle/>
              <a:p>
                <a:pPr algn="ctr"/>
                <a:endParaRPr lang="en-US" sz="1400" dirty="0">
                  <a:solidFill>
                    <a:schemeClr val="accent2"/>
                  </a:solidFill>
                  <a:latin typeface="Arial" panose="020B0604020202020204" pitchFamily="34" charset="0"/>
                </a:endParaRPr>
              </a:p>
            </p:txBody>
          </p:sp>
        </p:grpSp>
      </p:grpSp>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4294967295"/>
          </p:nvPr>
        </p:nvSpPr>
        <p:spPr>
          <a:xfrm>
            <a:off x="3800470" y="2796849"/>
            <a:ext cx="6393392" cy="523220"/>
          </a:xfrm>
          <a:prstGeom prst="rect">
            <a:avLst/>
          </a:prstGeom>
        </p:spPr>
        <p:txBody>
          <a:bodyPr>
            <a:spAutoFit/>
          </a:bodyPr>
          <a:lstStyle/>
          <a:p>
            <a:pPr marL="0" indent="0">
              <a:buNone/>
            </a:pPr>
            <a:r>
              <a:rPr lang="en-US" sz="2800" dirty="0" smtClean="0">
                <a:hlinkClick r:id="rId3"/>
              </a:rPr>
              <a:t>http:</a:t>
            </a:r>
            <a:r>
              <a:rPr lang="en-US" sz="2800" dirty="0">
                <a:hlinkClick r:id="rId3"/>
              </a:rPr>
              <a:t>//github.com/Juniper</a:t>
            </a:r>
            <a:endParaRPr lang="en-US" sz="2800" dirty="0"/>
          </a:p>
        </p:txBody>
      </p:sp>
      <p:sp>
        <p:nvSpPr>
          <p:cNvPr id="4" name="TextBox 3"/>
          <p:cNvSpPr txBox="1"/>
          <p:nvPr/>
        </p:nvSpPr>
        <p:spPr>
          <a:xfrm>
            <a:off x="3800470" y="4352033"/>
            <a:ext cx="3943131" cy="523220"/>
          </a:xfrm>
          <a:prstGeom prst="rect">
            <a:avLst/>
          </a:prstGeom>
          <a:noFill/>
        </p:spPr>
        <p:txBody>
          <a:bodyPr wrap="none" rtlCol="0">
            <a:spAutoFit/>
          </a:bodyPr>
          <a:lstStyle/>
          <a:p>
            <a:r>
              <a:rPr lang="en-US" sz="2800" dirty="0" smtClean="0">
                <a:latin typeface="Arial" panose="020B0604020202020204" pitchFamily="34" charset="0"/>
                <a:hlinkClick r:id="rId4"/>
              </a:rPr>
              <a:t>http://forums.juniper.net</a:t>
            </a:r>
            <a:endParaRPr lang="en-US" sz="2800" dirty="0">
              <a:latin typeface="Arial" panose="020B0604020202020204" pitchFamily="34" charset="0"/>
            </a:endParaRPr>
          </a:p>
        </p:txBody>
      </p:sp>
      <p:sp>
        <p:nvSpPr>
          <p:cNvPr id="6" name="TextBox 5"/>
          <p:cNvSpPr txBox="1"/>
          <p:nvPr/>
        </p:nvSpPr>
        <p:spPr>
          <a:xfrm>
            <a:off x="3800470" y="3574441"/>
            <a:ext cx="4405821" cy="523220"/>
          </a:xfrm>
          <a:prstGeom prst="rect">
            <a:avLst/>
          </a:prstGeom>
          <a:noFill/>
        </p:spPr>
        <p:txBody>
          <a:bodyPr wrap="none" rtlCol="0">
            <a:spAutoFit/>
          </a:bodyPr>
          <a:lstStyle/>
          <a:p>
            <a:r>
              <a:rPr lang="en-US" sz="2800" dirty="0" smtClean="0">
                <a:latin typeface="Arial" panose="020B0604020202020204" pitchFamily="34" charset="0"/>
                <a:hlinkClick r:id="rId5"/>
              </a:rPr>
              <a:t>http://developer.juniper.net</a:t>
            </a:r>
            <a:endParaRPr lang="en-US" sz="2800" dirty="0">
              <a:latin typeface="Arial" panose="020B0604020202020204" pitchFamily="34" charset="0"/>
            </a:endParaRPr>
          </a:p>
        </p:txBody>
      </p:sp>
      <p:sp>
        <p:nvSpPr>
          <p:cNvPr id="7" name="TextBox 6"/>
          <p:cNvSpPr txBox="1"/>
          <p:nvPr/>
        </p:nvSpPr>
        <p:spPr>
          <a:xfrm>
            <a:off x="3800470" y="5907217"/>
            <a:ext cx="5206297" cy="523220"/>
          </a:xfrm>
          <a:prstGeom prst="rect">
            <a:avLst/>
          </a:prstGeom>
          <a:noFill/>
        </p:spPr>
        <p:txBody>
          <a:bodyPr wrap="none" rtlCol="0">
            <a:spAutoFit/>
          </a:bodyPr>
          <a:lstStyle/>
          <a:p>
            <a:r>
              <a:rPr lang="en-US" sz="2800" dirty="0">
                <a:latin typeface="Arial" panose="020B0604020202020204" pitchFamily="34" charset="0"/>
                <a:hlinkClick r:id="rId6"/>
              </a:rPr>
              <a:t>https://learningportal.juniper.net</a:t>
            </a:r>
            <a:endParaRPr lang="en-US" sz="2800" dirty="0">
              <a:latin typeface="Arial" panose="020B0604020202020204" pitchFamily="34" charset="0"/>
            </a:endParaRPr>
          </a:p>
        </p:txBody>
      </p:sp>
      <p:sp>
        <p:nvSpPr>
          <p:cNvPr id="8" name="TextBox 7"/>
          <p:cNvSpPr txBox="1"/>
          <p:nvPr/>
        </p:nvSpPr>
        <p:spPr>
          <a:xfrm>
            <a:off x="3800470" y="5129625"/>
            <a:ext cx="7166193" cy="523220"/>
          </a:xfrm>
          <a:prstGeom prst="rect">
            <a:avLst/>
          </a:prstGeom>
          <a:noFill/>
        </p:spPr>
        <p:txBody>
          <a:bodyPr wrap="none" rtlCol="0">
            <a:spAutoFit/>
          </a:bodyPr>
          <a:lstStyle/>
          <a:p>
            <a:r>
              <a:rPr lang="en-US" sz="2800" dirty="0" smtClean="0">
                <a:latin typeface="Arial" panose="020B0604020202020204" pitchFamily="34" charset="0"/>
                <a:hlinkClick r:id="rId7"/>
              </a:rPr>
              <a:t>http</a:t>
            </a:r>
            <a:r>
              <a:rPr lang="en-US" sz="2800" dirty="0">
                <a:latin typeface="Arial" panose="020B0604020202020204" pitchFamily="34" charset="0"/>
                <a:hlinkClick r:id="rId7"/>
              </a:rPr>
              <a:t>://pathfinder.juniper.net/feature-explorer</a:t>
            </a:r>
            <a:r>
              <a:rPr lang="en-US" sz="2800" dirty="0" smtClean="0">
                <a:latin typeface="Arial" panose="020B0604020202020204" pitchFamily="34" charset="0"/>
                <a:hlinkClick r:id="rId7"/>
              </a:rPr>
              <a:t>/</a:t>
            </a:r>
            <a:endParaRPr lang="en-US" sz="2800" dirty="0" smtClean="0">
              <a:latin typeface="Arial" panose="020B0604020202020204" pitchFamily="34" charset="0"/>
            </a:endParaRPr>
          </a:p>
        </p:txBody>
      </p:sp>
    </p:spTree>
    <p:extLst>
      <p:ext uri="{BB962C8B-B14F-4D97-AF65-F5344CB8AC3E}">
        <p14:creationId xmlns:p14="http://schemas.microsoft.com/office/powerpoint/2010/main" val="305728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a:xfrm>
            <a:off x="784923" y="959329"/>
            <a:ext cx="13167362" cy="664797"/>
          </a:xfrm>
        </p:spPr>
        <p:txBody>
          <a:bodyPr/>
          <a:lstStyle/>
          <a:p>
            <a:r>
              <a:rPr lang="en-US" dirty="0" smtClean="0"/>
              <a:t>On-line Support Community</a:t>
            </a:r>
            <a:endParaRPr lang="en-US" dirty="0"/>
          </a:p>
        </p:txBody>
      </p:sp>
      <p:sp>
        <p:nvSpPr>
          <p:cNvPr id="106499" name="Text Box 4"/>
          <p:cNvSpPr txBox="1">
            <a:spLocks noChangeArrowheads="1"/>
          </p:cNvSpPr>
          <p:nvPr/>
        </p:nvSpPr>
        <p:spPr bwMode="auto">
          <a:xfrm>
            <a:off x="739722" y="2326866"/>
            <a:ext cx="13617628" cy="485835"/>
          </a:xfrm>
          <a:prstGeom prst="rect">
            <a:avLst/>
          </a:prstGeom>
          <a:noFill/>
          <a:ln w="9525">
            <a:noFill/>
            <a:miter lim="800000"/>
            <a:headEnd/>
            <a:tailEnd/>
          </a:ln>
        </p:spPr>
        <p:txBody>
          <a:bodyPr wrap="square" lIns="130615" tIns="65308" rIns="130615" bIns="65308">
            <a:spAutoFit/>
          </a:bodyPr>
          <a:lstStyle/>
          <a:p>
            <a:pPr>
              <a:spcBef>
                <a:spcPct val="50000"/>
              </a:spcBef>
            </a:pPr>
            <a:r>
              <a:rPr lang="en-US" dirty="0">
                <a:latin typeface="Arial" panose="020B0604020202020204" pitchFamily="34" charset="0"/>
              </a:rPr>
              <a:t>The Juniper </a:t>
            </a:r>
            <a:r>
              <a:rPr lang="en-US" dirty="0" smtClean="0">
                <a:latin typeface="Arial" panose="020B0604020202020204" pitchFamily="34" charset="0"/>
              </a:rPr>
              <a:t>“J-Net” </a:t>
            </a:r>
            <a:r>
              <a:rPr lang="en-US" dirty="0">
                <a:latin typeface="Arial" panose="020B0604020202020204" pitchFamily="34" charset="0"/>
              </a:rPr>
              <a:t>Forum is a message board resource monitored by Junos Automation experts. </a:t>
            </a:r>
          </a:p>
        </p:txBody>
      </p:sp>
      <p:pic>
        <p:nvPicPr>
          <p:cNvPr id="5"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Lst>
          </a:blip>
          <a:srcRect l="239" r="239"/>
          <a:stretch/>
        </p:blipFill>
        <p:spPr bwMode="auto">
          <a:xfrm>
            <a:off x="3736622" y="2878667"/>
            <a:ext cx="7157156" cy="4961996"/>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
        <p:nvSpPr>
          <p:cNvPr id="7" name="Text Box 4"/>
          <p:cNvSpPr txBox="1">
            <a:spLocks noChangeArrowheads="1"/>
          </p:cNvSpPr>
          <p:nvPr/>
        </p:nvSpPr>
        <p:spPr bwMode="auto">
          <a:xfrm>
            <a:off x="739722" y="1869721"/>
            <a:ext cx="12298680" cy="485835"/>
          </a:xfrm>
          <a:prstGeom prst="rect">
            <a:avLst/>
          </a:prstGeom>
          <a:noFill/>
          <a:ln w="9525">
            <a:noFill/>
            <a:miter lim="800000"/>
            <a:headEnd/>
            <a:tailEnd/>
          </a:ln>
        </p:spPr>
        <p:txBody>
          <a:bodyPr lIns="130615" tIns="65308" rIns="130615" bIns="65308">
            <a:spAutoFit/>
          </a:bodyPr>
          <a:lstStyle/>
          <a:p>
            <a:pPr>
              <a:spcBef>
                <a:spcPct val="50000"/>
              </a:spcBef>
            </a:pPr>
            <a:r>
              <a:rPr lang="en-US" spc="-61" noProof="1">
                <a:solidFill>
                  <a:srgbClr val="445E88"/>
                </a:solidFill>
                <a:latin typeface="Arial" panose="020B0604020202020204" pitchFamily="34" charset="0"/>
                <a:cs typeface="Arial" panose="020B0604020202020204" pitchFamily="34" charset="0"/>
                <a:hlinkClick r:id="rId5"/>
              </a:rPr>
              <a:t>http://forums.juniper.net</a:t>
            </a:r>
            <a:r>
              <a:rPr lang="en-US" spc="-61" dirty="0">
                <a:solidFill>
                  <a:srgbClr val="445E88"/>
                </a:solidFill>
                <a:latin typeface="Arial" panose="020B0604020202020204" pitchFamily="34" charset="0"/>
                <a:cs typeface="Arial" panose="020B0604020202020204" pitchFamily="34" charset="0"/>
              </a:rPr>
              <a:t> </a:t>
            </a:r>
            <a:r>
              <a:rPr lang="en-US" spc="-61" dirty="0" smtClean="0">
                <a:solidFill>
                  <a:srgbClr val="445E88"/>
                </a:solidFill>
                <a:latin typeface="Arial"/>
                <a:cs typeface="Arial" charset="0"/>
              </a:rPr>
              <a:t>Select “Junos </a:t>
            </a:r>
            <a:r>
              <a:rPr lang="en-US" spc="-61" dirty="0">
                <a:solidFill>
                  <a:srgbClr val="445E88"/>
                </a:solidFill>
                <a:latin typeface="Arial"/>
                <a:cs typeface="Arial" charset="0"/>
              </a:rPr>
              <a:t>Automation (Scripting</a:t>
            </a:r>
            <a:r>
              <a:rPr lang="en-US" spc="-61" dirty="0" smtClean="0">
                <a:solidFill>
                  <a:srgbClr val="445E88"/>
                </a:solidFill>
                <a:latin typeface="Arial"/>
                <a:cs typeface="Arial" charset="0"/>
              </a:rPr>
              <a:t>)”</a:t>
            </a:r>
            <a:endParaRPr lang="en-US" dirty="0">
              <a:latin typeface="Arial" panose="020B0604020202020204" pitchFamily="34" charset="0"/>
            </a:endParaRPr>
          </a:p>
        </p:txBody>
      </p:sp>
    </p:spTree>
    <p:extLst>
      <p:ext uri="{BB962C8B-B14F-4D97-AF65-F5344CB8AC3E}">
        <p14:creationId xmlns:p14="http://schemas.microsoft.com/office/powerpoint/2010/main" val="195799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Automation</a:t>
            </a:r>
            <a:endParaRPr lang="en-US" dirty="0"/>
          </a:p>
        </p:txBody>
      </p:sp>
    </p:spTree>
    <p:extLst>
      <p:ext uri="{BB962C8B-B14F-4D97-AF65-F5344CB8AC3E}">
        <p14:creationId xmlns:p14="http://schemas.microsoft.com/office/powerpoint/2010/main" val="17469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a:xfrm>
            <a:off x="784923" y="943427"/>
            <a:ext cx="13167362" cy="680699"/>
          </a:xfrm>
        </p:spPr>
        <p:txBody>
          <a:bodyPr/>
          <a:lstStyle/>
          <a:p>
            <a:pPr eaLnBrk="1" hangingPunct="1">
              <a:spcBef>
                <a:spcPct val="10000"/>
              </a:spcBef>
            </a:pPr>
            <a:r>
              <a:rPr lang="en-US" dirty="0" smtClean="0"/>
              <a:t>Video Training</a:t>
            </a:r>
            <a:endParaRPr lang="en-US" sz="1700" dirty="0">
              <a:latin typeface="Courier New" pitchFamily="49" charset="0"/>
              <a:cs typeface="Arial" charset="0"/>
            </a:endParaRPr>
          </a:p>
        </p:txBody>
      </p:sp>
      <p:sp>
        <p:nvSpPr>
          <p:cNvPr id="3" name="TextBox 2"/>
          <p:cNvSpPr txBox="1"/>
          <p:nvPr/>
        </p:nvSpPr>
        <p:spPr>
          <a:xfrm>
            <a:off x="747993" y="1899355"/>
            <a:ext cx="8121501" cy="446276"/>
          </a:xfrm>
          <a:prstGeom prst="rect">
            <a:avLst/>
          </a:prstGeom>
          <a:noFill/>
        </p:spPr>
        <p:txBody>
          <a:bodyPr wrap="square" rtlCol="0">
            <a:spAutoFit/>
          </a:bodyPr>
          <a:lstStyle/>
          <a:p>
            <a:r>
              <a:rPr lang="en-US" dirty="0">
                <a:latin typeface="Arial" panose="020B0604020202020204" pitchFamily="34" charset="0"/>
                <a:hlinkClick r:id="rId3"/>
              </a:rPr>
              <a:t>https://learningportal.juniper.net</a:t>
            </a:r>
            <a:endParaRPr lang="en-US" dirty="0">
              <a:latin typeface="Arial" panose="020B0604020202020204" pitchFamily="34" charset="0"/>
            </a:endParaRPr>
          </a:p>
        </p:txBody>
      </p:sp>
      <p:pic>
        <p:nvPicPr>
          <p:cNvPr id="5" name="Picture 6"/>
          <p:cNvPicPr>
            <a:picLocks noChangeAspect="1" noChangeArrowheads="1"/>
          </p:cNvPicPr>
          <p:nvPr/>
        </p:nvPicPr>
        <p:blipFill rotWithShape="1">
          <a:blip r:embed="rId4" cstate="print"/>
          <a:srcRect l="484" t="435" b="1"/>
          <a:stretch/>
        </p:blipFill>
        <p:spPr bwMode="auto">
          <a:xfrm>
            <a:off x="3198688" y="2472538"/>
            <a:ext cx="8233025" cy="5363848"/>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Tree>
    <p:extLst>
      <p:ext uri="{BB962C8B-B14F-4D97-AF65-F5344CB8AC3E}">
        <p14:creationId xmlns:p14="http://schemas.microsoft.com/office/powerpoint/2010/main" val="310629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043512" y="161308"/>
            <a:ext cx="13167362" cy="664797"/>
          </a:xfrm>
        </p:spPr>
        <p:txBody>
          <a:bodyPr/>
          <a:lstStyle/>
          <a:p>
            <a:r>
              <a:rPr lang="en-US" dirty="0" smtClean="0"/>
              <a:t>Automation</a:t>
            </a:r>
            <a:r>
              <a:rPr lang="en-US" dirty="0"/>
              <a:t> </a:t>
            </a:r>
            <a:r>
              <a:rPr lang="en-US" dirty="0" smtClean="0"/>
              <a:t>Lab Setup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611" y="826105"/>
            <a:ext cx="11017524" cy="7403495"/>
          </a:xfrm>
          <a:prstGeom prst="rect">
            <a:avLst/>
          </a:prstGeom>
        </p:spPr>
      </p:pic>
    </p:spTree>
    <p:extLst>
      <p:ext uri="{BB962C8B-B14F-4D97-AF65-F5344CB8AC3E}">
        <p14:creationId xmlns:p14="http://schemas.microsoft.com/office/powerpoint/2010/main" val="55048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Restaurant Chain</a:t>
            </a:r>
            <a:endParaRPr lang="en-US" dirty="0"/>
          </a:p>
        </p:txBody>
      </p:sp>
      <p:sp>
        <p:nvSpPr>
          <p:cNvPr id="19" name="TextBox 18"/>
          <p:cNvSpPr txBox="1"/>
          <p:nvPr/>
        </p:nvSpPr>
        <p:spPr>
          <a:xfrm>
            <a:off x="652315" y="2885849"/>
            <a:ext cx="4405105" cy="607851"/>
          </a:xfrm>
          <a:prstGeom prst="rect">
            <a:avLst/>
          </a:prstGeom>
          <a:noFill/>
          <a:ln>
            <a:noFill/>
          </a:ln>
        </p:spPr>
        <p:txBody>
          <a:bodyPr wrap="square" lIns="109723" tIns="54860" rIns="109723" bIns="54860" rtlCol="0">
            <a:spAutoFit/>
          </a:bodyPr>
          <a:lstStyle/>
          <a:p>
            <a:pPr algn="r">
              <a:lnSpc>
                <a:spcPct val="95000"/>
              </a:lnSpc>
              <a:spcBef>
                <a:spcPts val="900"/>
              </a:spcBef>
            </a:pPr>
            <a:r>
              <a:rPr lang="en-US" sz="3400" spc="-61" dirty="0">
                <a:latin typeface="Arial"/>
                <a:cs typeface="Arial"/>
              </a:rPr>
              <a:t>Customers Problem</a:t>
            </a:r>
          </a:p>
        </p:txBody>
      </p:sp>
      <p:grpSp>
        <p:nvGrpSpPr>
          <p:cNvPr id="3" name="Group 34"/>
          <p:cNvGrpSpPr/>
          <p:nvPr/>
        </p:nvGrpSpPr>
        <p:grpSpPr>
          <a:xfrm>
            <a:off x="5221582" y="1993900"/>
            <a:ext cx="8670455" cy="2391748"/>
            <a:chOff x="5221582" y="1993900"/>
            <a:chExt cx="8670455" cy="2391748"/>
          </a:xfrm>
        </p:grpSpPr>
        <p:grpSp>
          <p:nvGrpSpPr>
            <p:cNvPr id="4" name="Group 28"/>
            <p:cNvGrpSpPr/>
            <p:nvPr/>
          </p:nvGrpSpPr>
          <p:grpSpPr>
            <a:xfrm>
              <a:off x="5221582" y="1993900"/>
              <a:ext cx="8670455" cy="2391748"/>
              <a:chOff x="5131270" y="5388099"/>
              <a:chExt cx="8670455" cy="2046484"/>
            </a:xfrm>
          </p:grpSpPr>
          <p:sp>
            <p:nvSpPr>
              <p:cNvPr id="30" name="Rectangle 29"/>
              <p:cNvSpPr/>
              <p:nvPr/>
            </p:nvSpPr>
            <p:spPr>
              <a:xfrm>
                <a:off x="5140912" y="5388099"/>
                <a:ext cx="8660813" cy="2046484"/>
              </a:xfrm>
              <a:prstGeom prst="rect">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pPr marL="0" lvl="1">
                  <a:lnSpc>
                    <a:spcPct val="95000"/>
                  </a:lnSpc>
                  <a:spcBef>
                    <a:spcPts val="400"/>
                  </a:spcBef>
                </a:pPr>
                <a:endParaRPr lang="en-US" sz="1800" dirty="0">
                  <a:solidFill>
                    <a:schemeClr val="accent2"/>
                  </a:solidFill>
                  <a:latin typeface="Arial" panose="020B0604020202020204" pitchFamily="34" charset="0"/>
                  <a:cs typeface="Arial" panose="020B0604020202020204" pitchFamily="34" charset="0"/>
                </a:endParaRPr>
              </a:p>
            </p:txBody>
          </p:sp>
          <p:sp>
            <p:nvSpPr>
              <p:cNvPr id="31" name="Rectangle 30"/>
              <p:cNvSpPr/>
              <p:nvPr/>
            </p:nvSpPr>
            <p:spPr>
              <a:xfrm>
                <a:off x="5131270" y="5388099"/>
                <a:ext cx="187000" cy="2046484"/>
              </a:xfrm>
              <a:prstGeom prst="rect">
                <a:avLst/>
              </a:prstGeom>
              <a:solidFill>
                <a:schemeClr val="accent1"/>
              </a:solidFill>
              <a:ln w="6350" cmpd="sng">
                <a:solidFill>
                  <a:schemeClr val="accent1"/>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grpSp>
        <p:sp>
          <p:nvSpPr>
            <p:cNvPr id="27" name="Rectangle 26"/>
            <p:cNvSpPr/>
            <p:nvPr/>
          </p:nvSpPr>
          <p:spPr bwMode="auto">
            <a:xfrm>
              <a:off x="5588003" y="2519492"/>
              <a:ext cx="7936088" cy="914148"/>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800" kern="0" dirty="0">
                  <a:solidFill>
                    <a:schemeClr val="accent2"/>
                  </a:solidFill>
                  <a:latin typeface="Arial"/>
                  <a:cs typeface="Arial"/>
                </a:rPr>
                <a:t>Traditional deployment of Juniper devices across 1000+ </a:t>
              </a:r>
              <a:r>
                <a:rPr lang="en-US" sz="2800" kern="0" dirty="0" smtClean="0">
                  <a:solidFill>
                    <a:schemeClr val="accent2"/>
                  </a:solidFill>
                  <a:latin typeface="Arial"/>
                  <a:cs typeface="Arial"/>
                </a:rPr>
                <a:t>concept </a:t>
              </a:r>
              <a:r>
                <a:rPr lang="en-US" sz="2800" kern="0" dirty="0">
                  <a:solidFill>
                    <a:schemeClr val="accent2"/>
                  </a:solidFill>
                  <a:latin typeface="Arial"/>
                  <a:cs typeface="Arial"/>
                </a:rPr>
                <a:t>restaurants is time-consuming and error-prone</a:t>
              </a:r>
            </a:p>
          </p:txBody>
        </p:sp>
      </p:grpSp>
      <p:sp>
        <p:nvSpPr>
          <p:cNvPr id="20" name="TextBox 19"/>
          <p:cNvSpPr txBox="1"/>
          <p:nvPr/>
        </p:nvSpPr>
        <p:spPr>
          <a:xfrm>
            <a:off x="2556162" y="5723590"/>
            <a:ext cx="2501258" cy="607851"/>
          </a:xfrm>
          <a:prstGeom prst="rect">
            <a:avLst/>
          </a:prstGeom>
          <a:noFill/>
        </p:spPr>
        <p:txBody>
          <a:bodyPr wrap="square" lIns="109723" tIns="54860" rIns="109723" bIns="54860" rtlCol="0">
            <a:spAutoFit/>
          </a:bodyPr>
          <a:lstStyle/>
          <a:p>
            <a:pPr algn="r">
              <a:lnSpc>
                <a:spcPct val="95000"/>
              </a:lnSpc>
              <a:spcBef>
                <a:spcPts val="900"/>
              </a:spcBef>
            </a:pPr>
            <a:r>
              <a:rPr lang="en-US" sz="3400" spc="-61" dirty="0">
                <a:latin typeface="Arial"/>
                <a:cs typeface="Arial"/>
              </a:rPr>
              <a:t>Solution</a:t>
            </a:r>
          </a:p>
        </p:txBody>
      </p:sp>
      <p:grpSp>
        <p:nvGrpSpPr>
          <p:cNvPr id="5" name="Group 35"/>
          <p:cNvGrpSpPr/>
          <p:nvPr/>
        </p:nvGrpSpPr>
        <p:grpSpPr>
          <a:xfrm>
            <a:off x="5221582" y="4831641"/>
            <a:ext cx="8670455" cy="2391748"/>
            <a:chOff x="5221582" y="4831641"/>
            <a:chExt cx="8670455" cy="2391748"/>
          </a:xfrm>
        </p:grpSpPr>
        <p:grpSp>
          <p:nvGrpSpPr>
            <p:cNvPr id="6" name="Group 25"/>
            <p:cNvGrpSpPr/>
            <p:nvPr/>
          </p:nvGrpSpPr>
          <p:grpSpPr>
            <a:xfrm>
              <a:off x="5221582" y="4831641"/>
              <a:ext cx="8670455" cy="2391748"/>
              <a:chOff x="5131270" y="5388099"/>
              <a:chExt cx="8670455" cy="2046484"/>
            </a:xfrm>
          </p:grpSpPr>
          <p:sp>
            <p:nvSpPr>
              <p:cNvPr id="17" name="Rectangle 16"/>
              <p:cNvSpPr/>
              <p:nvPr/>
            </p:nvSpPr>
            <p:spPr>
              <a:xfrm>
                <a:off x="5140912" y="5388099"/>
                <a:ext cx="8660813" cy="2046484"/>
              </a:xfrm>
              <a:prstGeom prst="rect">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pPr marL="0" lvl="1">
                  <a:lnSpc>
                    <a:spcPct val="95000"/>
                  </a:lnSpc>
                  <a:spcBef>
                    <a:spcPts val="400"/>
                  </a:spcBef>
                </a:pPr>
                <a:endParaRPr lang="en-US" sz="1800" dirty="0">
                  <a:solidFill>
                    <a:schemeClr val="accent2"/>
                  </a:solidFill>
                  <a:latin typeface="Arial" panose="020B0604020202020204" pitchFamily="34" charset="0"/>
                  <a:cs typeface="Arial" panose="020B0604020202020204" pitchFamily="34" charset="0"/>
                </a:endParaRPr>
              </a:p>
            </p:txBody>
          </p:sp>
          <p:sp>
            <p:nvSpPr>
              <p:cNvPr id="21" name="Rectangle 20"/>
              <p:cNvSpPr/>
              <p:nvPr/>
            </p:nvSpPr>
            <p:spPr>
              <a:xfrm>
                <a:off x="5131270" y="5388099"/>
                <a:ext cx="187000" cy="2046484"/>
              </a:xfrm>
              <a:prstGeom prst="rect">
                <a:avLst/>
              </a:prstGeom>
              <a:solidFill>
                <a:schemeClr val="accent6"/>
              </a:solidFill>
              <a:ln w="6350" cmpd="sng">
                <a:solidFill>
                  <a:schemeClr val="accent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grpSp>
        <p:sp>
          <p:nvSpPr>
            <p:cNvPr id="28" name="Rectangle 27"/>
            <p:cNvSpPr/>
            <p:nvPr/>
          </p:nvSpPr>
          <p:spPr bwMode="auto">
            <a:xfrm>
              <a:off x="5588002" y="5193140"/>
              <a:ext cx="8139287" cy="914148"/>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800" kern="0" dirty="0">
                  <a:solidFill>
                    <a:schemeClr val="accent2"/>
                  </a:solidFill>
                  <a:latin typeface="Arial"/>
                  <a:cs typeface="Arial"/>
                </a:rPr>
                <a:t>Provide a one-touch provisioning solution – a custom web-based solution that is simple, reliable, flexible and scalable to rapidly configure and deploy Juniper devices</a:t>
              </a:r>
            </a:p>
          </p:txBody>
        </p:sp>
      </p:grpSp>
    </p:spTree>
    <p:extLst>
      <p:ext uri="{BB962C8B-B14F-4D97-AF65-F5344CB8AC3E}">
        <p14:creationId xmlns:p14="http://schemas.microsoft.com/office/powerpoint/2010/main" val="85201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Challenges</a:t>
            </a:r>
            <a:endParaRPr lang="en-US" dirty="0"/>
          </a:p>
        </p:txBody>
      </p:sp>
      <p:sp>
        <p:nvSpPr>
          <p:cNvPr id="16" name="TextBox 15"/>
          <p:cNvSpPr txBox="1"/>
          <p:nvPr/>
        </p:nvSpPr>
        <p:spPr>
          <a:xfrm>
            <a:off x="451557" y="2885849"/>
            <a:ext cx="4605864" cy="607851"/>
          </a:xfrm>
          <a:prstGeom prst="rect">
            <a:avLst/>
          </a:prstGeom>
          <a:noFill/>
          <a:ln>
            <a:noFill/>
          </a:ln>
        </p:spPr>
        <p:txBody>
          <a:bodyPr wrap="square" lIns="109723" tIns="54860" rIns="109723" bIns="54860" rtlCol="0">
            <a:spAutoFit/>
          </a:bodyPr>
          <a:lstStyle/>
          <a:p>
            <a:pPr algn="r">
              <a:lnSpc>
                <a:spcPct val="95000"/>
              </a:lnSpc>
              <a:spcBef>
                <a:spcPts val="900"/>
              </a:spcBef>
            </a:pPr>
            <a:r>
              <a:rPr lang="en-US" sz="3400" spc="-61" dirty="0">
                <a:latin typeface="Arial"/>
                <a:cs typeface="Arial"/>
              </a:rPr>
              <a:t>Customers Challenges</a:t>
            </a:r>
          </a:p>
        </p:txBody>
      </p:sp>
      <p:sp>
        <p:nvSpPr>
          <p:cNvPr id="17" name="TextBox 16"/>
          <p:cNvSpPr txBox="1"/>
          <p:nvPr/>
        </p:nvSpPr>
        <p:spPr>
          <a:xfrm>
            <a:off x="918987" y="5723590"/>
            <a:ext cx="4138433" cy="607851"/>
          </a:xfrm>
          <a:prstGeom prst="rect">
            <a:avLst/>
          </a:prstGeom>
          <a:noFill/>
        </p:spPr>
        <p:txBody>
          <a:bodyPr wrap="square" lIns="109723" tIns="54860" rIns="109723" bIns="54860" rtlCol="0">
            <a:spAutoFit/>
          </a:bodyPr>
          <a:lstStyle/>
          <a:p>
            <a:pPr algn="r">
              <a:lnSpc>
                <a:spcPct val="95000"/>
              </a:lnSpc>
              <a:spcBef>
                <a:spcPts val="900"/>
              </a:spcBef>
            </a:pPr>
            <a:r>
              <a:rPr lang="en-US" sz="3400" spc="-61" dirty="0">
                <a:latin typeface="Arial"/>
                <a:cs typeface="Arial"/>
              </a:rPr>
              <a:t>Internal Challenges</a:t>
            </a:r>
          </a:p>
        </p:txBody>
      </p:sp>
      <p:grpSp>
        <p:nvGrpSpPr>
          <p:cNvPr id="3" name="Group 28"/>
          <p:cNvGrpSpPr/>
          <p:nvPr/>
        </p:nvGrpSpPr>
        <p:grpSpPr>
          <a:xfrm>
            <a:off x="5221582" y="1993900"/>
            <a:ext cx="8670455" cy="2391748"/>
            <a:chOff x="5221582" y="1993900"/>
            <a:chExt cx="8670455" cy="2391748"/>
          </a:xfrm>
        </p:grpSpPr>
        <p:grpSp>
          <p:nvGrpSpPr>
            <p:cNvPr id="4" name="Group 25"/>
            <p:cNvGrpSpPr/>
            <p:nvPr/>
          </p:nvGrpSpPr>
          <p:grpSpPr>
            <a:xfrm>
              <a:off x="5221582" y="1993900"/>
              <a:ext cx="8670455" cy="2391748"/>
              <a:chOff x="5131270" y="5388099"/>
              <a:chExt cx="8670455" cy="2046484"/>
            </a:xfrm>
          </p:grpSpPr>
          <p:sp>
            <p:nvSpPr>
              <p:cNvPr id="27" name="Rectangle 26"/>
              <p:cNvSpPr/>
              <p:nvPr/>
            </p:nvSpPr>
            <p:spPr>
              <a:xfrm>
                <a:off x="5140912" y="5388099"/>
                <a:ext cx="8660813" cy="2046484"/>
              </a:xfrm>
              <a:prstGeom prst="rect">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pPr marL="0" lvl="1">
                  <a:lnSpc>
                    <a:spcPct val="95000"/>
                  </a:lnSpc>
                  <a:spcBef>
                    <a:spcPts val="400"/>
                  </a:spcBef>
                </a:pPr>
                <a:endParaRPr lang="en-US" sz="1800" dirty="0">
                  <a:solidFill>
                    <a:schemeClr val="accent2"/>
                  </a:solidFill>
                  <a:latin typeface="Arial" panose="020B0604020202020204" pitchFamily="34" charset="0"/>
                  <a:cs typeface="Arial" panose="020B0604020202020204" pitchFamily="34" charset="0"/>
                </a:endParaRPr>
              </a:p>
            </p:txBody>
          </p:sp>
          <p:sp>
            <p:nvSpPr>
              <p:cNvPr id="28" name="Rectangle 27"/>
              <p:cNvSpPr/>
              <p:nvPr/>
            </p:nvSpPr>
            <p:spPr>
              <a:xfrm>
                <a:off x="5131270" y="5388099"/>
                <a:ext cx="187000" cy="2046484"/>
              </a:xfrm>
              <a:prstGeom prst="rect">
                <a:avLst/>
              </a:prstGeom>
              <a:solidFill>
                <a:schemeClr val="accent4"/>
              </a:solidFill>
              <a:ln w="6350" cmpd="sng">
                <a:solidFill>
                  <a:schemeClr val="accent4"/>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grpSp>
        <p:sp>
          <p:nvSpPr>
            <p:cNvPr id="24" name="Rectangle 23"/>
            <p:cNvSpPr/>
            <p:nvPr/>
          </p:nvSpPr>
          <p:spPr bwMode="auto">
            <a:xfrm>
              <a:off x="5588003" y="2316290"/>
              <a:ext cx="8304034" cy="914148"/>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Aggressive schedule </a:t>
              </a:r>
            </a:p>
            <a:p>
              <a:pPr marL="225425" indent="-22542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Integration into existing MS SQL database</a:t>
              </a:r>
            </a:p>
            <a:p>
              <a:pPr marL="225425" indent="-22542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Incorrect data in the database and poorly built templates</a:t>
              </a:r>
            </a:p>
            <a:p>
              <a:pPr marL="225425" indent="-22542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Device bootstrap process</a:t>
              </a:r>
            </a:p>
          </p:txBody>
        </p:sp>
      </p:grpSp>
      <p:grpSp>
        <p:nvGrpSpPr>
          <p:cNvPr id="5" name="Group 29"/>
          <p:cNvGrpSpPr/>
          <p:nvPr/>
        </p:nvGrpSpPr>
        <p:grpSpPr>
          <a:xfrm>
            <a:off x="5231224" y="4890258"/>
            <a:ext cx="8660813" cy="2198171"/>
            <a:chOff x="5219501" y="4808196"/>
            <a:chExt cx="8660813" cy="2393249"/>
          </a:xfrm>
        </p:grpSpPr>
        <p:grpSp>
          <p:nvGrpSpPr>
            <p:cNvPr id="6" name="Group 17"/>
            <p:cNvGrpSpPr/>
            <p:nvPr/>
          </p:nvGrpSpPr>
          <p:grpSpPr>
            <a:xfrm>
              <a:off x="5219501" y="4808196"/>
              <a:ext cx="8660813" cy="2393249"/>
              <a:chOff x="5129189" y="5368037"/>
              <a:chExt cx="8660813" cy="2047768"/>
            </a:xfrm>
          </p:grpSpPr>
          <p:sp>
            <p:nvSpPr>
              <p:cNvPr id="19" name="Rectangle 18"/>
              <p:cNvSpPr/>
              <p:nvPr/>
            </p:nvSpPr>
            <p:spPr>
              <a:xfrm>
                <a:off x="5129189" y="5368037"/>
                <a:ext cx="8660813" cy="2046484"/>
              </a:xfrm>
              <a:prstGeom prst="rect">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pPr marL="0" lvl="1">
                  <a:lnSpc>
                    <a:spcPct val="95000"/>
                  </a:lnSpc>
                  <a:spcBef>
                    <a:spcPts val="400"/>
                  </a:spcBef>
                </a:pPr>
                <a:endParaRPr lang="en-US" sz="1800" dirty="0">
                  <a:solidFill>
                    <a:schemeClr val="accent2"/>
                  </a:solidFill>
                  <a:latin typeface="Arial" panose="020B0604020202020204" pitchFamily="34" charset="0"/>
                  <a:cs typeface="Arial" panose="020B0604020202020204" pitchFamily="34" charset="0"/>
                </a:endParaRPr>
              </a:p>
            </p:txBody>
          </p:sp>
          <p:sp>
            <p:nvSpPr>
              <p:cNvPr id="20" name="Rectangle 19"/>
              <p:cNvSpPr/>
              <p:nvPr/>
            </p:nvSpPr>
            <p:spPr>
              <a:xfrm>
                <a:off x="5138585" y="5369321"/>
                <a:ext cx="187000" cy="2046484"/>
              </a:xfrm>
              <a:prstGeom prst="rect">
                <a:avLst/>
              </a:prstGeom>
              <a:solidFill>
                <a:schemeClr val="accent3"/>
              </a:solidFill>
              <a:ln w="6350" cmpd="sng">
                <a:solidFill>
                  <a:schemeClr val="accent3"/>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grpSp>
        <p:sp>
          <p:nvSpPr>
            <p:cNvPr id="25" name="Rectangle 24"/>
            <p:cNvSpPr/>
            <p:nvPr/>
          </p:nvSpPr>
          <p:spPr bwMode="auto">
            <a:xfrm>
              <a:off x="5588002" y="5224303"/>
              <a:ext cx="8139287" cy="914148"/>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Learning curve – first of its kind </a:t>
              </a:r>
            </a:p>
            <a:p>
              <a:pPr marL="225425" indent="-225425" defTabSz="1566945">
                <a:lnSpc>
                  <a:spcPct val="95000"/>
                </a:lnSpc>
                <a:spcBef>
                  <a:spcPts val="900"/>
                </a:spcBef>
                <a:buClr>
                  <a:schemeClr val="tx1"/>
                </a:buClr>
                <a:buFont typeface="Arial" panose="020B0604020202020204" pitchFamily="34" charset="0"/>
                <a:buChar char="•"/>
              </a:pPr>
              <a:r>
                <a:rPr lang="en-US" sz="2400" kern="0" dirty="0" smtClean="0">
                  <a:solidFill>
                    <a:schemeClr val="accent2"/>
                  </a:solidFill>
                  <a:latin typeface="Arial"/>
                  <a:cs typeface="Arial"/>
                </a:rPr>
                <a:t>Limited Initial information from customer </a:t>
              </a:r>
              <a:endParaRPr lang="en-US" sz="2400" kern="0" dirty="0">
                <a:solidFill>
                  <a:schemeClr val="accent2"/>
                </a:solidFill>
                <a:latin typeface="Arial"/>
                <a:cs typeface="Arial"/>
              </a:endParaRPr>
            </a:p>
            <a:p>
              <a:pPr marL="225425" indent="-22542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Large number of moving parts</a:t>
              </a:r>
            </a:p>
          </p:txBody>
        </p:sp>
      </p:grpSp>
    </p:spTree>
    <p:extLst>
      <p:ext uri="{BB962C8B-B14F-4D97-AF65-F5344CB8AC3E}">
        <p14:creationId xmlns:p14="http://schemas.microsoft.com/office/powerpoint/2010/main" val="195508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6728" y="959329"/>
            <a:ext cx="13515557" cy="664797"/>
          </a:xfrm>
        </p:spPr>
        <p:txBody>
          <a:bodyPr/>
          <a:lstStyle/>
          <a:p>
            <a:r>
              <a:rPr lang="en-US" dirty="0" smtClean="0"/>
              <a:t>Consider Today Within The Context Of…</a:t>
            </a:r>
            <a:endParaRPr lang="en-US" dirty="0"/>
          </a:p>
        </p:txBody>
      </p:sp>
      <p:pic>
        <p:nvPicPr>
          <p:cNvPr id="8" name="Picture 7"/>
          <p:cNvPicPr>
            <a:picLocks noChangeAspect="1"/>
          </p:cNvPicPr>
          <p:nvPr/>
        </p:nvPicPr>
        <p:blipFill>
          <a:blip r:embed="rId3"/>
          <a:stretch>
            <a:fillRect/>
          </a:stretch>
        </p:blipFill>
        <p:spPr>
          <a:xfrm>
            <a:off x="1440934" y="2051920"/>
            <a:ext cx="11727180" cy="5859780"/>
          </a:xfrm>
          <a:prstGeom prst="rect">
            <a:avLst/>
          </a:prstGeom>
        </p:spPr>
      </p:pic>
    </p:spTree>
    <p:extLst>
      <p:ext uri="{BB962C8B-B14F-4D97-AF65-F5344CB8AC3E}">
        <p14:creationId xmlns:p14="http://schemas.microsoft.com/office/powerpoint/2010/main" val="66940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 Glance</a:t>
            </a:r>
            <a:endParaRPr lang="en-US" dirty="0"/>
          </a:p>
        </p:txBody>
      </p:sp>
      <p:sp>
        <p:nvSpPr>
          <p:cNvPr id="3" name="Content Placeholder 2"/>
          <p:cNvSpPr>
            <a:spLocks noGrp="1"/>
          </p:cNvSpPr>
          <p:nvPr>
            <p:ph idx="1"/>
          </p:nvPr>
        </p:nvSpPr>
        <p:spPr>
          <a:xfrm>
            <a:off x="720843" y="2051920"/>
            <a:ext cx="10974446" cy="5431156"/>
          </a:xfrm>
        </p:spPr>
        <p:txBody>
          <a:bodyPr/>
          <a:lstStyle/>
          <a:p>
            <a:r>
              <a:rPr lang="en-US" dirty="0" smtClean="0"/>
              <a:t>Simple</a:t>
            </a:r>
          </a:p>
          <a:p>
            <a:pPr lvl="1"/>
            <a:r>
              <a:rPr lang="en-US" dirty="0" smtClean="0"/>
              <a:t>Custom Web-based Interface and management</a:t>
            </a:r>
          </a:p>
          <a:p>
            <a:pPr lvl="1"/>
            <a:r>
              <a:rPr lang="en-US" dirty="0" smtClean="0"/>
              <a:t>Configurations based on minimal input about each site</a:t>
            </a:r>
          </a:p>
          <a:p>
            <a:pPr lvl="1"/>
            <a:r>
              <a:rPr lang="en-US" dirty="0" smtClean="0"/>
              <a:t>Interface does not require high technical knowledge</a:t>
            </a:r>
          </a:p>
          <a:p>
            <a:r>
              <a:rPr lang="en-US" dirty="0" smtClean="0"/>
              <a:t>Reliable </a:t>
            </a:r>
          </a:p>
          <a:p>
            <a:pPr lvl="1"/>
            <a:r>
              <a:rPr lang="en-US" dirty="0" smtClean="0"/>
              <a:t>Leverages pre-defined configuration templates</a:t>
            </a:r>
          </a:p>
          <a:p>
            <a:pPr lvl="1"/>
            <a:r>
              <a:rPr lang="en-US" dirty="0" smtClean="0"/>
              <a:t>Standardized configuration applied based on selected criteria </a:t>
            </a:r>
          </a:p>
          <a:p>
            <a:pPr lvl="1"/>
            <a:r>
              <a:rPr lang="en-US" dirty="0" smtClean="0"/>
              <a:t>Minimizes/eliminates configuration errors </a:t>
            </a:r>
          </a:p>
          <a:p>
            <a:r>
              <a:rPr lang="en-US" dirty="0" smtClean="0"/>
              <a:t>  Flexible/rapid deployment</a:t>
            </a:r>
          </a:p>
          <a:p>
            <a:pPr lvl="1"/>
            <a:r>
              <a:rPr lang="en-US" dirty="0" smtClean="0"/>
              <a:t>Multiple staging environments</a:t>
            </a:r>
          </a:p>
          <a:p>
            <a:pPr lvl="1"/>
            <a:r>
              <a:rPr lang="en-US" dirty="0" smtClean="0"/>
              <a:t>Accelerated and hassle-free provisioning of multiple devices for multiple stores in parallel</a:t>
            </a:r>
            <a:endParaRPr lang="en-US" dirty="0"/>
          </a:p>
        </p:txBody>
      </p:sp>
    </p:spTree>
    <p:extLst>
      <p:ext uri="{BB962C8B-B14F-4D97-AF65-F5344CB8AC3E}">
        <p14:creationId xmlns:p14="http://schemas.microsoft.com/office/powerpoint/2010/main" val="42493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1591733" y="2517422"/>
            <a:ext cx="11446934" cy="5345466"/>
          </a:xfrm>
          <a:prstGeom prst="roundRect">
            <a:avLst>
              <a:gd name="adj" fmla="val 5511"/>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endParaRPr lang="en-US" dirty="0"/>
          </a:p>
        </p:txBody>
      </p:sp>
      <p:sp>
        <p:nvSpPr>
          <p:cNvPr id="3" name="Content Placeholder 2"/>
          <p:cNvSpPr>
            <a:spLocks noGrp="1"/>
          </p:cNvSpPr>
          <p:nvPr>
            <p:ph sz="quarter" idx="11"/>
          </p:nvPr>
        </p:nvSpPr>
        <p:spPr/>
        <p:txBody>
          <a:bodyPr/>
          <a:lstStyle/>
          <a:p>
            <a:r>
              <a:rPr lang="en-US" dirty="0" smtClean="0"/>
              <a:t>Sounds simple enough?</a:t>
            </a:r>
            <a:endParaRPr lang="en-US" dirty="0"/>
          </a:p>
        </p:txBody>
      </p:sp>
      <p:sp>
        <p:nvSpPr>
          <p:cNvPr id="2" name="Title 1"/>
          <p:cNvSpPr>
            <a:spLocks noGrp="1"/>
          </p:cNvSpPr>
          <p:nvPr>
            <p:ph type="title"/>
          </p:nvPr>
        </p:nvSpPr>
        <p:spPr/>
        <p:txBody>
          <a:bodyPr/>
          <a:lstStyle/>
          <a:p>
            <a:r>
              <a:rPr lang="en-US" dirty="0" smtClean="0"/>
              <a:t>Deploy New Equipment</a:t>
            </a:r>
            <a:endParaRPr lang="en-US" dirty="0"/>
          </a:p>
        </p:txBody>
      </p:sp>
      <p:sp>
        <p:nvSpPr>
          <p:cNvPr id="4" name="Rounded Rectangle 3"/>
          <p:cNvSpPr/>
          <p:nvPr/>
        </p:nvSpPr>
        <p:spPr bwMode="gray">
          <a:xfrm flipH="1">
            <a:off x="1753005" y="2671232"/>
            <a:ext cx="5394150" cy="1563624"/>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4535" lvl="1" indent="-4535" algn="ctr">
              <a:lnSpc>
                <a:spcPct val="95000"/>
              </a:lnSpc>
              <a:spcBef>
                <a:spcPts val="400"/>
              </a:spcBef>
              <a:buClr>
                <a:schemeClr val="bg1"/>
              </a:buClr>
              <a:buSzPct val="100000"/>
              <a:defRPr/>
            </a:pPr>
            <a:r>
              <a:rPr lang="en-US" altLang="ja-JP" sz="2800" dirty="0" smtClean="0">
                <a:solidFill>
                  <a:schemeClr val="bg1"/>
                </a:solidFill>
                <a:latin typeface="Arial" panose="020B0604020202020204" pitchFamily="34" charset="0"/>
                <a:cs typeface="Arial" panose="020B0604020202020204" pitchFamily="34" charset="0"/>
                <a:sym typeface="Galliard BT" pitchFamily="-96" charset="0"/>
              </a:rPr>
              <a:t>Install Device/Role Specific</a:t>
            </a:r>
            <a:br>
              <a:rPr lang="en-US" altLang="ja-JP" sz="2800" dirty="0" smtClean="0">
                <a:solidFill>
                  <a:schemeClr val="bg1"/>
                </a:solidFill>
                <a:latin typeface="Arial" panose="020B0604020202020204" pitchFamily="34" charset="0"/>
                <a:cs typeface="Arial" panose="020B0604020202020204" pitchFamily="34" charset="0"/>
                <a:sym typeface="Galliard BT" pitchFamily="-96" charset="0"/>
              </a:rPr>
            </a:br>
            <a:r>
              <a:rPr lang="en-US" altLang="ja-JP" sz="2800" dirty="0" smtClean="0">
                <a:solidFill>
                  <a:schemeClr val="bg1"/>
                </a:solidFill>
                <a:latin typeface="Arial" panose="020B0604020202020204" pitchFamily="34" charset="0"/>
                <a:cs typeface="Arial" panose="020B0604020202020204" pitchFamily="34" charset="0"/>
                <a:sym typeface="Galliard BT" pitchFamily="-96" charset="0"/>
              </a:rPr>
              <a:t>Junos OS Software Image</a:t>
            </a:r>
          </a:p>
        </p:txBody>
      </p:sp>
      <p:sp>
        <p:nvSpPr>
          <p:cNvPr id="5" name="Rounded Rectangle 4"/>
          <p:cNvSpPr/>
          <p:nvPr/>
        </p:nvSpPr>
        <p:spPr bwMode="gray">
          <a:xfrm flipH="1">
            <a:off x="7483245" y="2671232"/>
            <a:ext cx="5394150" cy="1563624"/>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4535" lvl="1" indent="-4535" algn="ctr">
              <a:lnSpc>
                <a:spcPct val="95000"/>
              </a:lnSpc>
              <a:spcBef>
                <a:spcPts val="400"/>
              </a:spcBef>
              <a:buClr>
                <a:schemeClr val="bg1"/>
              </a:buClr>
              <a:buSzPct val="100000"/>
              <a:defRPr/>
            </a:pPr>
            <a:r>
              <a:rPr lang="en-US" altLang="ja-JP" sz="2800" dirty="0" smtClean="0">
                <a:solidFill>
                  <a:schemeClr val="bg1"/>
                </a:solidFill>
                <a:latin typeface="Arial" panose="020B0604020202020204" pitchFamily="34" charset="0"/>
                <a:cs typeface="Arial" panose="020B0604020202020204" pitchFamily="34" charset="0"/>
                <a:sym typeface="Galliard BT" pitchFamily="-96" charset="0"/>
              </a:rPr>
              <a:t>Install Device/Role Specific Configuration File</a:t>
            </a:r>
          </a:p>
        </p:txBody>
      </p:sp>
      <p:sp>
        <p:nvSpPr>
          <p:cNvPr id="10242" name="AutoShape 2" descr="data:image/jpeg;base64,/9j/4AAQSkZJRgABAQAAAQABAAD/2wCEAAkGBxQSEhQUEBQUFhUXFBQUFRUYFxUVFxYXFBQWFhQYFBUYHSggGholHBUVITEhJiksLi4uFx8zODMsNygtLisBCgoKDg0OGhAQGywkICUsLCwsLDAuLCwsLCwsLC0sLCwsLCwsLCwsLCwtLCwsLCwsLCwsLCw0LiwsLCwsLCwsLP/AABEIAOEA4QMBIgACEQEDEQH/xAAcAAABBQEBAQAAAAAAAAAAAAAAAgMEBQYBBwj/xABFEAABAwEEBgcGAgkDAwUAAAABAAIDEQQFITEGEkFRYXETIjKBkaGxB0JSYsHRFHIjM0OCkqKywvBT4fGDk9IWJDREc//EABoBAQADAQEBAAAAAAAAAAAAAAABAwQCBQb/xAAvEQACAgEDAgQEBQUAAAAAAAAAAQIDEQQhMRJBBRMyURQiYfBxgZGh0SMzQrHB/9oADAMBAAIRAxEAPwD3FCEIAQhCAEIQgBCEIAQoV4XrDAKzSNbuFeseTRiVlbx9oLG4QRl3zPNB/CMT4hcSsjHll1Wnss9KNukucBngvJLdpnapP2haNzAG+efmqW0XhI81e5zvzEu9VU9RHsboeF2P1NI9qmveBvamiHN7fuo7tJLKP28fc6vovFjMd6SZTvXHxP0Ll4VHvI9qbpLZD+3j7zT1T8V9Wd3ZniPJ7fuvDOlO9HTHep+I+gfhUe0mfQDHg5EHlilLwGC2vYascWne0lvorixaZ2uOlJS4bngPHicfNdLULuUz8LsXpeT2ZC8/u32lNNBaIiPmjNf5HfcrX3XfcFpH6GRrjtbWjhzacVbGyMuGYrdNbX6kWKEIXZQCEIQAhCEAIQhACEIQAhCEAIQhACELN6TaVMs1WR0fLu91ldruPD0XMpKKyzuuuVkumK3Li87zis7daZwaNg2ng0ZlYG+tOpJKts46NuWtm8/Rvd4rM2+3PmeXyuLnHadnADYOAUUrFZqHLjY9zT+HwhvPd/sLmmc4kuJJOZJJJ5kpohdK4s+T0UsCSEkpZSSoydCSklLISSEySJSUqi4QpySJKQXJTk25TknAkuS4p3NILSQRkQaEciMkghJJUpkOKZtbg9oc0VG2gdMz4q0kb35O78eK9Mue+IbSzXgeHDaMnNO5zcwV8+UUy7Lxks7xJC8scNoyI3OG0cCr672udzzdT4bXZvDZ/sfQyFl9D9MI7YNR1GTgYs2O3ujP0zHmtQtsZKSyjwLK5Vy6ZLDBCEKTgEIQgBCEIAQhCAEIVNpRfIssJcKdI7qxjjtJ4D7KJNJZZ1CDnJRXLK3THSboB0UJ/SkdZ3wA/wB3ovNZHkkk4k4k51PFLnlLiS4kkkkk5knMlMlebZY5vJ9LptPGmOFz3OFcXUFVGkShC60EkAAknAAYk8goAkpJWhsOiFokoXBsY+cnW/hH1oriLQRnvzPJ+VrQPOqujRZLsZp62iGzl+m5hCkkrXXxoU5jC+zvMlASWOADiB8JGBPBZS642yzxRuNGvka07MCcR9FzKqcXhl1Worsi5RfBMuu5ZrRjEzq1pruOq2vPb3VV/DoI/wB+Zo4NaT5kj0W3YwNADQAAAABgABkAFkNOnW4Fv4XpOi1cejFXB1TXWpjSlKU4rZ8PCCy9zyVr7rp9MGor6jM2gWHVnx+ZmHkVmr0uV9lkZ+JaTEXUL4yMRtALh1XcCFYXbpZbYYy2aN0jgcHyMeHAbQ6gFeZUS89MJ543xSNi1XChGqajcRU4EHauJKnG2zNlPxiliTTX3wauxaKWKRjXx672uFQS894NAKEbQq7SjRFjIjJZmuBZUvbUu1m7SK7R6VWd0S0gdZJKOqYXnrt3HLXbxG7aO5esRSBzQ5hBa4AgjEEHIhWwjXOPBi1E9RprU+ptdv4Z5HonBFNamRTirXtcG0Jb16VbiOAK3L9C7KfdkHJ5+tVktLLtNgtcdojFIjI2Ru5rmmr2eFSOFdy9PqDiMjiORySqpLMZIazUTfTZXJpNfujye/7J+EtWrC541dR7HE9YVFcxTbVeoaDaVi2M1JKCdg6wyDx8bfqNnIrA+0mKlojd8UVP4XH/AMgs9dtsfDIySM0ew1afXuIqDzVLl5djxwbPJWr00W/Vjk+ikKr0cvllrgbKzAnB7fheO0PtwIVotiaayj5+UXFuL5QIQhScghCEAIQhAJe8AEk0AFSTsAXk2lN7fiJ3OHYb1WD5Rt7zj4LWadXvqt6FhxIq/lsHfmvPHrJqZf4nr+G0rex/ghsriWG1WlurQ2SSjpz0bfhpV57sm99eSzRhKXB6dl0KlmbwZVcK9Ss2jFmjFOiDjvfVxPjh4BRL20RglaeiaIn06pFdWu5zcqcla9LPBkXidTljDx7nmzivStFrjbBG15FZXNBc45tBFdVu7idq8ytUbmPdHINV7SWuHEeo4q9vHTK1PAZCAzACoGs4nLBRT0wbcuS7V1WXRUa3s+S89oOkctl6OOAhrntLi+gJABpQAghR/Z7f1ptDnstDtcNZra+q0FpqAAS0AGuPgot1aDSzOEtvkdv1K1efzOyaOA8lc2/SGx3cOhY3EUqyMVIrte4nE95K1Jycup7IwyVSr8iqPXLu0v8Av2jULyLTSwGzW1zmYB5EzCNhLqupycK94XrUMoe1r2GrXNDmneCKhZT2kXd0lmEoHWhdU/kdRrvDqnuXV0eqJn8Pt8u5J8PYVc2msEjQLQ4RSbS7Bjjva7ZyK0EVuidiyWM8ntPoV5BdF3PtL+jiAc6msQSAKCgJqeYWis/s5ef1krGfla558atVdd02vTk1anR6aEt59P05PQxJXI176qNbLBFKKSxseOIHrmF5LeFzWqyyUAmBB6r2a5a7cQW+i9P0ZkmdZojaQRLQ1qKOIqdUuGwkUVsbOt4aMd+m8mKnCaf4GH0y0YFmAlhr0RNCDiWE5Y7WnLFK0H0k6JwgmP6Nx6jj7jjsPynyK2Wl7mixz6+WpQfmqNSnHWovHaVWez+lNOJ6elb1VDjZvjv99z2u9rtjtETophVru4gjJzTsIT1nhDGNYKkNa1oJzo0ACvHBZjQTSHpmdBKf0jB1SffYP7h5haxa4SUl1I8a6udUnXLt95MJ7Tov/ju//Vv9BHoViWr0H2lx1giO6X1Y77Lz4FYtR6z3vDXmhfn/ALNBopf77HLrNqWHCRnxDh8w2eC9sslpbKxskbg5jgHNI2gr53jNF6H7Lr81Xvsjz1TV8Vdhzc0cwdbucu9NLmJi8WpxJWLvsz0tCELUeOCEIQAm7RMGNc52TQXHkBVOLPab2zo7OQM3nV7hifogPPrytZlke8+86v2CglLLsFGkevPufzs+k0ccVRwb/Q65AxgnkFXuFWV9xpyI+Y79yje0i95YIY2wEtdK5zS8YEADJp2E1z4LXRgBrQMg0AcqKLed2RWhrWzsDw12s2tRR1CKgjgStvRiPTE8ZahO/wAyxZXsef8As5tM4n1C98jXNPSAlzg2gqHVJwNcONV6UsVemmtlsgMVkjD3DCjBqxg8XZuPLxVB+JvK8iQ0lkZwIb+jjH5jWp7yVwpqK6eWa7dPO+XmyShH6/wO+0rovxDHxPaXlurI1prTV7JNMK0qN+AVh7NbA13STuFXMIYyvuktq5w40IHiotu0DZZ7LLK+QukY3WoAAwYiueJwruTfs+vlsL3RSGjZKEO2BwwFeBGCrx/UTksGmTUtI41PONs/f0PSl4ZfdikZaZGTA6+u7OvWDjVrm76gjLkvdCE1M9rRrOIAGNTTBX2V9aPM0mqdEntnJV6KQvZZIWyghwbkcwKktruworG0wte1zHCrXNLSOBFCsFeXtAc21UiaHwNBa4ZF5+IHZSnmVXW7T61PwiayMci53iTTyXPmwisZL/gNRZLrwlnfngpWiWw2khppJE8gE5OGyo2hzfVb679PLM8ATVhftqC5nc4DLmvPLXaZZn68zi91AKmmQrQYbMSudGsiv6G+ng9e3RwuivM5XdHqv/quyUr+IZ4lQbVpxZW9hzpDuaDTxOC81MA3LvRqx6t+xmj4TUnu2yz0k0jktZDaasYNQwbTvcdpVM1ie1EmRqzym5PLPRhXGuPTBYRcXFcdr6aGWKJwAc14kNGt1dpxOIIrgM6r1YrH6HaQxNsrWTyNY6Mlg1jSrc208adytZdLLG3/AOww/l1nHwAW+lRjHk+f1vnW2YceNtkyD7RB/wC0/wCqynn9KrzRq0ul2kYtZayIERtJNTgXupStNgGPis41izaiSlLY9Xw+qVVWJc5yKYVMs1rdDNFKztNLXDiWnLkRh3qI0JdpGDOR9Vzp385HiazR+aPoax2lssbJGdl7Q4cnCqeWP9mN49JZAwnrRucP3SdZvqR3LYL0D5kEIQgBefaeW3pCwN7ILgONDQnxqtjflq6OJxGbuqOZ2+FV55pIMIfyu/rKkmPJQSuzG4/QH6qK5LY/rzDd0bhyLS3+1IK8y9fOz6fSf2onrejts6azRP26ga78zOq7081YOAIIORBB5HNefaDX22FzopTRjzVpOTX5YnYCAPAL0Jb6p9cUzwtXS6rWu3KPEbXdv4aWSJw6zXkVO1tasI4FpC9O0Is747I0SAirnOaDmGupSo2VxPerqaNnaeGdXJzgMO85LM35pxBFVsJ6aTczFoPzOyXMYKDy2aLNRZqoquMd+/32O+0O8RHZHsr1pKMA24kV8qrzOJik2+1yWiTpJ3VdsaMmjcE2Fjut65bHr6TT+RX0vnllhZb/ALVE3VjlOrsDgHU5HcoNutton/XSucN2Q8EBFVX5s8YyXKqtS6lFZ98EaOz0TmonKpJKrbyWZE0XF0lJqoJOEri6kqSTq4hClA4QkUS0UXaIYmiKJdEUQg4Ai3ZtG5nqSU7HHUqJan1kdyH1+yupXzZMPiDzVg1+gF4GFxfsDgHD5XYO9Ae5ewtNRUZHFeJ6JM6kh4geRXqeids14A05xnUPIYt8qDuW/sfNPkukIQhBmNKZqvazY0VPN3+w81mNJWVjhdu12+dfqrm93608h+an8Ip9FCvKLpLM8bWOD+44O/tUkrkwdpOpaAdj4gP+29wPk8JbmpN+Mwik+B+qfyy0b/UGJUbtZvEen+ywaiO+T6LRTzWgClRX1aYxqxTyNbsGDgOWsDRRCm3FZ1Jx4ZtcIy9STFWy0yzfr5pZOBcQ3+EYJljAMAAEpChyb5Z0kksJYBCELkkEVQklCQJXEEpJKEgUkrpKTVCTq4iq4pABBKFxSAXQuIXRApdC4lxtqpIHo8BVVRNXPPzUH7op61Vla5dRpO4eO4Kus8R6rcz6knHzK01LB5OunmJstGItWAH4nuPcMPoVrtDrRqzuZseyvezLyJVDFB0bWRj3Wgd+bvMlTbql1LRE75wO53V+q2JbHhM9FQii6oIMLasXE7y4/wAxRYnjWLXdlwLHcnCnln3LsgwB5+qjnAroGcvS7qGWB+3Wb9iPIrPWN7hg7B7SWu/MMD3HPkV6Ffdm6WMSt7TAGycW5Nd9D3LIXvZP2zNgAkHyjJ3dXHhyVFse56eiuw+l9yM7HEeG5NEID13WqsEoex7cJ9mIQlELlFUWnEIXChIFJK6SkkoSjhK4UEpNUJAri6uFSDiFwlClAUuIQpALoCAE7Gyv3REN4OMjqpLWgLjeCZtU1BQYk4AffgFbGJmssItrfrvpsbRx5+6Pr4K50VsOtIZHDqxjW5vPYH17lVWWylxaxgLnOPe5x2rcxWYQxtiaQdXF7hk55zI4DIcuK2VxPC1d3UztalLyII2EHwKTCE48K8wHo/ThCr0LkkpHsq13yvcPMqBK1XAbSeaM7TrDvofqoE8VDRdHIzZJ9U1zFKEHIg5gqBeVg6J2szGJ1dU7t7XcQpThQqRZ5hQteNZju036jcRvUNHcZYZgr2u3ouvGP0RzHwE7Py7jsyVY569DtlhMWI68bsnU/lcNh4LJXxcBbV9nFW7Y9o/JvHDPcs068bo9jT6pNYl+pUttdM8VIY8OGBqqkuXGuIyWaUEz0I2NFsVwqIy2Hbili0tO1VuDRfGaY6SkkpOtxXKrgtOkpNVwlcqhIqq5VIJRVSgKXQkVSHTtGZClIhskJTWVUB95AdlteJy8FHktTndo4bsh4LtQKpWpcFuZWj5jwy8dvcltkrmqqJym2ersGip27hzP0zVij7GadndkmSamWJOAAzKSyEjE4uPlwH+YqRBZaZVc84VpieDRs5LU3XdYs/XlAdN7rMxFxfvf8uzMq+FZ5mp1O2EJue7Pwzdd/wCveMBtiYRt3PO7YOadKce4kkk1JzJ2rsMa0pYPLbbeWORNwS3twHEgJ2KKqdhj1rREwbHt8jU+QKkg2v4cLqfQuQZi/wCsdoZIMi0fy4Hyonbwg1gHtyIqpWlFm1odYZsOt3ZO+/coOj9pD2mN2furpArJWJjJW9uspaVXyMQBBOW1GYOBacQeYTc1gDsYO+M9oflPvDzSaUS2lQSpNcGbva5I5qkjUk+MDEn5x73rxWSt91yQ1121b8bcW9+1vevU5XB36wa3zDB/jt7/ABUGax17B1vlPVd4HPuqqpVJm6nWOOzPLqpp5WyvO4I3E9UsdtLeqa8RSh7ws/arjkb2S1w41afqFS62j0IamEvoVOuu9O7eUqWyvb2mOHdrf01UZ0gyqAdxwVbXuaIzzwx42t+9JNtdw8EySkFR0o765e5INtckm1u3plFQnSieuXuOGQnMlcQxhOQJ7lKisEjtlOZ+gXSiVStiuWRgnIWFxo0EncFa2a6G5vJPAYD7q+u+6nOH6NlGDN2DWDm40C7VbZms1cVwUtiuk5yGnyjPvP28VfXddrpMImgNb2nGjWMG9zj/AMlS4IYWZnp3bm1bEPzP7T+Tac1LdM6SgcRqjssaNWNv5WjbxNTxV8a8HnW6pyHrIxkP6nrP2zkUP/RacWj5jjySgksCdjZVWJYMjbe7BjKqXDGiKOuSubBYNpUkEdsQYwuO5J0Ui17QXn3Wk97sB5VTV/2sE6jchnzV7onY9SHWOch1v3fd8se9GEXS6uUXVyBMjAQQcQRQjgVg5o3WeYt2tNQd4zBW+VHpRd3SM6Rg6zAa8W7RzGfipQH7NM20R1HaGYVRbbKWlVd2250bg5p/3WtjlZOyrc9o2hSQZlwTdKKxt9iLclVukpmhI5VIkYCKEVC4JAu6yAjyxu2Ow3OGuPPEdxVdaYvij72O/td91buTDwoOk2uDN2iOPa4t/O1zfMVHmoclja7JzHfvNK08oVbabGx2bGnuUOKO1bJGfluQH9mD3Apg3EP9MeCtZLtj+HwJCjvsLRlrfxO+656EdrUTRGFyj/THgnG3TT3WjwCS+yj5v4imHwxjOneVPQiHfIl9AxvakjH71T4CqcbJANsjz8raD+J5Hoq7p425U7gufjSey3/OQU9KOHbL3LuO2U/VxRs+Z/6V3gaN8im7Vb9YgzPdIRkCagcm9lqqtWRwJNQBsy8ApDIAGjaS2u007sgOJXRW22SXWp7hgNVuVcfVXFyn9GObh51VJPam0IAaSaUprYU5+FKKXdNoJaQN/wBApIyaAPCl2WMuOCZuu7XPIqFsrsuoNGSgEe7bt3py+bcIW6re0R4BSb1vJsA1W0L927iVjLTM57tpJPeScgEA9dljNomDdnaeflGfjl3r0NraCgyGAVZo/dfQR49t2Lz6AcB91aLkkEIQgBCEIDGaR3T0TukjH6NxxHwE/QqDYrY5hBaaH/M1vpYw4EOAIIoQciFir6uYwHWZUxnbtZwdw4qUwXdlvFkwo7B27fyVded3bQqVj1ZWe9HAUd1x/MO/apIKS0azSmRb6Zq9tTI5QS047sj4LP267yK0QkfbeQS/xrSs3OCFEfaSEBrXTtO1MPI3rJut53pBvE70BppWhQ5Y1RG8TvTL7ed6AfvtlC0g7CP88VE/CCla1wrhq05Z18k3NOX4FIAUohkljWdU0zJrU1pT7hONmaKkbWkECtK8OCiBqcZCTkmCMjv4okUIFMKDdT/lAe52GNN2zwUmy3aXLS3TcVaYJkYKW7rnc8iv+d63Vx6OAUqFbXVcwaBUAKfar2hgwrrP2Mbie/d3qOSSbY7C1g2BV963+1tWw0J2u2DlvKo7wviSbBx1W/A0/wBR2qvLq4DkAPKgQnAqecmpJJ3k7Vp9Gbk1aSyjre40+6N5+b0RcGj+rSScdbNrMCG8XcfRaRQ2AQhCgAhCEAIQhACS5oIocQcCEpCAyl8aOltX2cVG2PaPybxwVC1+/wD4XpKrbzuaObEjVf8AGM+/epyDFOYHZ+O0cimZGvGR1hudn4hWduuaWHEjWb8TcfEZhQWvUgprYB77S3jSo8QqmezA5HwWyUOe7I35tFd4wPkoBiJrMVEkhK2c+j4PZe4c6H1VfNo9Jsc08wR6IDKujK50avpLlmHutPIn7Jk3XKPc80BUNiTzISVZNsEv+n5p2OwzfC0cyfsmRghwWInYrixXWuRWGbe0chVSo7sce3I48jT0U7As7PBFFjI9o7wp0ekMbRSCNzzvpqt8SqiC7WNx1cd5xPiVMDQEyMD894zy9t+o34Y6jxdn6JqNgbkl2eF8h1Y2uceA9TsWiu3RQmjrQf3Gn+p328UbGCisVkfM7VibXedjeZWxua4mQdY9aT4tg3ho2c81ZWeBsbQ1jQ1oyATq5AIQhACEIQAhCEAIQhACEIQAhCEAKvt1zRS4ubR3xNwPfsPerBCAytp0YeP1Tw7g7qnxGB8lVz3fMztRu5gaw8RVb5CnIPONdcqvQ5bMx3aa08wCoklywH9m3uqPRMgwpSC0LbO0cgOxw/ed9Ug6MQ/P/F/sgMTqhcLQtsNF4PnP732TrNHLOPcrzc4/VAYM0TsFne/sMc7k0n0XoUN2Qt7MTB+6K+KlAbkyDDWbRqd/aDWD5jj4BXNj0UibjIXSHd2W+Ax81oUKANwQNYNVjQ0bgKBOIQgBCEIAQhCAEIQgBCEIAQhCAEIQgBCEIAQhCAEIQgBCEIAQhCAEIQgBCEIAQhCAEIQgBCEIAQhCAEIQgBCEID//2Q=="/>
          <p:cNvSpPr>
            <a:spLocks noChangeAspect="1" noChangeArrowheads="1"/>
          </p:cNvSpPr>
          <p:nvPr/>
        </p:nvSpPr>
        <p:spPr bwMode="auto">
          <a:xfrm>
            <a:off x="248920" y="-173355"/>
            <a:ext cx="487680" cy="365761"/>
          </a:xfrm>
          <a:prstGeom prst="rect">
            <a:avLst/>
          </a:prstGeom>
          <a:noFill/>
        </p:spPr>
        <p:txBody>
          <a:bodyPr vert="horz" wrap="square" lIns="130622" tIns="65311" rIns="130622" bIns="65311" numCol="1" anchor="t" anchorCtr="0" compatLnSpc="1">
            <a:prstTxWarp prst="textNoShape">
              <a:avLst/>
            </a:prstTxWarp>
          </a:bodyPr>
          <a:lstStyle/>
          <a:p>
            <a:endParaRPr lang="en-US" dirty="0">
              <a:latin typeface="Arial" panose="020B0604020202020204" pitchFamily="34" charset="0"/>
            </a:endParaRPr>
          </a:p>
        </p:txBody>
      </p:sp>
      <p:pic>
        <p:nvPicPr>
          <p:cNvPr id="8" name="Picture 7" descr="easy-button.png"/>
          <p:cNvPicPr>
            <a:picLocks noChangeAspect="1"/>
          </p:cNvPicPr>
          <p:nvPr/>
        </p:nvPicPr>
        <p:blipFill>
          <a:blip r:embed="rId2" cstate="print"/>
          <a:stretch>
            <a:fillRect/>
          </a:stretch>
        </p:blipFill>
        <p:spPr>
          <a:xfrm>
            <a:off x="5559549" y="5045005"/>
            <a:ext cx="3511302" cy="2633477"/>
          </a:xfrm>
          <a:prstGeom prst="rect">
            <a:avLst/>
          </a:prstGeom>
        </p:spPr>
      </p:pic>
    </p:spTree>
    <p:extLst>
      <p:ext uri="{BB962C8B-B14F-4D97-AF65-F5344CB8AC3E}">
        <p14:creationId xmlns:p14="http://schemas.microsoft.com/office/powerpoint/2010/main" val="322167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1591733" y="1993900"/>
            <a:ext cx="11446934" cy="5868988"/>
          </a:xfrm>
          <a:prstGeom prst="roundRect">
            <a:avLst>
              <a:gd name="adj" fmla="val 5511"/>
            </a:avLst>
          </a:prstGeom>
          <a:solidFill>
            <a:schemeClr val="bg1"/>
          </a:solidFill>
          <a:ln w="6350" cmpd="sng">
            <a:solidFill>
              <a:srgbClr val="A6A6A6"/>
            </a:solidFill>
          </a:ln>
          <a:effectLst>
            <a:outerShdw blurRad="190500" dist="508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329661" tIns="54942" rIns="109887" bIns="54942" rtlCol="0" anchor="ctr"/>
          <a:lstStyle/>
          <a:p>
            <a:endParaRPr lang="en-US" dirty="0"/>
          </a:p>
        </p:txBody>
      </p:sp>
      <p:sp>
        <p:nvSpPr>
          <p:cNvPr id="2" name="Title 1"/>
          <p:cNvSpPr>
            <a:spLocks noGrp="1"/>
          </p:cNvSpPr>
          <p:nvPr>
            <p:ph type="title"/>
          </p:nvPr>
        </p:nvSpPr>
        <p:spPr>
          <a:xfrm>
            <a:off x="784923" y="959329"/>
            <a:ext cx="13167362" cy="664797"/>
          </a:xfrm>
        </p:spPr>
        <p:txBody>
          <a:bodyPr/>
          <a:lstStyle/>
          <a:p>
            <a:r>
              <a:rPr lang="en-US" dirty="0" smtClean="0"/>
              <a:t>But There’s Always More Workflow…</a:t>
            </a:r>
            <a:endParaRPr lang="en-US" dirty="0"/>
          </a:p>
        </p:txBody>
      </p:sp>
      <p:grpSp>
        <p:nvGrpSpPr>
          <p:cNvPr id="3" name="Group 21"/>
          <p:cNvGrpSpPr/>
          <p:nvPr/>
        </p:nvGrpSpPr>
        <p:grpSpPr>
          <a:xfrm>
            <a:off x="1753005" y="2156491"/>
            <a:ext cx="11124390" cy="5543806"/>
            <a:chOff x="1753005" y="2118079"/>
            <a:chExt cx="11124390" cy="5543806"/>
          </a:xfrm>
        </p:grpSpPr>
        <p:grpSp>
          <p:nvGrpSpPr>
            <p:cNvPr id="6" name="Group 5"/>
            <p:cNvGrpSpPr/>
            <p:nvPr/>
          </p:nvGrpSpPr>
          <p:grpSpPr>
            <a:xfrm>
              <a:off x="1753005" y="4108170"/>
              <a:ext cx="11124390" cy="1563624"/>
              <a:chOff x="1753005" y="3962402"/>
              <a:chExt cx="11124390" cy="1563624"/>
            </a:xfrm>
          </p:grpSpPr>
          <p:sp>
            <p:nvSpPr>
              <p:cNvPr id="4" name="Rounded Rectangle 3"/>
              <p:cNvSpPr/>
              <p:nvPr/>
            </p:nvSpPr>
            <p:spPr bwMode="gray">
              <a:xfrm flipH="1">
                <a:off x="1753005" y="3962402"/>
                <a:ext cx="5394150" cy="1563624"/>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4535" lvl="1" indent="-4535" algn="ctr">
                  <a:lnSpc>
                    <a:spcPct val="95000"/>
                  </a:lnSpc>
                  <a:spcBef>
                    <a:spcPts val="400"/>
                  </a:spcBef>
                  <a:buClr>
                    <a:schemeClr val="bg1"/>
                  </a:buClr>
                  <a:buSzPct val="100000"/>
                </a:pPr>
                <a:r>
                  <a:rPr lang="en-US" altLang="ja-JP" sz="2800" dirty="0">
                    <a:solidFill>
                      <a:schemeClr val="bg1"/>
                    </a:solidFill>
                    <a:latin typeface="Arial" panose="020B0604020202020204" pitchFamily="34" charset="0"/>
                    <a:cs typeface="Arial" panose="020B0604020202020204" pitchFamily="34" charset="0"/>
                    <a:sym typeface="Galliard BT" pitchFamily="-96" charset="0"/>
                  </a:rPr>
                  <a:t>Install Device/Role Specific</a:t>
                </a:r>
                <a:br>
                  <a:rPr lang="en-US" altLang="ja-JP" sz="2800" dirty="0">
                    <a:solidFill>
                      <a:schemeClr val="bg1"/>
                    </a:solidFill>
                    <a:latin typeface="Arial" panose="020B0604020202020204" pitchFamily="34" charset="0"/>
                    <a:cs typeface="Arial" panose="020B0604020202020204" pitchFamily="34" charset="0"/>
                    <a:sym typeface="Galliard BT" pitchFamily="-96" charset="0"/>
                  </a:rPr>
                </a:br>
                <a:r>
                  <a:rPr lang="en-US" altLang="ja-JP" sz="2800" dirty="0">
                    <a:solidFill>
                      <a:schemeClr val="bg1"/>
                    </a:solidFill>
                    <a:latin typeface="Arial" panose="020B0604020202020204" pitchFamily="34" charset="0"/>
                    <a:cs typeface="Arial" panose="020B0604020202020204" pitchFamily="34" charset="0"/>
                    <a:sym typeface="Galliard BT" pitchFamily="-96" charset="0"/>
                  </a:rPr>
                  <a:t>Junos OS Software Image</a:t>
                </a:r>
              </a:p>
            </p:txBody>
          </p:sp>
          <p:sp>
            <p:nvSpPr>
              <p:cNvPr id="5" name="Rounded Rectangle 4"/>
              <p:cNvSpPr/>
              <p:nvPr/>
            </p:nvSpPr>
            <p:spPr bwMode="gray">
              <a:xfrm flipH="1">
                <a:off x="7483245" y="3962402"/>
                <a:ext cx="5394150" cy="1563624"/>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4535" lvl="1" indent="-4535" algn="ctr">
                  <a:lnSpc>
                    <a:spcPct val="95000"/>
                  </a:lnSpc>
                  <a:spcBef>
                    <a:spcPts val="400"/>
                  </a:spcBef>
                  <a:buClr>
                    <a:schemeClr val="bg1"/>
                  </a:buClr>
                  <a:buSzPct val="100000"/>
                </a:pPr>
                <a:r>
                  <a:rPr lang="en-US" altLang="ja-JP" sz="2800" dirty="0">
                    <a:solidFill>
                      <a:schemeClr val="bg1"/>
                    </a:solidFill>
                    <a:latin typeface="Arial" panose="020B0604020202020204" pitchFamily="34" charset="0"/>
                    <a:cs typeface="Arial" panose="020B0604020202020204" pitchFamily="34" charset="0"/>
                    <a:sym typeface="Galliard BT" pitchFamily="-96" charset="0"/>
                  </a:rPr>
                  <a:t>Install Device/Role Specific Configuration File</a:t>
                </a:r>
              </a:p>
            </p:txBody>
          </p:sp>
        </p:grpSp>
        <p:sp>
          <p:nvSpPr>
            <p:cNvPr id="7" name="Rounded Rectangle 6"/>
            <p:cNvSpPr/>
            <p:nvPr/>
          </p:nvSpPr>
          <p:spPr bwMode="gray">
            <a:xfrm flipH="1">
              <a:off x="1753005" y="2118079"/>
              <a:ext cx="5394150" cy="1563624"/>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4535" lvl="1" indent="-4535" algn="ctr">
                <a:lnSpc>
                  <a:spcPct val="95000"/>
                </a:lnSpc>
                <a:spcBef>
                  <a:spcPts val="400"/>
                </a:spcBef>
                <a:buClr>
                  <a:schemeClr val="bg1"/>
                </a:buClr>
                <a:buSzPct val="100000"/>
              </a:pPr>
              <a:r>
                <a:rPr lang="en-US" altLang="ja-JP" sz="2800" dirty="0">
                  <a:solidFill>
                    <a:schemeClr val="bg1"/>
                  </a:solidFill>
                  <a:latin typeface="Arial" panose="020B0604020202020204" pitchFamily="34" charset="0"/>
                  <a:cs typeface="Arial" panose="020B0604020202020204" pitchFamily="34" charset="0"/>
                  <a:sym typeface="Galliard BT" pitchFamily="-96" charset="0"/>
                </a:rPr>
                <a:t>Bootstrap</a:t>
              </a:r>
              <a:br>
                <a:rPr lang="en-US" altLang="ja-JP" sz="2800" dirty="0">
                  <a:solidFill>
                    <a:schemeClr val="bg1"/>
                  </a:solidFill>
                  <a:latin typeface="Arial" panose="020B0604020202020204" pitchFamily="34" charset="0"/>
                  <a:cs typeface="Arial" panose="020B0604020202020204" pitchFamily="34" charset="0"/>
                  <a:sym typeface="Galliard BT" pitchFamily="-96" charset="0"/>
                </a:rPr>
              </a:br>
              <a:r>
                <a:rPr lang="en-US" altLang="ja-JP" sz="2800" dirty="0">
                  <a:solidFill>
                    <a:schemeClr val="bg1"/>
                  </a:solidFill>
                  <a:latin typeface="Arial" panose="020B0604020202020204" pitchFamily="34" charset="0"/>
                  <a:cs typeface="Arial" panose="020B0604020202020204" pitchFamily="34" charset="0"/>
                  <a:sym typeface="Galliard BT" pitchFamily="-96" charset="0"/>
                </a:rPr>
                <a:t>DHCP / TFTP</a:t>
              </a:r>
            </a:p>
          </p:txBody>
        </p:sp>
        <p:sp>
          <p:nvSpPr>
            <p:cNvPr id="8" name="Rounded Rectangle 7"/>
            <p:cNvSpPr/>
            <p:nvPr/>
          </p:nvSpPr>
          <p:spPr bwMode="gray">
            <a:xfrm flipH="1">
              <a:off x="7483245" y="6098261"/>
              <a:ext cx="5394150" cy="1563624"/>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4535" lvl="1" indent="-4535" algn="ctr">
                <a:lnSpc>
                  <a:spcPct val="95000"/>
                </a:lnSpc>
                <a:spcBef>
                  <a:spcPts val="400"/>
                </a:spcBef>
                <a:buClr>
                  <a:schemeClr val="bg1"/>
                </a:buClr>
                <a:buSzPct val="100000"/>
              </a:pPr>
              <a:r>
                <a:rPr lang="en-US" altLang="ja-JP" sz="2800" dirty="0">
                  <a:solidFill>
                    <a:schemeClr val="bg1"/>
                  </a:solidFill>
                  <a:latin typeface="Arial" panose="020B0604020202020204" pitchFamily="34" charset="0"/>
                  <a:cs typeface="Arial" panose="020B0604020202020204" pitchFamily="34" charset="0"/>
                  <a:sym typeface="Galliard BT" pitchFamily="-96" charset="0"/>
                </a:rPr>
                <a:t>Register Device</a:t>
              </a:r>
            </a:p>
            <a:p>
              <a:pPr marL="4535" lvl="1" indent="-4535" algn="ctr">
                <a:lnSpc>
                  <a:spcPct val="95000"/>
                </a:lnSpc>
                <a:spcBef>
                  <a:spcPts val="400"/>
                </a:spcBef>
                <a:buClr>
                  <a:schemeClr val="bg1"/>
                </a:buClr>
                <a:buSzPct val="100000"/>
              </a:pPr>
              <a:r>
                <a:rPr lang="en-US" altLang="ja-JP" sz="2800" dirty="0">
                  <a:solidFill>
                    <a:schemeClr val="bg1"/>
                  </a:solidFill>
                  <a:latin typeface="Arial" panose="020B0604020202020204" pitchFamily="34" charset="0"/>
                  <a:cs typeface="Arial" panose="020B0604020202020204" pitchFamily="34" charset="0"/>
                  <a:sym typeface="Galliard BT" pitchFamily="-96" charset="0"/>
                </a:rPr>
                <a:t>with Inventory System</a:t>
              </a:r>
            </a:p>
          </p:txBody>
        </p:sp>
      </p:grpSp>
    </p:spTree>
    <p:extLst>
      <p:ext uri="{BB962C8B-B14F-4D97-AF65-F5344CB8AC3E}">
        <p14:creationId xmlns:p14="http://schemas.microsoft.com/office/powerpoint/2010/main" val="120090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trol Room.png"/>
          <p:cNvPicPr>
            <a:picLocks noChangeAspect="1"/>
          </p:cNvPicPr>
          <p:nvPr/>
        </p:nvPicPr>
        <p:blipFill>
          <a:blip r:embed="rId2" cstate="print"/>
          <a:stretch>
            <a:fillRect/>
          </a:stretch>
        </p:blipFill>
        <p:spPr>
          <a:xfrm>
            <a:off x="828675" y="3202340"/>
            <a:ext cx="5078029" cy="3525838"/>
          </a:xfrm>
          <a:prstGeom prst="rect">
            <a:avLst/>
          </a:prstGeom>
          <a:noFill/>
          <a:ln>
            <a:noFill/>
          </a:ln>
        </p:spPr>
      </p:pic>
      <p:sp>
        <p:nvSpPr>
          <p:cNvPr id="10" name="Pentagon 9"/>
          <p:cNvSpPr/>
          <p:nvPr/>
        </p:nvSpPr>
        <p:spPr>
          <a:xfrm flipH="1">
            <a:off x="1591731" y="3202340"/>
            <a:ext cx="12209993" cy="2046993"/>
          </a:xfrm>
          <a:prstGeom prst="homePlate">
            <a:avLst>
              <a:gd name="adj" fmla="val 51103"/>
            </a:avLst>
          </a:prstGeom>
          <a:gradFill flip="none" rotWithShape="1">
            <a:gsLst>
              <a:gs pos="0">
                <a:schemeClr val="accent1">
                  <a:alpha val="8000"/>
                </a:schemeClr>
              </a:gs>
              <a:gs pos="57000">
                <a:schemeClr val="accent1">
                  <a:alpha val="60000"/>
                </a:schemeClr>
              </a:gs>
              <a:gs pos="100000">
                <a:schemeClr val="accent1">
                  <a:alpha val="60000"/>
                </a:schemeClr>
              </a:gs>
            </a:gsLst>
            <a:lin ang="10800000" scaled="1"/>
            <a:tileRect/>
          </a:gra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 name="Content Placeholder 4"/>
          <p:cNvSpPr>
            <a:spLocks noGrp="1"/>
          </p:cNvSpPr>
          <p:nvPr>
            <p:ph sz="quarter" idx="11"/>
          </p:nvPr>
        </p:nvSpPr>
        <p:spPr/>
        <p:txBody>
          <a:bodyPr/>
          <a:lstStyle/>
          <a:p>
            <a:r>
              <a:rPr lang="en-US" dirty="0" smtClean="0"/>
              <a:t>So non-techie can stage gear on a bench</a:t>
            </a:r>
            <a:endParaRPr lang="en-US" dirty="0"/>
          </a:p>
        </p:txBody>
      </p:sp>
      <p:sp>
        <p:nvSpPr>
          <p:cNvPr id="2" name="Title 1"/>
          <p:cNvSpPr>
            <a:spLocks noGrp="1"/>
          </p:cNvSpPr>
          <p:nvPr>
            <p:ph type="title"/>
          </p:nvPr>
        </p:nvSpPr>
        <p:spPr/>
        <p:txBody>
          <a:bodyPr/>
          <a:lstStyle/>
          <a:p>
            <a:r>
              <a:rPr lang="en-US" dirty="0" smtClean="0"/>
              <a:t>Make a Rapid Deployment Staging Center</a:t>
            </a:r>
            <a:endParaRPr lang="en-US" dirty="0"/>
          </a:p>
        </p:txBody>
      </p:sp>
      <p:grpSp>
        <p:nvGrpSpPr>
          <p:cNvPr id="4" name="Group 11"/>
          <p:cNvGrpSpPr/>
          <p:nvPr/>
        </p:nvGrpSpPr>
        <p:grpSpPr>
          <a:xfrm>
            <a:off x="6705601" y="3599054"/>
            <a:ext cx="6645566" cy="1244716"/>
            <a:chOff x="5714362" y="2963164"/>
            <a:chExt cx="7770087" cy="1455340"/>
          </a:xfrm>
        </p:grpSpPr>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157" y="3371019"/>
              <a:ext cx="1981828" cy="10474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8494" y="3371019"/>
              <a:ext cx="1981828" cy="10474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9827" y="3371019"/>
              <a:ext cx="1981828" cy="10474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2"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14362" y="2963164"/>
              <a:ext cx="2467418" cy="475708"/>
            </a:xfrm>
            <a:prstGeom prst="rect">
              <a:avLst/>
            </a:prstGeom>
            <a:noFill/>
            <a:ln w="9525">
              <a:noFill/>
              <a:miter lim="800000"/>
              <a:headEnd/>
              <a:tailEnd/>
            </a:ln>
          </p:spPr>
        </p:pic>
        <p:pic>
          <p:nvPicPr>
            <p:cNvPr id="43" name="Picture 55" descr="SRX 240.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017034" y="2963164"/>
              <a:ext cx="2467415" cy="402524"/>
            </a:xfrm>
            <a:prstGeom prst="rect">
              <a:avLst/>
            </a:prstGeom>
            <a:noFill/>
            <a:ln w="9525">
              <a:noFill/>
              <a:miter lim="800000"/>
              <a:headEnd/>
              <a:tailEnd/>
            </a:ln>
          </p:spPr>
        </p:pic>
        <p:pic>
          <p:nvPicPr>
            <p:cNvPr id="44"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8365699" y="2963164"/>
              <a:ext cx="2467418" cy="475708"/>
            </a:xfrm>
            <a:prstGeom prst="rect">
              <a:avLst/>
            </a:prstGeom>
            <a:noFill/>
            <a:ln w="9525">
              <a:noFill/>
              <a:miter lim="800000"/>
              <a:headEnd/>
              <a:tailEnd/>
            </a:ln>
          </p:spPr>
        </p:pic>
      </p:grpSp>
    </p:spTree>
    <p:extLst>
      <p:ext uri="{BB962C8B-B14F-4D97-AF65-F5344CB8AC3E}">
        <p14:creationId xmlns:p14="http://schemas.microsoft.com/office/powerpoint/2010/main" val="66943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par>
                                <p:cTn id="8" presetID="10" presetClass="entr" presetSubtype="0" fill="hold"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28675" y="2671763"/>
            <a:ext cx="12973050" cy="3977393"/>
          </a:xfrm>
          <a:prstGeom prst="rect">
            <a:avLst/>
          </a:prstGeom>
          <a:solidFill>
            <a:srgbClr val="3EBAF1">
              <a:alpha val="60000"/>
            </a:srgbClr>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Content Placeholder 7"/>
          <p:cNvSpPr>
            <a:spLocks noGrp="1"/>
          </p:cNvSpPr>
          <p:nvPr>
            <p:ph sz="quarter" idx="11"/>
          </p:nvPr>
        </p:nvSpPr>
        <p:spPr/>
        <p:txBody>
          <a:bodyPr/>
          <a:lstStyle/>
          <a:p>
            <a:r>
              <a:rPr lang="en-US" dirty="0" smtClean="0"/>
              <a:t>Multiple devices, different roles</a:t>
            </a:r>
            <a:endParaRPr lang="en-US" dirty="0"/>
          </a:p>
        </p:txBody>
      </p:sp>
      <p:sp>
        <p:nvSpPr>
          <p:cNvPr id="2" name="Title 1"/>
          <p:cNvSpPr>
            <a:spLocks noGrp="1"/>
          </p:cNvSpPr>
          <p:nvPr>
            <p:ph type="title"/>
          </p:nvPr>
        </p:nvSpPr>
        <p:spPr/>
        <p:txBody>
          <a:bodyPr/>
          <a:lstStyle/>
          <a:p>
            <a:r>
              <a:rPr lang="en-US" dirty="0" smtClean="0"/>
              <a:t>Now do it for a “Store”</a:t>
            </a:r>
            <a:endParaRPr lang="en-US" dirty="0"/>
          </a:p>
        </p:txBody>
      </p:sp>
      <p:sp>
        <p:nvSpPr>
          <p:cNvPr id="15" name="TextBox 14"/>
          <p:cNvSpPr txBox="1"/>
          <p:nvPr/>
        </p:nvSpPr>
        <p:spPr>
          <a:xfrm>
            <a:off x="1704870" y="2887151"/>
            <a:ext cx="2371162" cy="1159805"/>
          </a:xfrm>
          <a:prstGeom prst="rect">
            <a:avLst/>
          </a:prstGeom>
          <a:noFill/>
        </p:spPr>
        <p:txBody>
          <a:bodyPr wrap="none" rtlCol="0">
            <a:spAutoFit/>
          </a:bodyPr>
          <a:lstStyle/>
          <a:p>
            <a:pPr algn="ctr">
              <a:lnSpc>
                <a:spcPct val="95000"/>
              </a:lnSpc>
              <a:spcBef>
                <a:spcPts val="400"/>
              </a:spcBef>
            </a:pPr>
            <a:r>
              <a:rPr lang="en-US" dirty="0" smtClean="0">
                <a:solidFill>
                  <a:schemeClr val="accent2"/>
                </a:solidFill>
                <a:latin typeface="Arial" panose="020B0604020202020204" pitchFamily="34" charset="0"/>
              </a:rPr>
              <a:t>"Front-of-House"</a:t>
            </a:r>
          </a:p>
          <a:p>
            <a:pPr algn="ctr">
              <a:lnSpc>
                <a:spcPct val="95000"/>
              </a:lnSpc>
              <a:spcBef>
                <a:spcPts val="400"/>
              </a:spcBef>
            </a:pPr>
            <a:r>
              <a:rPr lang="en-US" dirty="0" smtClean="0">
                <a:solidFill>
                  <a:schemeClr val="accent2"/>
                </a:solidFill>
                <a:latin typeface="Arial" panose="020B0604020202020204" pitchFamily="34" charset="0"/>
              </a:rPr>
              <a:t>Switch</a:t>
            </a:r>
          </a:p>
          <a:p>
            <a:pPr algn="ctr">
              <a:lnSpc>
                <a:spcPct val="95000"/>
              </a:lnSpc>
              <a:spcBef>
                <a:spcPts val="400"/>
              </a:spcBef>
            </a:pPr>
            <a:r>
              <a:rPr lang="en-US" sz="2000" b="1" dirty="0">
                <a:solidFill>
                  <a:schemeClr val="accent2"/>
                </a:solidFill>
                <a:latin typeface="Arial" panose="020B0604020202020204" pitchFamily="34" charset="0"/>
              </a:rPr>
              <a:t>EX2200</a:t>
            </a: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464" y="4801078"/>
            <a:ext cx="2907974" cy="1536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80206" y="4089735"/>
            <a:ext cx="3620490" cy="698015"/>
          </a:xfrm>
          <a:prstGeom prst="rect">
            <a:avLst/>
          </a:prstGeom>
          <a:noFill/>
          <a:ln w="9525">
            <a:noFill/>
            <a:miter lim="800000"/>
            <a:headEnd/>
            <a:tailEnd/>
          </a:ln>
        </p:spPr>
      </p:pic>
      <p:sp>
        <p:nvSpPr>
          <p:cNvPr id="7" name="TextBox 6"/>
          <p:cNvSpPr txBox="1"/>
          <p:nvPr/>
        </p:nvSpPr>
        <p:spPr>
          <a:xfrm>
            <a:off x="10657765" y="2887151"/>
            <a:ext cx="2164375" cy="1159805"/>
          </a:xfrm>
          <a:prstGeom prst="rect">
            <a:avLst/>
          </a:prstGeom>
          <a:noFill/>
        </p:spPr>
        <p:txBody>
          <a:bodyPr wrap="none" rtlCol="0">
            <a:spAutoFit/>
          </a:bodyPr>
          <a:lstStyle/>
          <a:p>
            <a:pPr algn="ctr">
              <a:lnSpc>
                <a:spcPct val="95000"/>
              </a:lnSpc>
              <a:spcBef>
                <a:spcPts val="400"/>
              </a:spcBef>
            </a:pPr>
            <a:r>
              <a:rPr lang="en-US" dirty="0" smtClean="0">
                <a:solidFill>
                  <a:schemeClr val="accent2"/>
                </a:solidFill>
                <a:latin typeface="Arial" panose="020B0604020202020204" pitchFamily="34" charset="0"/>
              </a:rPr>
              <a:t>CorpVPN</a:t>
            </a:r>
          </a:p>
          <a:p>
            <a:pPr algn="ctr">
              <a:lnSpc>
                <a:spcPct val="95000"/>
              </a:lnSpc>
              <a:spcBef>
                <a:spcPts val="400"/>
              </a:spcBef>
            </a:pPr>
            <a:r>
              <a:rPr lang="en-US" dirty="0" smtClean="0">
                <a:solidFill>
                  <a:schemeClr val="accent2"/>
                </a:solidFill>
                <a:latin typeface="Arial" panose="020B0604020202020204" pitchFamily="34" charset="0"/>
              </a:rPr>
              <a:t>Firewall Router</a:t>
            </a:r>
          </a:p>
          <a:p>
            <a:pPr algn="ctr">
              <a:lnSpc>
                <a:spcPct val="95000"/>
              </a:lnSpc>
              <a:spcBef>
                <a:spcPts val="400"/>
              </a:spcBef>
            </a:pPr>
            <a:r>
              <a:rPr lang="en-US" sz="2000" b="1" dirty="0">
                <a:solidFill>
                  <a:schemeClr val="accent2"/>
                </a:solidFill>
                <a:latin typeface="Arial" panose="020B0604020202020204" pitchFamily="34" charset="0"/>
              </a:rPr>
              <a:t>SRX240</a:t>
            </a:r>
          </a:p>
        </p:txBody>
      </p:sp>
      <p:pic>
        <p:nvPicPr>
          <p:cNvPr id="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5966" y="4801078"/>
            <a:ext cx="2907973" cy="1536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 name="Picture 55" descr="SRX 240.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9929711" y="4089735"/>
            <a:ext cx="3620484" cy="590631"/>
          </a:xfrm>
          <a:prstGeom prst="rect">
            <a:avLst/>
          </a:prstGeom>
          <a:noFill/>
          <a:ln w="9525">
            <a:noFill/>
            <a:miter lim="800000"/>
            <a:headEnd/>
            <a:tailEnd/>
          </a:ln>
        </p:spPr>
      </p:pic>
      <p:sp>
        <p:nvSpPr>
          <p:cNvPr id="10" name="TextBox 9"/>
          <p:cNvSpPr txBox="1"/>
          <p:nvPr/>
        </p:nvSpPr>
        <p:spPr>
          <a:xfrm>
            <a:off x="6144851" y="2887151"/>
            <a:ext cx="2340705" cy="1159805"/>
          </a:xfrm>
          <a:prstGeom prst="rect">
            <a:avLst/>
          </a:prstGeom>
          <a:noFill/>
        </p:spPr>
        <p:txBody>
          <a:bodyPr wrap="none" rtlCol="0">
            <a:spAutoFit/>
          </a:bodyPr>
          <a:lstStyle/>
          <a:p>
            <a:pPr algn="ctr">
              <a:lnSpc>
                <a:spcPct val="95000"/>
              </a:lnSpc>
              <a:spcBef>
                <a:spcPts val="400"/>
              </a:spcBef>
            </a:pPr>
            <a:r>
              <a:rPr lang="en-US" dirty="0" smtClean="0">
                <a:solidFill>
                  <a:schemeClr val="accent2"/>
                </a:solidFill>
                <a:latin typeface="Arial" panose="020B0604020202020204" pitchFamily="34" charset="0"/>
              </a:rPr>
              <a:t>"Back-of-House"</a:t>
            </a:r>
          </a:p>
          <a:p>
            <a:pPr algn="ctr">
              <a:lnSpc>
                <a:spcPct val="95000"/>
              </a:lnSpc>
              <a:spcBef>
                <a:spcPts val="400"/>
              </a:spcBef>
            </a:pPr>
            <a:r>
              <a:rPr lang="en-US" dirty="0" smtClean="0">
                <a:solidFill>
                  <a:schemeClr val="accent2"/>
                </a:solidFill>
                <a:latin typeface="Arial" panose="020B0604020202020204" pitchFamily="34" charset="0"/>
              </a:rPr>
              <a:t>Switch</a:t>
            </a:r>
          </a:p>
          <a:p>
            <a:pPr algn="ctr">
              <a:lnSpc>
                <a:spcPct val="95000"/>
              </a:lnSpc>
              <a:spcBef>
                <a:spcPts val="400"/>
              </a:spcBef>
            </a:pPr>
            <a:r>
              <a:rPr lang="en-US" sz="2000" b="1" dirty="0">
                <a:solidFill>
                  <a:schemeClr val="accent2"/>
                </a:solidFill>
                <a:latin typeface="Arial" panose="020B0604020202020204" pitchFamily="34" charset="0"/>
              </a:rPr>
              <a:t>EX2200</a:t>
            </a:r>
          </a:p>
        </p:txBody>
      </p:sp>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216" y="4801078"/>
            <a:ext cx="2907974" cy="1536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5"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5504958" y="4089735"/>
            <a:ext cx="3620490" cy="698015"/>
          </a:xfrm>
          <a:prstGeom prst="rect">
            <a:avLst/>
          </a:prstGeom>
          <a:noFill/>
          <a:ln w="9525">
            <a:noFill/>
            <a:miter lim="800000"/>
            <a:headEnd/>
            <a:tailEnd/>
          </a:ln>
        </p:spPr>
      </p:pic>
    </p:spTree>
    <p:extLst>
      <p:ext uri="{BB962C8B-B14F-4D97-AF65-F5344CB8AC3E}">
        <p14:creationId xmlns:p14="http://schemas.microsoft.com/office/powerpoint/2010/main" val="97857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Rectangle 63"/>
          <p:cNvSpPr/>
          <p:nvPr/>
        </p:nvSpPr>
        <p:spPr>
          <a:xfrm>
            <a:off x="828675" y="1993900"/>
            <a:ext cx="129730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2" name="Title 1"/>
          <p:cNvSpPr>
            <a:spLocks noGrp="1"/>
          </p:cNvSpPr>
          <p:nvPr>
            <p:ph type="title"/>
          </p:nvPr>
        </p:nvSpPr>
        <p:spPr/>
        <p:txBody>
          <a:bodyPr/>
          <a:lstStyle/>
          <a:p>
            <a:r>
              <a:rPr lang="en-US" dirty="0" smtClean="0"/>
              <a:t>Component Overview</a:t>
            </a:r>
            <a:endParaRPr lang="en-US" dirty="0"/>
          </a:p>
        </p:txBody>
      </p:sp>
      <p:grpSp>
        <p:nvGrpSpPr>
          <p:cNvPr id="3" name="Group 12"/>
          <p:cNvGrpSpPr/>
          <p:nvPr/>
        </p:nvGrpSpPr>
        <p:grpSpPr>
          <a:xfrm>
            <a:off x="1751624" y="2133223"/>
            <a:ext cx="11127153" cy="5480169"/>
            <a:chOff x="1295400" y="1992547"/>
            <a:chExt cx="11127153" cy="5480169"/>
          </a:xfrm>
        </p:grpSpPr>
        <p:sp>
          <p:nvSpPr>
            <p:cNvPr id="12" name="Freeform 11"/>
            <p:cNvSpPr/>
            <p:nvPr/>
          </p:nvSpPr>
          <p:spPr>
            <a:xfrm>
              <a:off x="6570133" y="6400800"/>
              <a:ext cx="3499556" cy="417689"/>
            </a:xfrm>
            <a:custGeom>
              <a:avLst/>
              <a:gdLst>
                <a:gd name="connsiteX0" fmla="*/ 3499556 w 3499556"/>
                <a:gd name="connsiteY0" fmla="*/ 0 h 417689"/>
                <a:gd name="connsiteX1" fmla="*/ 1783645 w 3499556"/>
                <a:gd name="connsiteY1" fmla="*/ 0 h 417689"/>
                <a:gd name="connsiteX2" fmla="*/ 1783645 w 3499556"/>
                <a:gd name="connsiteY2" fmla="*/ 417689 h 417689"/>
                <a:gd name="connsiteX3" fmla="*/ 0 w 3499556"/>
                <a:gd name="connsiteY3" fmla="*/ 417689 h 417689"/>
              </a:gdLst>
              <a:ahLst/>
              <a:cxnLst>
                <a:cxn ang="0">
                  <a:pos x="connsiteX0" y="connsiteY0"/>
                </a:cxn>
                <a:cxn ang="0">
                  <a:pos x="connsiteX1" y="connsiteY1"/>
                </a:cxn>
                <a:cxn ang="0">
                  <a:pos x="connsiteX2" y="connsiteY2"/>
                </a:cxn>
                <a:cxn ang="0">
                  <a:pos x="connsiteX3" y="connsiteY3"/>
                </a:cxn>
              </a:cxnLst>
              <a:rect l="l" t="t" r="r" b="b"/>
              <a:pathLst>
                <a:path w="3499556" h="417689">
                  <a:moveTo>
                    <a:pt x="3499556" y="0"/>
                  </a:moveTo>
                  <a:lnTo>
                    <a:pt x="1783645" y="0"/>
                  </a:lnTo>
                  <a:lnTo>
                    <a:pt x="1783645" y="417689"/>
                  </a:lnTo>
                  <a:lnTo>
                    <a:pt x="0" y="417689"/>
                  </a:lnTo>
                </a:path>
              </a:pathLst>
            </a:custGeom>
            <a:noFill/>
            <a:ln w="19050">
              <a:solidFill>
                <a:schemeClr val="accent2"/>
              </a:solidFill>
              <a:miter lim="800000"/>
              <a:headEnd type="none" w="med" len="med"/>
              <a:tailEnd type="none" w="med" len="med"/>
            </a:ln>
            <a:extLst>
              <a:ext uri="{909E8E84-426E-40dd-AFC4-6F175D3DCCD1}">
                <a14:hiddenFill xmlns="" xmlns:a14="http://schemas.microsoft.com/office/drawing/2010/main">
                  <a:noFill/>
                </a14:hiddenFill>
              </a:ext>
            </a:extLst>
          </p:spPr>
          <p:txBody>
            <a:bodyPr wrap="none" anchor="ctr"/>
            <a:lstStyle/>
            <a:p>
              <a:endParaRPr lang="en-US" sz="3680" dirty="0">
                <a:solidFill>
                  <a:schemeClr val="tx1"/>
                </a:solidFill>
              </a:endParaRPr>
            </a:p>
          </p:txBody>
        </p:sp>
        <p:sp>
          <p:nvSpPr>
            <p:cNvPr id="5" name="Freeform 4"/>
            <p:cNvSpPr/>
            <p:nvPr/>
          </p:nvSpPr>
          <p:spPr>
            <a:xfrm>
              <a:off x="2333971" y="3025423"/>
              <a:ext cx="8706562" cy="880533"/>
            </a:xfrm>
            <a:custGeom>
              <a:avLst/>
              <a:gdLst>
                <a:gd name="connsiteX0" fmla="*/ 0 w 7879644"/>
                <a:gd name="connsiteY0" fmla="*/ 0 h 880533"/>
                <a:gd name="connsiteX1" fmla="*/ 0 w 7879644"/>
                <a:gd name="connsiteY1" fmla="*/ 372533 h 880533"/>
                <a:gd name="connsiteX2" fmla="*/ 7879644 w 7879644"/>
                <a:gd name="connsiteY2" fmla="*/ 372533 h 880533"/>
                <a:gd name="connsiteX3" fmla="*/ 7879644 w 7879644"/>
                <a:gd name="connsiteY3" fmla="*/ 880533 h 880533"/>
              </a:gdLst>
              <a:ahLst/>
              <a:cxnLst>
                <a:cxn ang="0">
                  <a:pos x="connsiteX0" y="connsiteY0"/>
                </a:cxn>
                <a:cxn ang="0">
                  <a:pos x="connsiteX1" y="connsiteY1"/>
                </a:cxn>
                <a:cxn ang="0">
                  <a:pos x="connsiteX2" y="connsiteY2"/>
                </a:cxn>
                <a:cxn ang="0">
                  <a:pos x="connsiteX3" y="connsiteY3"/>
                </a:cxn>
              </a:cxnLst>
              <a:rect l="l" t="t" r="r" b="b"/>
              <a:pathLst>
                <a:path w="7879644" h="880533">
                  <a:moveTo>
                    <a:pt x="0" y="0"/>
                  </a:moveTo>
                  <a:lnTo>
                    <a:pt x="0" y="372533"/>
                  </a:lnTo>
                  <a:lnTo>
                    <a:pt x="7879644" y="372533"/>
                  </a:lnTo>
                  <a:lnTo>
                    <a:pt x="7879644" y="880533"/>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wrap="none" anchor="ctr"/>
            <a:lstStyle/>
            <a:p>
              <a:endParaRPr lang="en-US" sz="3680" dirty="0">
                <a:solidFill>
                  <a:schemeClr val="tx1"/>
                </a:solidFill>
              </a:endParaRPr>
            </a:p>
          </p:txBody>
        </p:sp>
        <p:cxnSp>
          <p:nvCxnSpPr>
            <p:cNvPr id="11" name="Straight Connector 10"/>
            <p:cNvCxnSpPr/>
            <p:nvPr/>
          </p:nvCxnSpPr>
          <p:spPr>
            <a:xfrm>
              <a:off x="10213123" y="2810933"/>
              <a:ext cx="0" cy="575733"/>
            </a:xfrm>
            <a:prstGeom prst="line">
              <a:avLst/>
            </a:prstGeom>
            <a:noFill/>
            <a:ln w="19050">
              <a:solidFill>
                <a:schemeClr val="accent2"/>
              </a:solidFill>
              <a:miter lim="800000"/>
              <a:headEnd type="none" w="med" len="med"/>
              <a:tailEnd type="none" w="med" len="med"/>
            </a:ln>
            <a:extLst>
              <a:ext uri="{909E8E84-426E-40dd-AFC4-6F175D3DCCD1}">
                <a14:hiddenFill xmlns="" xmlns:a14="http://schemas.microsoft.com/office/drawing/2010/main">
                  <a:noFill/>
                </a14:hiddenFill>
              </a:ext>
            </a:extLst>
          </p:spPr>
        </p:cxnSp>
        <p:cxnSp>
          <p:nvCxnSpPr>
            <p:cNvPr id="59" name="Straight Connector 58"/>
            <p:cNvCxnSpPr/>
            <p:nvPr/>
          </p:nvCxnSpPr>
          <p:spPr>
            <a:xfrm>
              <a:off x="7842457" y="2810933"/>
              <a:ext cx="0" cy="575733"/>
            </a:xfrm>
            <a:prstGeom prst="line">
              <a:avLst/>
            </a:prstGeom>
            <a:noFill/>
            <a:ln w="19050">
              <a:solidFill>
                <a:schemeClr val="accent2"/>
              </a:solidFill>
              <a:miter lim="800000"/>
              <a:headEnd type="none" w="med" len="med"/>
              <a:tailEnd type="none" w="med" len="med"/>
            </a:ln>
            <a:extLst>
              <a:ext uri="{909E8E84-426E-40dd-AFC4-6F175D3DCCD1}">
                <a14:hiddenFill xmlns="" xmlns:a14="http://schemas.microsoft.com/office/drawing/2010/main">
                  <a:noFill/>
                </a14:hiddenFill>
              </a:ext>
            </a:extLst>
          </p:spPr>
        </p:cxnSp>
        <p:cxnSp>
          <p:nvCxnSpPr>
            <p:cNvPr id="60" name="Straight Connector 59"/>
            <p:cNvCxnSpPr/>
            <p:nvPr/>
          </p:nvCxnSpPr>
          <p:spPr>
            <a:xfrm>
              <a:off x="4738507" y="2810933"/>
              <a:ext cx="0" cy="575733"/>
            </a:xfrm>
            <a:prstGeom prst="line">
              <a:avLst/>
            </a:prstGeom>
            <a:noFill/>
            <a:ln w="19050">
              <a:solidFill>
                <a:schemeClr val="accent2"/>
              </a:solidFill>
              <a:miter lim="800000"/>
              <a:headEnd type="none" w="med" len="med"/>
              <a:tailEnd type="none" w="med" len="med"/>
            </a:ln>
            <a:extLst>
              <a:ext uri="{909E8E84-426E-40dd-AFC4-6F175D3DCCD1}">
                <a14:hiddenFill xmlns="" xmlns:a14="http://schemas.microsoft.com/office/drawing/2010/main">
                  <a:noFill/>
                </a14:hiddenFill>
              </a:ext>
            </a:extLst>
          </p:spPr>
        </p:cxnSp>
        <p:cxnSp>
          <p:nvCxnSpPr>
            <p:cNvPr id="8" name="Straight Connector 7"/>
            <p:cNvCxnSpPr/>
            <p:nvPr/>
          </p:nvCxnSpPr>
          <p:spPr>
            <a:xfrm>
              <a:off x="11050531" y="5080002"/>
              <a:ext cx="0" cy="745067"/>
            </a:xfrm>
            <a:prstGeom prst="line">
              <a:avLst/>
            </a:pr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cxnSp>
        <p:grpSp>
          <p:nvGrpSpPr>
            <p:cNvPr id="4" name="Group 3"/>
            <p:cNvGrpSpPr/>
            <p:nvPr/>
          </p:nvGrpSpPr>
          <p:grpSpPr>
            <a:xfrm>
              <a:off x="9140684" y="2078047"/>
              <a:ext cx="2144878" cy="984229"/>
              <a:chOff x="10667514" y="3237106"/>
              <a:chExt cx="2144878" cy="984229"/>
            </a:xfrm>
          </p:grpSpPr>
          <p:sp>
            <p:nvSpPr>
              <p:cNvPr id="36" name="TextBox 35"/>
              <p:cNvSpPr txBox="1"/>
              <p:nvPr/>
            </p:nvSpPr>
            <p:spPr>
              <a:xfrm>
                <a:off x="10871765" y="3237106"/>
                <a:ext cx="1736373" cy="640688"/>
              </a:xfrm>
              <a:prstGeom prst="rect">
                <a:avLst/>
              </a:prstGeom>
              <a:noFill/>
            </p:spPr>
            <p:txBody>
              <a:bodyPr wrap="none" rtlCol="0">
                <a:spAutoFit/>
              </a:bodyPr>
              <a:lstStyle/>
              <a:p>
                <a:pPr algn="ctr">
                  <a:lnSpc>
                    <a:spcPct val="95000"/>
                  </a:lnSpc>
                  <a:spcBef>
                    <a:spcPts val="400"/>
                  </a:spcBef>
                </a:pPr>
                <a:r>
                  <a:rPr lang="en-US" sz="1800" dirty="0" smtClean="0">
                    <a:latin typeface="Arial" panose="020B0604020202020204" pitchFamily="34" charset="0"/>
                  </a:rPr>
                  <a:t>Firewall Router</a:t>
                </a:r>
              </a:p>
              <a:p>
                <a:pPr algn="ctr">
                  <a:lnSpc>
                    <a:spcPct val="95000"/>
                  </a:lnSpc>
                  <a:spcBef>
                    <a:spcPts val="400"/>
                  </a:spcBef>
                </a:pPr>
                <a:r>
                  <a:rPr lang="en-US" sz="1600" b="1" dirty="0">
                    <a:latin typeface="Arial" panose="020B0604020202020204" pitchFamily="34" charset="0"/>
                  </a:rPr>
                  <a:t>SRX240</a:t>
                </a:r>
              </a:p>
            </p:txBody>
          </p:sp>
          <p:pic>
            <p:nvPicPr>
              <p:cNvPr id="37" name="Picture 55" descr="SRX 240.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667514" y="3871427"/>
                <a:ext cx="2144878" cy="349908"/>
              </a:xfrm>
              <a:prstGeom prst="rect">
                <a:avLst/>
              </a:prstGeom>
              <a:noFill/>
              <a:ln w="9525">
                <a:noFill/>
                <a:miter lim="800000"/>
                <a:headEnd/>
                <a:tailEnd/>
              </a:ln>
            </p:spPr>
          </p:pic>
        </p:grpSp>
        <p:grpSp>
          <p:nvGrpSpPr>
            <p:cNvPr id="6" name="Group 2"/>
            <p:cNvGrpSpPr/>
            <p:nvPr/>
          </p:nvGrpSpPr>
          <p:grpSpPr>
            <a:xfrm>
              <a:off x="3666066" y="1992547"/>
              <a:ext cx="2144882" cy="1069729"/>
              <a:chOff x="6242762" y="3237106"/>
              <a:chExt cx="2144882" cy="1069729"/>
            </a:xfrm>
          </p:grpSpPr>
          <p:sp>
            <p:nvSpPr>
              <p:cNvPr id="38" name="TextBox 37"/>
              <p:cNvSpPr txBox="1"/>
              <p:nvPr/>
            </p:nvSpPr>
            <p:spPr>
              <a:xfrm>
                <a:off x="6858989" y="3237106"/>
                <a:ext cx="912429" cy="640688"/>
              </a:xfrm>
              <a:prstGeom prst="rect">
                <a:avLst/>
              </a:prstGeom>
              <a:noFill/>
            </p:spPr>
            <p:txBody>
              <a:bodyPr wrap="none" rtlCol="0">
                <a:spAutoFit/>
              </a:bodyPr>
              <a:lstStyle/>
              <a:p>
                <a:pPr algn="ctr">
                  <a:lnSpc>
                    <a:spcPct val="95000"/>
                  </a:lnSpc>
                  <a:spcBef>
                    <a:spcPts val="400"/>
                  </a:spcBef>
                </a:pPr>
                <a:r>
                  <a:rPr lang="en-US" sz="1800" dirty="0" smtClean="0">
                    <a:latin typeface="Arial" panose="020B0604020202020204" pitchFamily="34" charset="0"/>
                  </a:rPr>
                  <a:t>Switch</a:t>
                </a:r>
              </a:p>
              <a:p>
                <a:pPr algn="ctr">
                  <a:lnSpc>
                    <a:spcPct val="95000"/>
                  </a:lnSpc>
                  <a:spcBef>
                    <a:spcPts val="400"/>
                  </a:spcBef>
                </a:pPr>
                <a:r>
                  <a:rPr lang="en-US" sz="1600" b="1" dirty="0">
                    <a:latin typeface="Arial" panose="020B0604020202020204" pitchFamily="34" charset="0"/>
                  </a:rPr>
                  <a:t>EX2200</a:t>
                </a:r>
              </a:p>
            </p:txBody>
          </p:sp>
          <p:pic>
            <p:nvPicPr>
              <p:cNvPr id="39"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42762" y="3893311"/>
                <a:ext cx="2144882" cy="413524"/>
              </a:xfrm>
              <a:prstGeom prst="rect">
                <a:avLst/>
              </a:prstGeom>
              <a:noFill/>
              <a:ln w="9525">
                <a:noFill/>
                <a:miter lim="800000"/>
                <a:headEnd/>
                <a:tailEnd/>
              </a:ln>
            </p:spPr>
          </p:pic>
        </p:grpSp>
        <p:grpSp>
          <p:nvGrpSpPr>
            <p:cNvPr id="7" name="Group 42"/>
            <p:cNvGrpSpPr/>
            <p:nvPr/>
          </p:nvGrpSpPr>
          <p:grpSpPr>
            <a:xfrm>
              <a:off x="6770018" y="2078047"/>
              <a:ext cx="2144878" cy="984229"/>
              <a:chOff x="10667514" y="3237106"/>
              <a:chExt cx="2144878" cy="984229"/>
            </a:xfrm>
          </p:grpSpPr>
          <p:sp>
            <p:nvSpPr>
              <p:cNvPr id="44" name="TextBox 43"/>
              <p:cNvSpPr txBox="1"/>
              <p:nvPr/>
            </p:nvSpPr>
            <p:spPr>
              <a:xfrm>
                <a:off x="10871765" y="3237106"/>
                <a:ext cx="1736373" cy="640688"/>
              </a:xfrm>
              <a:prstGeom prst="rect">
                <a:avLst/>
              </a:prstGeom>
              <a:noFill/>
            </p:spPr>
            <p:txBody>
              <a:bodyPr wrap="none" rtlCol="0">
                <a:spAutoFit/>
              </a:bodyPr>
              <a:lstStyle/>
              <a:p>
                <a:pPr algn="ctr">
                  <a:lnSpc>
                    <a:spcPct val="95000"/>
                  </a:lnSpc>
                  <a:spcBef>
                    <a:spcPts val="400"/>
                  </a:spcBef>
                </a:pPr>
                <a:r>
                  <a:rPr lang="en-US" sz="1800" dirty="0" smtClean="0">
                    <a:latin typeface="Arial" panose="020B0604020202020204" pitchFamily="34" charset="0"/>
                  </a:rPr>
                  <a:t>Firewall Router</a:t>
                </a:r>
              </a:p>
              <a:p>
                <a:pPr algn="ctr">
                  <a:lnSpc>
                    <a:spcPct val="95000"/>
                  </a:lnSpc>
                  <a:spcBef>
                    <a:spcPts val="400"/>
                  </a:spcBef>
                </a:pPr>
                <a:r>
                  <a:rPr lang="en-US" sz="1600" b="1" dirty="0">
                    <a:latin typeface="Arial" panose="020B0604020202020204" pitchFamily="34" charset="0"/>
                  </a:rPr>
                  <a:t>SRX240</a:t>
                </a:r>
              </a:p>
            </p:txBody>
          </p:sp>
          <p:pic>
            <p:nvPicPr>
              <p:cNvPr id="47" name="Picture 55" descr="SRX 240.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667514" y="3871427"/>
                <a:ext cx="2144878" cy="349908"/>
              </a:xfrm>
              <a:prstGeom prst="rect">
                <a:avLst/>
              </a:prstGeom>
              <a:noFill/>
              <a:ln w="9525">
                <a:noFill/>
                <a:miter lim="800000"/>
                <a:headEnd/>
                <a:tailEnd/>
              </a:ln>
            </p:spPr>
          </p:pic>
        </p:grpSp>
        <p:grpSp>
          <p:nvGrpSpPr>
            <p:cNvPr id="9" name="Group 47"/>
            <p:cNvGrpSpPr/>
            <p:nvPr/>
          </p:nvGrpSpPr>
          <p:grpSpPr>
            <a:xfrm>
              <a:off x="1295400" y="1992547"/>
              <a:ext cx="2144882" cy="1069729"/>
              <a:chOff x="6242762" y="3237106"/>
              <a:chExt cx="2144882" cy="1069729"/>
            </a:xfrm>
          </p:grpSpPr>
          <p:sp>
            <p:nvSpPr>
              <p:cNvPr id="49" name="TextBox 48"/>
              <p:cNvSpPr txBox="1"/>
              <p:nvPr/>
            </p:nvSpPr>
            <p:spPr>
              <a:xfrm>
                <a:off x="6858989" y="3237106"/>
                <a:ext cx="912429" cy="640688"/>
              </a:xfrm>
              <a:prstGeom prst="rect">
                <a:avLst/>
              </a:prstGeom>
              <a:noFill/>
            </p:spPr>
            <p:txBody>
              <a:bodyPr wrap="none" rtlCol="0">
                <a:spAutoFit/>
              </a:bodyPr>
              <a:lstStyle/>
              <a:p>
                <a:pPr algn="ctr">
                  <a:lnSpc>
                    <a:spcPct val="95000"/>
                  </a:lnSpc>
                  <a:spcBef>
                    <a:spcPts val="400"/>
                  </a:spcBef>
                </a:pPr>
                <a:r>
                  <a:rPr lang="en-US" sz="1800" dirty="0" smtClean="0">
                    <a:latin typeface="Arial" panose="020B0604020202020204" pitchFamily="34" charset="0"/>
                  </a:rPr>
                  <a:t>Switch</a:t>
                </a:r>
              </a:p>
              <a:p>
                <a:pPr algn="ctr">
                  <a:lnSpc>
                    <a:spcPct val="95000"/>
                  </a:lnSpc>
                  <a:spcBef>
                    <a:spcPts val="400"/>
                  </a:spcBef>
                </a:pPr>
                <a:r>
                  <a:rPr lang="en-US" sz="1600" b="1" dirty="0">
                    <a:latin typeface="Arial" panose="020B0604020202020204" pitchFamily="34" charset="0"/>
                  </a:rPr>
                  <a:t>EX2200</a:t>
                </a:r>
              </a:p>
            </p:txBody>
          </p:sp>
          <p:pic>
            <p:nvPicPr>
              <p:cNvPr id="50"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42762" y="3893311"/>
                <a:ext cx="2144882" cy="413524"/>
              </a:xfrm>
              <a:prstGeom prst="rect">
                <a:avLst/>
              </a:prstGeom>
              <a:noFill/>
              <a:ln w="9525">
                <a:noFill/>
                <a:miter lim="800000"/>
                <a:headEnd/>
                <a:tailEnd/>
              </a:ln>
            </p:spPr>
          </p:pic>
        </p:grpSp>
        <p:sp>
          <p:nvSpPr>
            <p:cNvPr id="51" name="Rectangle 50"/>
            <p:cNvSpPr/>
            <p:nvPr/>
          </p:nvSpPr>
          <p:spPr>
            <a:xfrm>
              <a:off x="9678510" y="3942671"/>
              <a:ext cx="2744043" cy="1403351"/>
            </a:xfrm>
            <a:prstGeom prst="rect">
              <a:avLst/>
            </a:prstGeom>
            <a:solidFill>
              <a:schemeClr val="accent5"/>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defRPr/>
              </a:pPr>
              <a:endParaRPr lang="en-US" dirty="0">
                <a:latin typeface="Arial" panose="020B0604020202020204" pitchFamily="34" charset="0"/>
              </a:endParaRPr>
            </a:p>
          </p:txBody>
        </p:sp>
        <p:pic>
          <p:nvPicPr>
            <p:cNvPr id="56" name="Picture 17" descr="Junosphere_Cloud_lg.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29710" y="5870222"/>
              <a:ext cx="2441642" cy="1602494"/>
            </a:xfrm>
            <a:prstGeom prst="rect">
              <a:avLst/>
            </a:prstGeom>
            <a:noFill/>
            <a:ln w="9525">
              <a:noFill/>
              <a:miter lim="800000"/>
              <a:headEnd/>
              <a:tailEnd/>
            </a:ln>
          </p:spPr>
        </p:pic>
        <p:sp>
          <p:nvSpPr>
            <p:cNvPr id="93" name="Rectangle 92"/>
            <p:cNvSpPr/>
            <p:nvPr/>
          </p:nvSpPr>
          <p:spPr>
            <a:xfrm>
              <a:off x="9687953" y="4370209"/>
              <a:ext cx="2725156" cy="548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sz="2400" b="1" dirty="0" smtClean="0">
                  <a:solidFill>
                    <a:schemeClr val="bg1"/>
                  </a:solidFill>
                  <a:latin typeface="Arial" panose="020B0604020202020204" pitchFamily="34" charset="0"/>
                </a:rPr>
                <a:t>Web Application</a:t>
              </a:r>
              <a:endParaRPr lang="en-US" sz="2400" b="1" dirty="0">
                <a:solidFill>
                  <a:schemeClr val="bg1"/>
                </a:solidFill>
                <a:latin typeface="Arial" panose="020B0604020202020204" pitchFamily="34" charset="0"/>
              </a:endParaRPr>
            </a:p>
          </p:txBody>
        </p:sp>
        <p:pic>
          <p:nvPicPr>
            <p:cNvPr id="61" name="Picture 40" descr="Monitor_CPU.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42448" y="6205670"/>
              <a:ext cx="1981277" cy="1233708"/>
            </a:xfrm>
            <a:prstGeom prst="rect">
              <a:avLst/>
            </a:prstGeom>
            <a:noFill/>
            <a:ln w="9525">
              <a:noFill/>
              <a:miter lim="800000"/>
              <a:headEnd/>
              <a:tailEnd/>
            </a:ln>
          </p:spPr>
        </p:pic>
      </p:grpSp>
    </p:spTree>
    <p:extLst>
      <p:ext uri="{BB962C8B-B14F-4D97-AF65-F5344CB8AC3E}">
        <p14:creationId xmlns:p14="http://schemas.microsoft.com/office/powerpoint/2010/main" val="422964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Staging Center Workflow</a:t>
            </a:r>
            <a:endParaRPr lang="en-US" dirty="0"/>
          </a:p>
        </p:txBody>
      </p:sp>
    </p:spTree>
    <p:extLst>
      <p:ext uri="{BB962C8B-B14F-4D97-AF65-F5344CB8AC3E}">
        <p14:creationId xmlns:p14="http://schemas.microsoft.com/office/powerpoint/2010/main" val="63268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Overview</a:t>
            </a:r>
            <a:endParaRPr lang="en-US" dirty="0"/>
          </a:p>
        </p:txBody>
      </p:sp>
      <p:pic>
        <p:nvPicPr>
          <p:cNvPr id="9" name="Picture 8" descr="rb-layou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0" y="1609489"/>
            <a:ext cx="10728960" cy="6492240"/>
          </a:xfrm>
          <a:prstGeom prst="rect">
            <a:avLst/>
          </a:prstGeom>
        </p:spPr>
      </p:pic>
    </p:spTree>
    <p:extLst>
      <p:ext uri="{BB962C8B-B14F-4D97-AF65-F5344CB8AC3E}">
        <p14:creationId xmlns:p14="http://schemas.microsoft.com/office/powerpoint/2010/main" val="131167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Staging Flow</a:t>
            </a:r>
            <a:endParaRPr lang="en-US" dirty="0"/>
          </a:p>
        </p:txBody>
      </p:sp>
      <p:sp>
        <p:nvSpPr>
          <p:cNvPr id="3" name="Content Placeholder 2"/>
          <p:cNvSpPr>
            <a:spLocks noGrp="1"/>
          </p:cNvSpPr>
          <p:nvPr>
            <p:ph idx="1"/>
          </p:nvPr>
        </p:nvSpPr>
        <p:spPr/>
        <p:txBody>
          <a:bodyPr/>
          <a:lstStyle/>
          <a:p>
            <a:r>
              <a:rPr lang="en-US" dirty="0" smtClean="0"/>
              <a:t>Cable Device</a:t>
            </a:r>
          </a:p>
          <a:p>
            <a:r>
              <a:rPr lang="en-US" dirty="0" smtClean="0"/>
              <a:t>Bootstrap</a:t>
            </a:r>
          </a:p>
          <a:p>
            <a:r>
              <a:rPr lang="en-US" dirty="0" smtClean="0"/>
              <a:t>Provision</a:t>
            </a:r>
          </a:p>
          <a:p>
            <a:r>
              <a:rPr lang="en-US" dirty="0" smtClean="0"/>
              <a:t>Register</a:t>
            </a:r>
          </a:p>
          <a:p>
            <a:r>
              <a:rPr lang="en-US" dirty="0" smtClean="0"/>
              <a:t>Profit!</a:t>
            </a:r>
          </a:p>
        </p:txBody>
      </p:sp>
      <p:pic>
        <p:nvPicPr>
          <p:cNvPr id="4" name="Picture 3" descr="funny-dog-epic-win-W630.jpg"/>
          <p:cNvPicPr>
            <a:picLocks noChangeAspect="1"/>
          </p:cNvPicPr>
          <p:nvPr/>
        </p:nvPicPr>
        <p:blipFill rotWithShape="1">
          <a:blip r:embed="rId2">
            <a:extLst>
              <a:ext uri="{28A0092B-C50C-407E-A947-70E740481C1C}">
                <a14:useLocalDpi xmlns:a14="http://schemas.microsoft.com/office/drawing/2010/main" val="0"/>
              </a:ext>
            </a:extLst>
          </a:blip>
          <a:srcRect l="2590" t="1333" r="1287" b="5332"/>
          <a:stretch/>
        </p:blipFill>
        <p:spPr>
          <a:xfrm>
            <a:off x="6714052" y="1792424"/>
            <a:ext cx="5755559" cy="5393429"/>
          </a:xfrm>
          <a:prstGeom prst="rect">
            <a:avLst/>
          </a:prstGeom>
        </p:spPr>
      </p:pic>
    </p:spTree>
    <p:extLst>
      <p:ext uri="{BB962C8B-B14F-4D97-AF65-F5344CB8AC3E}">
        <p14:creationId xmlns:p14="http://schemas.microsoft.com/office/powerpoint/2010/main" val="14578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Cable Device</a:t>
            </a:r>
            <a:endParaRPr lang="en-US" dirty="0"/>
          </a:p>
        </p:txBody>
      </p:sp>
      <p:sp>
        <p:nvSpPr>
          <p:cNvPr id="3" name="Content Placeholder 2"/>
          <p:cNvSpPr>
            <a:spLocks noGrp="1"/>
          </p:cNvSpPr>
          <p:nvPr>
            <p:ph idx="1"/>
          </p:nvPr>
        </p:nvSpPr>
        <p:spPr/>
        <p:txBody>
          <a:bodyPr/>
          <a:lstStyle/>
          <a:p>
            <a:r>
              <a:rPr lang="en-US" dirty="0" smtClean="0"/>
              <a:t>Each port of the EX4200 corresponds to a port in a “bench” in the deployment dashboard.</a:t>
            </a:r>
          </a:p>
          <a:p>
            <a:r>
              <a:rPr lang="en-US" dirty="0" smtClean="0"/>
              <a:t>In this case it is Role specific…. Ge-0/0/0 is always an ex2200, ge-0/0/3 is always an srx100…. Etc</a:t>
            </a:r>
          </a:p>
          <a:p>
            <a:r>
              <a:rPr lang="en-US" dirty="0" smtClean="0"/>
              <a:t>Device is cabled and plugged in… when device comes up, starts </a:t>
            </a:r>
            <a:r>
              <a:rPr lang="en-US" dirty="0" err="1" smtClean="0"/>
              <a:t>autoconf</a:t>
            </a:r>
            <a:r>
              <a:rPr lang="en-US" dirty="0" smtClean="0"/>
              <a:t>/</a:t>
            </a:r>
            <a:r>
              <a:rPr lang="en-US" dirty="0" err="1" smtClean="0"/>
              <a:t>ztp</a:t>
            </a:r>
            <a:r>
              <a:rPr lang="en-US" dirty="0" smtClean="0"/>
              <a:t>/bootstrap automatically </a:t>
            </a:r>
            <a:endParaRPr lang="en-US" dirty="0"/>
          </a:p>
        </p:txBody>
      </p:sp>
    </p:spTree>
    <p:extLst>
      <p:ext uri="{BB962C8B-B14F-4D97-AF65-F5344CB8AC3E}">
        <p14:creationId xmlns:p14="http://schemas.microsoft.com/office/powerpoint/2010/main" val="123164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7036" y="3425588"/>
            <a:ext cx="10771775" cy="3705554"/>
          </a:xfrm>
          <a:prstGeom prst="rect">
            <a:avLst/>
          </a:prstGeom>
          <a:gradFill flip="none" rotWithShape="1">
            <a:gsLst>
              <a:gs pos="0">
                <a:schemeClr val="bg1">
                  <a:lumMod val="85000"/>
                </a:schemeClr>
              </a:gs>
              <a:gs pos="100000">
                <a:schemeClr val="bg1">
                  <a:shade val="100000"/>
                  <a:satMod val="115000"/>
                </a:scheme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sp>
        <p:nvSpPr>
          <p:cNvPr id="49" name="Title 48"/>
          <p:cNvSpPr>
            <a:spLocks noGrp="1"/>
          </p:cNvSpPr>
          <p:nvPr>
            <p:ph type="title"/>
            <p:custDataLst>
              <p:tags r:id="rId2"/>
            </p:custDataLst>
          </p:nvPr>
        </p:nvSpPr>
        <p:spPr>
          <a:xfrm>
            <a:off x="469473" y="955349"/>
            <a:ext cx="13533120" cy="667512"/>
          </a:xfrm>
        </p:spPr>
        <p:txBody>
          <a:bodyPr/>
          <a:lstStyle/>
          <a:p>
            <a:pPr>
              <a:lnSpc>
                <a:spcPct val="90000"/>
              </a:lnSpc>
              <a:spcBef>
                <a:spcPts val="400"/>
              </a:spcBef>
            </a:pPr>
            <a:r>
              <a:rPr lang="en-US" sz="4800" b="0" spc="-61" dirty="0" smtClean="0">
                <a:solidFill>
                  <a:schemeClr val="tx1"/>
                </a:solidFill>
                <a:ea typeface="+mn-ea"/>
              </a:rPr>
              <a:t>Services </a:t>
            </a:r>
            <a:r>
              <a:rPr lang="en-US" sz="4800" b="0" spc="-61" dirty="0">
                <a:solidFill>
                  <a:schemeClr val="tx1"/>
                </a:solidFill>
                <a:ea typeface="+mn-ea"/>
              </a:rPr>
              <a:t>Across Your Network Lifecycle</a:t>
            </a:r>
          </a:p>
        </p:txBody>
      </p:sp>
      <p:sp>
        <p:nvSpPr>
          <p:cNvPr id="44" name="Rounded Rectangle 43"/>
          <p:cNvSpPr/>
          <p:nvPr>
            <p:custDataLst>
              <p:tags r:id="rId3"/>
            </p:custDataLst>
          </p:nvPr>
        </p:nvSpPr>
        <p:spPr>
          <a:xfrm>
            <a:off x="2362310" y="3701165"/>
            <a:ext cx="3200400" cy="1156521"/>
          </a:xfrm>
          <a:prstGeom prst="roundRect">
            <a:avLst>
              <a:gd name="adj" fmla="val 0"/>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a:ln w="12700" algn="ctr">
            <a:noFill/>
            <a:round/>
            <a:headEnd/>
            <a:tailEnd/>
          </a:ln>
          <a:effectLst/>
        </p:spPr>
        <p:txBody>
          <a:bodyPr wrap="none" lIns="54864" tIns="45720" rIns="54864" bIns="45720" anchor="ctr"/>
          <a:lstStyle/>
          <a:p>
            <a:pPr algn="ctr">
              <a:spcAft>
                <a:spcPts val="720"/>
              </a:spcAft>
            </a:pPr>
            <a:r>
              <a:rPr lang="en-US" sz="2800" b="1" dirty="0">
                <a:solidFill>
                  <a:schemeClr val="bg1"/>
                </a:solidFill>
                <a:latin typeface="Arial" panose="020B0604020202020204" pitchFamily="34" charset="0"/>
                <a:cs typeface="Arial" panose="020B0604020202020204" pitchFamily="34" charset="0"/>
              </a:rPr>
              <a:t>Plan</a:t>
            </a:r>
          </a:p>
        </p:txBody>
      </p:sp>
      <p:sp>
        <p:nvSpPr>
          <p:cNvPr id="45" name="Rounded Rectangle 44"/>
          <p:cNvSpPr/>
          <p:nvPr>
            <p:custDataLst>
              <p:tags r:id="rId4"/>
            </p:custDataLst>
          </p:nvPr>
        </p:nvSpPr>
        <p:spPr>
          <a:xfrm>
            <a:off x="5959941" y="3720215"/>
            <a:ext cx="3200400" cy="1156521"/>
          </a:xfrm>
          <a:prstGeom prst="roundRect">
            <a:avLst>
              <a:gd name="adj" fmla="val 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12700" algn="ctr">
            <a:noFill/>
            <a:round/>
            <a:headEnd/>
            <a:tailEnd/>
          </a:ln>
          <a:effectLst/>
        </p:spPr>
        <p:txBody>
          <a:bodyPr wrap="none" lIns="54864" tIns="45720" rIns="54864" bIns="45720" anchor="ctr"/>
          <a:lstStyle/>
          <a:p>
            <a:pPr algn="ctr">
              <a:spcAft>
                <a:spcPts val="720"/>
              </a:spcAft>
            </a:pPr>
            <a:r>
              <a:rPr lang="en-US" sz="2800" b="1" dirty="0">
                <a:solidFill>
                  <a:schemeClr val="bg1"/>
                </a:solidFill>
                <a:latin typeface="Arial" panose="020B0604020202020204" pitchFamily="34" charset="0"/>
                <a:cs typeface="Arial" panose="020B0604020202020204" pitchFamily="34" charset="0"/>
              </a:rPr>
              <a:t>Build</a:t>
            </a:r>
          </a:p>
        </p:txBody>
      </p:sp>
      <p:sp>
        <p:nvSpPr>
          <p:cNvPr id="39" name="Pentagon 38"/>
          <p:cNvSpPr/>
          <p:nvPr>
            <p:custDataLst>
              <p:tags r:id="rId5"/>
            </p:custDataLst>
          </p:nvPr>
        </p:nvSpPr>
        <p:spPr>
          <a:xfrm>
            <a:off x="5429251" y="3899703"/>
            <a:ext cx="1189365" cy="1140444"/>
          </a:xfrm>
          <a:prstGeom prst="homePlate">
            <a:avLst>
              <a:gd name="adj" fmla="val 41213"/>
            </a:avLst>
          </a:prstGeom>
          <a:gradFill flip="none" rotWithShape="1">
            <a:gsLst>
              <a:gs pos="0">
                <a:schemeClr val="bg1"/>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dirty="0">
              <a:latin typeface="Arial" panose="020B0604020202020204" pitchFamily="34" charset="0"/>
              <a:cs typeface="Arial" panose="020B0604020202020204" pitchFamily="34" charset="0"/>
            </a:endParaRPr>
          </a:p>
        </p:txBody>
      </p:sp>
      <p:sp>
        <p:nvSpPr>
          <p:cNvPr id="25" name="Rectangle 24"/>
          <p:cNvSpPr/>
          <p:nvPr/>
        </p:nvSpPr>
        <p:spPr>
          <a:xfrm>
            <a:off x="9509136" y="3736881"/>
            <a:ext cx="3200400" cy="1161288"/>
          </a:xfrm>
          <a:prstGeom prst="rect">
            <a:avLst/>
          </a:prstGeom>
          <a:gradFill flip="none" rotWithShape="1">
            <a:gsLst>
              <a:gs pos="0">
                <a:srgbClr val="9A5E00"/>
              </a:gs>
              <a:gs pos="50000">
                <a:srgbClr val="F7A11A">
                  <a:shade val="67500"/>
                  <a:satMod val="115000"/>
                </a:srgbClr>
              </a:gs>
              <a:gs pos="100000">
                <a:srgbClr val="F7A11A">
                  <a:shade val="100000"/>
                  <a:satMod val="115000"/>
                </a:srgbClr>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739" tIns="54869" rIns="164592" bIns="54869" rtlCol="0" anchor="ctr"/>
          <a:lstStyle/>
          <a:p>
            <a:pPr algn="ctr">
              <a:lnSpc>
                <a:spcPct val="95000"/>
              </a:lnSpc>
              <a:spcAft>
                <a:spcPts val="720"/>
              </a:spcAft>
            </a:pPr>
            <a:r>
              <a:rPr lang="en-US" sz="2800" b="1" dirty="0">
                <a:solidFill>
                  <a:schemeClr val="bg1"/>
                </a:solidFill>
                <a:latin typeface="Arial" panose="020B0604020202020204" pitchFamily="34" charset="0"/>
                <a:cs typeface="Arial" panose="020B0604020202020204" pitchFamily="34" charset="0"/>
              </a:rPr>
              <a:t>Operate</a:t>
            </a:r>
          </a:p>
        </p:txBody>
      </p:sp>
      <p:sp>
        <p:nvSpPr>
          <p:cNvPr id="70" name="Pentagon 69"/>
          <p:cNvSpPr/>
          <p:nvPr>
            <p:custDataLst>
              <p:tags r:id="rId6"/>
            </p:custDataLst>
          </p:nvPr>
        </p:nvSpPr>
        <p:spPr>
          <a:xfrm>
            <a:off x="8938097" y="3886963"/>
            <a:ext cx="1189365" cy="1165924"/>
          </a:xfrm>
          <a:prstGeom prst="homePlate">
            <a:avLst>
              <a:gd name="adj" fmla="val 41213"/>
            </a:avLst>
          </a:prstGeom>
          <a:gradFill flip="none" rotWithShape="1">
            <a:gsLst>
              <a:gs pos="0">
                <a:schemeClr val="bg1"/>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dirty="0">
              <a:latin typeface="Arial" panose="020B0604020202020204" pitchFamily="34" charset="0"/>
              <a:cs typeface="Arial" panose="020B0604020202020204" pitchFamily="34" charset="0"/>
            </a:endParaRPr>
          </a:p>
        </p:txBody>
      </p:sp>
      <p:sp>
        <p:nvSpPr>
          <p:cNvPr id="4" name="TextBox 3"/>
          <p:cNvSpPr txBox="1"/>
          <p:nvPr/>
        </p:nvSpPr>
        <p:spPr>
          <a:xfrm>
            <a:off x="2584225" y="5117006"/>
            <a:ext cx="2794671" cy="821685"/>
          </a:xfrm>
          <a:prstGeom prst="rect">
            <a:avLst/>
          </a:prstGeom>
          <a:ln>
            <a:noFill/>
          </a:ln>
        </p:spPr>
        <p:txBody>
          <a:bodyPr wrap="square" lIns="45643" tIns="22821" rIns="45643" bIns="22821" rtlCol="0">
            <a:spAutoFit/>
          </a:bodyPr>
          <a:lstStyle/>
          <a:p>
            <a:pPr algn="ctr">
              <a:lnSpc>
                <a:spcPct val="90000"/>
              </a:lnSpc>
            </a:pPr>
            <a:r>
              <a:rPr lang="en-US" sz="2800" b="1" dirty="0">
                <a:latin typeface="Arial" panose="020B0604020202020204" pitchFamily="34" charset="0"/>
                <a:cs typeface="Arial" panose="020B0604020202020204" pitchFamily="34" charset="0"/>
              </a:rPr>
              <a:t>Design your ideal network</a:t>
            </a:r>
          </a:p>
        </p:txBody>
      </p:sp>
      <p:sp>
        <p:nvSpPr>
          <p:cNvPr id="37" name="TextBox 36"/>
          <p:cNvSpPr txBox="1"/>
          <p:nvPr/>
        </p:nvSpPr>
        <p:spPr>
          <a:xfrm>
            <a:off x="6159181" y="5117006"/>
            <a:ext cx="2801920" cy="1985080"/>
          </a:xfrm>
          <a:prstGeom prst="rect">
            <a:avLst/>
          </a:prstGeom>
          <a:ln>
            <a:noFill/>
          </a:ln>
        </p:spPr>
        <p:txBody>
          <a:bodyPr wrap="square" lIns="45643" tIns="22821" rIns="45643" bIns="22821" rtlCol="0">
            <a:spAutoFit/>
          </a:bodyPr>
          <a:lstStyle/>
          <a:p>
            <a:pPr algn="ctr">
              <a:lnSpc>
                <a:spcPct val="90000"/>
              </a:lnSpc>
            </a:pPr>
            <a:r>
              <a:rPr lang="en-US" sz="2800" b="1" dirty="0">
                <a:latin typeface="Arial" panose="020B0604020202020204" pitchFamily="34" charset="0"/>
                <a:cs typeface="Arial" panose="020B0604020202020204" pitchFamily="34" charset="0"/>
              </a:rPr>
              <a:t>Deploy fast, secure, and effective networks in less time</a:t>
            </a:r>
          </a:p>
        </p:txBody>
      </p:sp>
      <p:sp>
        <p:nvSpPr>
          <p:cNvPr id="38" name="TextBox 37"/>
          <p:cNvSpPr txBox="1"/>
          <p:nvPr/>
        </p:nvSpPr>
        <p:spPr>
          <a:xfrm>
            <a:off x="9532779" y="5117006"/>
            <a:ext cx="3229314" cy="1209483"/>
          </a:xfrm>
          <a:prstGeom prst="rect">
            <a:avLst/>
          </a:prstGeom>
          <a:ln>
            <a:noFill/>
          </a:ln>
        </p:spPr>
        <p:txBody>
          <a:bodyPr wrap="square" lIns="45643" tIns="22821" rIns="45643" bIns="22821" rtlCol="0">
            <a:spAutoFit/>
          </a:bodyPr>
          <a:lstStyle/>
          <a:p>
            <a:pPr algn="ctr">
              <a:lnSpc>
                <a:spcPct val="90000"/>
              </a:lnSpc>
            </a:pPr>
            <a:r>
              <a:rPr lang="en-US" sz="2800" b="1" dirty="0">
                <a:latin typeface="Arial" panose="020B0604020202020204" pitchFamily="34" charset="0"/>
                <a:cs typeface="Arial" panose="020B0604020202020204" pitchFamily="34" charset="0"/>
              </a:rPr>
              <a:t>Protect your business and get more done </a:t>
            </a:r>
          </a:p>
        </p:txBody>
      </p:sp>
      <p:sp>
        <p:nvSpPr>
          <p:cNvPr id="42" name="AutoShape 3"/>
          <p:cNvSpPr>
            <a:spLocks noChangeArrowheads="1"/>
          </p:cNvSpPr>
          <p:nvPr/>
        </p:nvSpPr>
        <p:spPr bwMode="gray">
          <a:xfrm>
            <a:off x="2192107" y="2156927"/>
            <a:ext cx="10756703" cy="595508"/>
          </a:xfrm>
          <a:prstGeom prst="roundRect">
            <a:avLst>
              <a:gd name="adj" fmla="val 16667"/>
            </a:avLst>
          </a:prstGeom>
          <a:solidFill>
            <a:srgbClr val="5D87A1"/>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tIns="82296" bIns="82296" anchor="ctr"/>
          <a:lstStyle/>
          <a:p>
            <a:pPr algn="ctr"/>
            <a:r>
              <a:rPr lang="en-US" sz="2800" dirty="0" smtClean="0">
                <a:solidFill>
                  <a:schemeClr val="bg1"/>
                </a:solidFill>
                <a:latin typeface="Arial" panose="020B0604020202020204" pitchFamily="34" charset="0"/>
                <a:cs typeface="Arial" panose="020B0604020202020204" pitchFamily="34" charset="0"/>
              </a:rPr>
              <a:t>Enabling you to drive more value from the network</a:t>
            </a:r>
            <a:endParaRPr lang="en-US" sz="2800" dirty="0">
              <a:solidFill>
                <a:schemeClr val="bg1"/>
              </a:solidFill>
              <a:latin typeface="Arial" panose="020B0604020202020204" pitchFamily="34" charset="0"/>
              <a:cs typeface="Arial" panose="020B0604020202020204" pitchFamily="34" charset="0"/>
            </a:endParaRPr>
          </a:p>
        </p:txBody>
      </p:sp>
      <p:sp>
        <p:nvSpPr>
          <p:cNvPr id="43" name="Rectangle 42"/>
          <p:cNvSpPr/>
          <p:nvPr>
            <p:custDataLst>
              <p:tags r:id="rId7"/>
            </p:custDataLst>
          </p:nvPr>
        </p:nvSpPr>
        <p:spPr>
          <a:xfrm>
            <a:off x="488644" y="5117006"/>
            <a:ext cx="1998196" cy="1051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378" rIns="0" bIns="0" rtlCol="0" anchor="t" anchorCtr="0"/>
          <a:lstStyle/>
          <a:p>
            <a:pPr defTabSz="1018166">
              <a:spcAft>
                <a:spcPts val="216"/>
              </a:spcAft>
            </a:pPr>
            <a:r>
              <a:rPr lang="en-US" sz="2800" b="1" dirty="0" smtClean="0">
                <a:solidFill>
                  <a:schemeClr val="tx1"/>
                </a:solidFill>
                <a:latin typeface="Arial" panose="020B0604020202020204" pitchFamily="34" charset="0"/>
                <a:cs typeface="Arial" panose="020B0604020202020204" pitchFamily="34" charset="0"/>
              </a:rPr>
              <a:t>We can help you to….</a:t>
            </a:r>
            <a:endParaRPr lang="en-US" sz="2800" b="1" dirty="0">
              <a:solidFill>
                <a:schemeClr val="tx1"/>
              </a:solidFill>
              <a:latin typeface="Arial" panose="020B0604020202020204" pitchFamily="34" charset="0"/>
              <a:cs typeface="Arial" panose="020B0604020202020204" pitchFamily="34" charset="0"/>
            </a:endParaRPr>
          </a:p>
        </p:txBody>
      </p:sp>
      <p:sp>
        <p:nvSpPr>
          <p:cNvPr id="24" name="Rectangle 23"/>
          <p:cNvSpPr/>
          <p:nvPr>
            <p:custDataLst>
              <p:tags r:id="rId8"/>
            </p:custDataLst>
          </p:nvPr>
        </p:nvSpPr>
        <p:spPr>
          <a:xfrm>
            <a:off x="531537" y="4283469"/>
            <a:ext cx="1998196" cy="372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9378" rIns="0" bIns="0" rtlCol="0" anchor="ctr" anchorCtr="0"/>
          <a:lstStyle/>
          <a:p>
            <a:pPr defTabSz="1018166">
              <a:spcAft>
                <a:spcPts val="216"/>
              </a:spcAft>
            </a:pPr>
            <a:r>
              <a:rPr lang="en-US" sz="2800" b="1" dirty="0" smtClean="0">
                <a:solidFill>
                  <a:schemeClr val="tx1"/>
                </a:solidFill>
                <a:latin typeface="Arial" panose="020B0604020202020204" pitchFamily="34" charset="0"/>
                <a:cs typeface="Arial" panose="020B0604020202020204" pitchFamily="34" charset="0"/>
              </a:rPr>
              <a:t>Lifecycle Phase</a:t>
            </a:r>
            <a:endParaRPr lang="en-US" sz="2800" b="1" dirty="0">
              <a:solidFill>
                <a:schemeClr val="tx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94577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2000" fill="hold"/>
                                        <p:tgtEl>
                                          <p:spTgt spid="42"/>
                                        </p:tgtEl>
                                        <p:attrNameLst>
                                          <p:attrName>ppt_w</p:attrName>
                                        </p:attrNameLst>
                                      </p:cBhvr>
                                      <p:tavLst>
                                        <p:tav tm="0">
                                          <p:val>
                                            <p:fltVal val="0"/>
                                          </p:val>
                                        </p:tav>
                                        <p:tav tm="100000">
                                          <p:val>
                                            <p:strVal val="#ppt_w"/>
                                          </p:val>
                                        </p:tav>
                                      </p:tavLst>
                                    </p:anim>
                                    <p:anim calcmode="lin" valueType="num">
                                      <p:cBhvr>
                                        <p:cTn id="8" dur="2000" fill="hold"/>
                                        <p:tgtEl>
                                          <p:spTgt spid="42"/>
                                        </p:tgtEl>
                                        <p:attrNameLst>
                                          <p:attrName>ppt_h</p:attrName>
                                        </p:attrNameLst>
                                      </p:cBhvr>
                                      <p:tavLst>
                                        <p:tav tm="0">
                                          <p:val>
                                            <p:fltVal val="0"/>
                                          </p:val>
                                        </p:tav>
                                        <p:tav tm="100000">
                                          <p:val>
                                            <p:strVal val="#ppt_h"/>
                                          </p:val>
                                        </p:tav>
                                      </p:tavLst>
                                    </p:anim>
                                    <p:animEffect transition="in" filter="fade">
                                      <p:cBhvr>
                                        <p:cTn id="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529732"/>
            <a:ext cx="9875520" cy="664797"/>
          </a:xfrm>
        </p:spPr>
        <p:txBody>
          <a:bodyPr/>
          <a:lstStyle/>
          <a:p>
            <a:r>
              <a:rPr lang="en-US" dirty="0" smtClean="0"/>
              <a:t>Bootstrap</a:t>
            </a:r>
            <a:endParaRPr lang="en-US" dirty="0"/>
          </a:p>
        </p:txBody>
      </p:sp>
      <p:sp>
        <p:nvSpPr>
          <p:cNvPr id="3" name="Content Placeholder 2"/>
          <p:cNvSpPr>
            <a:spLocks noGrp="1"/>
          </p:cNvSpPr>
          <p:nvPr>
            <p:ph idx="1"/>
          </p:nvPr>
        </p:nvSpPr>
        <p:spPr>
          <a:xfrm>
            <a:off x="2377440" y="1194527"/>
            <a:ext cx="9875520" cy="6583972"/>
          </a:xfrm>
        </p:spPr>
        <p:txBody>
          <a:bodyPr>
            <a:normAutofit/>
          </a:bodyPr>
          <a:lstStyle/>
          <a:p>
            <a:r>
              <a:rPr lang="en-US" dirty="0" smtClean="0"/>
              <a:t>Device Broadcasts for IP via DHCP….</a:t>
            </a:r>
          </a:p>
          <a:p>
            <a:r>
              <a:rPr lang="en-US" dirty="0" smtClean="0"/>
              <a:t>Broadcast contained to VLAN 21… EX4200 is setup as a DHCP relay. EX4200 applies circuit-id (“port </a:t>
            </a:r>
            <a:r>
              <a:rPr lang="en-US" dirty="0" err="1" smtClean="0"/>
              <a:t>number:vlan</a:t>
            </a:r>
            <a:r>
              <a:rPr lang="en-US" dirty="0" smtClean="0"/>
              <a:t> name) to DHCP request… and forwards to Staging Server</a:t>
            </a:r>
          </a:p>
          <a:p>
            <a:r>
              <a:rPr lang="en-US" dirty="0" smtClean="0"/>
              <a:t>Server determines what IP to issue based on circuit id….(same port always reachable on same </a:t>
            </a:r>
            <a:r>
              <a:rPr lang="en-US" dirty="0" err="1" smtClean="0"/>
              <a:t>ip</a:t>
            </a:r>
            <a:r>
              <a:rPr lang="en-US" dirty="0" smtClean="0"/>
              <a:t>)</a:t>
            </a:r>
          </a:p>
          <a:p>
            <a:r>
              <a:rPr lang="en-US" dirty="0" smtClean="0"/>
              <a:t>Server sends back DHCP reply with IP and Pointers to a TFTP server (self), and </a:t>
            </a:r>
            <a:r>
              <a:rPr lang="en-US" dirty="0" err="1" smtClean="0"/>
              <a:t>Conf</a:t>
            </a:r>
            <a:r>
              <a:rPr lang="en-US" dirty="0" smtClean="0"/>
              <a:t> filename.</a:t>
            </a:r>
          </a:p>
          <a:p>
            <a:endParaRPr lang="en-US" dirty="0" smtClean="0"/>
          </a:p>
          <a:p>
            <a:endParaRPr lang="en-US" dirty="0" smtClean="0"/>
          </a:p>
          <a:p>
            <a:endParaRPr lang="en-US" dirty="0"/>
          </a:p>
        </p:txBody>
      </p:sp>
    </p:spTree>
    <p:extLst>
      <p:ext uri="{BB962C8B-B14F-4D97-AF65-F5344CB8AC3E}">
        <p14:creationId xmlns:p14="http://schemas.microsoft.com/office/powerpoint/2010/main" val="71516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7492" y="218520"/>
            <a:ext cx="9875521" cy="664798"/>
          </a:xfrm>
        </p:spPr>
        <p:txBody>
          <a:bodyPr>
            <a:normAutofit/>
          </a:bodyPr>
          <a:lstStyle/>
          <a:p>
            <a:r>
              <a:rPr lang="en-US" dirty="0" smtClean="0"/>
              <a:t>Bootstrap (</a:t>
            </a:r>
            <a:r>
              <a:rPr lang="en-US" dirty="0" err="1" smtClean="0"/>
              <a:t>Cont</a:t>
            </a:r>
            <a:r>
              <a:rPr lang="en-US" dirty="0" smtClean="0"/>
              <a:t>)</a:t>
            </a:r>
            <a:endParaRPr lang="en-US" dirty="0"/>
          </a:p>
        </p:txBody>
      </p:sp>
      <p:grpSp>
        <p:nvGrpSpPr>
          <p:cNvPr id="46" name="Group 45"/>
          <p:cNvGrpSpPr/>
          <p:nvPr/>
        </p:nvGrpSpPr>
        <p:grpSpPr>
          <a:xfrm>
            <a:off x="2458735" y="1400762"/>
            <a:ext cx="9553187" cy="4815547"/>
            <a:chOff x="1232125" y="2032596"/>
            <a:chExt cx="6497676" cy="3371616"/>
          </a:xfrm>
        </p:grpSpPr>
        <p:sp>
          <p:nvSpPr>
            <p:cNvPr id="47" name="TextBox 46"/>
            <p:cNvSpPr txBox="1"/>
            <p:nvPr/>
          </p:nvSpPr>
          <p:spPr>
            <a:xfrm>
              <a:off x="1280234" y="3627972"/>
              <a:ext cx="914044" cy="20040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Switch</a:t>
              </a:r>
            </a:p>
          </p:txBody>
        </p:sp>
        <p:sp>
          <p:nvSpPr>
            <p:cNvPr id="48" name="TextBox 47"/>
            <p:cNvSpPr txBox="1"/>
            <p:nvPr/>
          </p:nvSpPr>
          <p:spPr>
            <a:xfrm>
              <a:off x="4116962" y="3627972"/>
              <a:ext cx="914044" cy="20040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EX4200</a:t>
              </a:r>
            </a:p>
          </p:txBody>
        </p:sp>
        <p:sp>
          <p:nvSpPr>
            <p:cNvPr id="49" name="TextBox 48"/>
            <p:cNvSpPr txBox="1"/>
            <p:nvPr/>
          </p:nvSpPr>
          <p:spPr>
            <a:xfrm>
              <a:off x="2069262" y="2743677"/>
              <a:ext cx="1886921" cy="34783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Switch Broadcasts Request for DHCP</a:t>
              </a:r>
            </a:p>
          </p:txBody>
        </p:sp>
        <p:sp>
          <p:nvSpPr>
            <p:cNvPr id="50" name="TextBox 49"/>
            <p:cNvSpPr txBox="1"/>
            <p:nvPr/>
          </p:nvSpPr>
          <p:spPr>
            <a:xfrm>
              <a:off x="5187817" y="2743677"/>
              <a:ext cx="1886921" cy="21270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Request is forwarded</a:t>
              </a:r>
            </a:p>
          </p:txBody>
        </p:sp>
        <p:sp>
          <p:nvSpPr>
            <p:cNvPr id="51" name="TextBox 50"/>
            <p:cNvSpPr txBox="1"/>
            <p:nvPr/>
          </p:nvSpPr>
          <p:spPr>
            <a:xfrm>
              <a:off x="3628540" y="2032596"/>
              <a:ext cx="1886921" cy="34783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Request is intercepted, circuit ID is added</a:t>
              </a:r>
            </a:p>
          </p:txBody>
        </p:sp>
        <p:sp>
          <p:nvSpPr>
            <p:cNvPr id="52" name="TextBox 51"/>
            <p:cNvSpPr txBox="1"/>
            <p:nvPr/>
          </p:nvSpPr>
          <p:spPr>
            <a:xfrm>
              <a:off x="5371264" y="4245594"/>
              <a:ext cx="1733682" cy="11586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nSpc>
                  <a:spcPct val="95000"/>
                </a:lnSpc>
                <a:spcBef>
                  <a:spcPts val="336"/>
                </a:spcBef>
              </a:pPr>
              <a:r>
                <a:rPr lang="en-US" sz="1320" b="1" dirty="0">
                  <a:solidFill>
                    <a:schemeClr val="tx1"/>
                  </a:solidFill>
                  <a:latin typeface="Arial" panose="020B0604020202020204" pitchFamily="34" charset="0"/>
                </a:rPr>
                <a:t>Using the circuit ID information, the server determines what port the switch is plugged into on the EX4200.  Then issues a DHCP reply containing an IP, and pointers to tftp boot configurations</a:t>
              </a:r>
            </a:p>
          </p:txBody>
        </p:sp>
        <p:sp>
          <p:nvSpPr>
            <p:cNvPr id="53" name="Freeform 52"/>
            <p:cNvSpPr/>
            <p:nvPr/>
          </p:nvSpPr>
          <p:spPr>
            <a:xfrm>
              <a:off x="1735667" y="2643483"/>
              <a:ext cx="2554111" cy="743185"/>
            </a:xfrm>
            <a:custGeom>
              <a:avLst/>
              <a:gdLst>
                <a:gd name="connsiteX0" fmla="*/ 0 w 4154311"/>
                <a:gd name="connsiteY0" fmla="*/ 891822 h 891822"/>
                <a:gd name="connsiteX1" fmla="*/ 0 w 4154311"/>
                <a:gd name="connsiteY1" fmla="*/ 0 h 891822"/>
                <a:gd name="connsiteX2" fmla="*/ 4154311 w 4154311"/>
                <a:gd name="connsiteY2" fmla="*/ 0 h 891822"/>
                <a:gd name="connsiteX3" fmla="*/ 4154311 w 4154311"/>
                <a:gd name="connsiteY3" fmla="*/ 835378 h 891822"/>
              </a:gdLst>
              <a:ahLst/>
              <a:cxnLst>
                <a:cxn ang="0">
                  <a:pos x="connsiteX0" y="connsiteY0"/>
                </a:cxn>
                <a:cxn ang="0">
                  <a:pos x="connsiteX1" y="connsiteY1"/>
                </a:cxn>
                <a:cxn ang="0">
                  <a:pos x="connsiteX2" y="connsiteY2"/>
                </a:cxn>
                <a:cxn ang="0">
                  <a:pos x="connsiteX3" y="connsiteY3"/>
                </a:cxn>
              </a:cxnLst>
              <a:rect l="l" t="t" r="r" b="b"/>
              <a:pathLst>
                <a:path w="4154311" h="891822">
                  <a:moveTo>
                    <a:pt x="0" y="891822"/>
                  </a:moveTo>
                  <a:lnTo>
                    <a:pt x="0" y="0"/>
                  </a:lnTo>
                  <a:lnTo>
                    <a:pt x="4154311" y="0"/>
                  </a:lnTo>
                  <a:lnTo>
                    <a:pt x="4154311" y="835378"/>
                  </a:lnTo>
                </a:path>
              </a:pathLst>
            </a:cu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sp>
          <p:nvSpPr>
            <p:cNvPr id="54" name="Freeform 53"/>
            <p:cNvSpPr/>
            <p:nvPr/>
          </p:nvSpPr>
          <p:spPr>
            <a:xfrm>
              <a:off x="4833056" y="2643483"/>
              <a:ext cx="2596444" cy="743185"/>
            </a:xfrm>
            <a:custGeom>
              <a:avLst/>
              <a:gdLst>
                <a:gd name="connsiteX0" fmla="*/ 0 w 4154311"/>
                <a:gd name="connsiteY0" fmla="*/ 891822 h 891822"/>
                <a:gd name="connsiteX1" fmla="*/ 0 w 4154311"/>
                <a:gd name="connsiteY1" fmla="*/ 0 h 891822"/>
                <a:gd name="connsiteX2" fmla="*/ 4154311 w 4154311"/>
                <a:gd name="connsiteY2" fmla="*/ 0 h 891822"/>
                <a:gd name="connsiteX3" fmla="*/ 4154311 w 4154311"/>
                <a:gd name="connsiteY3" fmla="*/ 835378 h 891822"/>
              </a:gdLst>
              <a:ahLst/>
              <a:cxnLst>
                <a:cxn ang="0">
                  <a:pos x="connsiteX0" y="connsiteY0"/>
                </a:cxn>
                <a:cxn ang="0">
                  <a:pos x="connsiteX1" y="connsiteY1"/>
                </a:cxn>
                <a:cxn ang="0">
                  <a:pos x="connsiteX2" y="connsiteY2"/>
                </a:cxn>
                <a:cxn ang="0">
                  <a:pos x="connsiteX3" y="connsiteY3"/>
                </a:cxn>
              </a:cxnLst>
              <a:rect l="l" t="t" r="r" b="b"/>
              <a:pathLst>
                <a:path w="4154311" h="891822">
                  <a:moveTo>
                    <a:pt x="0" y="891822"/>
                  </a:moveTo>
                  <a:lnTo>
                    <a:pt x="0" y="0"/>
                  </a:lnTo>
                  <a:lnTo>
                    <a:pt x="4154311" y="0"/>
                  </a:lnTo>
                  <a:lnTo>
                    <a:pt x="4154311" y="835378"/>
                  </a:lnTo>
                </a:path>
              </a:pathLst>
            </a:cu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sp>
          <p:nvSpPr>
            <p:cNvPr id="55" name="TextBox 54"/>
            <p:cNvSpPr txBox="1"/>
            <p:nvPr/>
          </p:nvSpPr>
          <p:spPr>
            <a:xfrm>
              <a:off x="7133166" y="4352342"/>
              <a:ext cx="596635" cy="20040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Server</a:t>
              </a:r>
            </a:p>
          </p:txBody>
        </p:sp>
        <p:sp>
          <p:nvSpPr>
            <p:cNvPr id="56" name="Freeform 55"/>
            <p:cNvSpPr/>
            <p:nvPr/>
          </p:nvSpPr>
          <p:spPr>
            <a:xfrm>
              <a:off x="2130778" y="3650076"/>
              <a:ext cx="5115278" cy="470371"/>
            </a:xfrm>
            <a:custGeom>
              <a:avLst/>
              <a:gdLst>
                <a:gd name="connsiteX0" fmla="*/ 8184445 w 8184445"/>
                <a:gd name="connsiteY0" fmla="*/ 564445 h 564445"/>
                <a:gd name="connsiteX1" fmla="*/ 0 w 8184445"/>
                <a:gd name="connsiteY1" fmla="*/ 564445 h 564445"/>
                <a:gd name="connsiteX2" fmla="*/ 0 w 8184445"/>
                <a:gd name="connsiteY2" fmla="*/ 0 h 564445"/>
              </a:gdLst>
              <a:ahLst/>
              <a:cxnLst>
                <a:cxn ang="0">
                  <a:pos x="connsiteX0" y="connsiteY0"/>
                </a:cxn>
                <a:cxn ang="0">
                  <a:pos x="connsiteX1" y="connsiteY1"/>
                </a:cxn>
                <a:cxn ang="0">
                  <a:pos x="connsiteX2" y="connsiteY2"/>
                </a:cxn>
              </a:cxnLst>
              <a:rect l="l" t="t" r="r" b="b"/>
              <a:pathLst>
                <a:path w="8184445" h="564445">
                  <a:moveTo>
                    <a:pt x="8184445" y="564445"/>
                  </a:moveTo>
                  <a:lnTo>
                    <a:pt x="0" y="564445"/>
                  </a:lnTo>
                  <a:lnTo>
                    <a:pt x="0" y="0"/>
                  </a:lnTo>
                </a:path>
              </a:pathLst>
            </a:cu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pic>
          <p:nvPicPr>
            <p:cNvPr id="57" name="Picture 18" descr="Juniper Serv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25782" y="3389651"/>
              <a:ext cx="411404" cy="952182"/>
            </a:xfrm>
            <a:prstGeom prst="rect">
              <a:avLst/>
            </a:prstGeom>
            <a:noFill/>
            <a:ln w="9525">
              <a:noFill/>
              <a:miter lim="800000"/>
              <a:headEnd/>
              <a:tailEnd/>
            </a:ln>
          </p:spPr>
        </p:pic>
        <p:pic>
          <p:nvPicPr>
            <p:cNvPr id="58" name="Picture 84" descr="EX 3200_48.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70551" y="3355596"/>
              <a:ext cx="1002899" cy="259059"/>
            </a:xfrm>
            <a:prstGeom prst="rect">
              <a:avLst/>
            </a:prstGeom>
            <a:noFill/>
            <a:ln w="9525">
              <a:noFill/>
              <a:miter lim="800000"/>
              <a:headEnd/>
              <a:tailEnd/>
            </a:ln>
          </p:spPr>
        </p:pic>
        <p:pic>
          <p:nvPicPr>
            <p:cNvPr id="59"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32125" y="3355596"/>
              <a:ext cx="1002899" cy="259059"/>
            </a:xfrm>
            <a:prstGeom prst="rect">
              <a:avLst/>
            </a:prstGeom>
            <a:noFill/>
            <a:ln w="9525">
              <a:noFill/>
              <a:miter lim="800000"/>
              <a:headEnd/>
              <a:tailEnd/>
            </a:ln>
          </p:spPr>
        </p:pic>
      </p:grpSp>
    </p:spTree>
    <p:extLst>
      <p:ext uri="{BB962C8B-B14F-4D97-AF65-F5344CB8AC3E}">
        <p14:creationId xmlns:p14="http://schemas.microsoft.com/office/powerpoint/2010/main" val="2859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440" y="529731"/>
            <a:ext cx="9875520" cy="664797"/>
          </a:xfrm>
        </p:spPr>
        <p:txBody>
          <a:bodyPr/>
          <a:lstStyle/>
          <a:p>
            <a:r>
              <a:rPr lang="en-US" dirty="0" smtClean="0"/>
              <a:t>Bootstrap (</a:t>
            </a:r>
            <a:r>
              <a:rPr lang="en-US" dirty="0" err="1" smtClean="0"/>
              <a:t>Cont</a:t>
            </a:r>
            <a:r>
              <a:rPr lang="en-US" dirty="0" smtClean="0"/>
              <a:t>)</a:t>
            </a:r>
            <a:endParaRPr lang="en-US" dirty="0"/>
          </a:p>
        </p:txBody>
      </p:sp>
      <p:sp>
        <p:nvSpPr>
          <p:cNvPr id="3" name="Content Placeholder 2"/>
          <p:cNvSpPr txBox="1">
            <a:spLocks/>
          </p:cNvSpPr>
          <p:nvPr/>
        </p:nvSpPr>
        <p:spPr>
          <a:xfrm>
            <a:off x="2377440" y="1194527"/>
            <a:ext cx="9875520" cy="658397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840" dirty="0"/>
              <a:t>Device retrieves configuration from TFTP server</a:t>
            </a:r>
          </a:p>
          <a:p>
            <a:r>
              <a:rPr lang="en-US" sz="3840" dirty="0"/>
              <a:t>Configuration sets up user credentials, enables </a:t>
            </a:r>
            <a:r>
              <a:rPr lang="en-US" sz="3840" dirty="0" err="1"/>
              <a:t>Netconf</a:t>
            </a:r>
            <a:r>
              <a:rPr lang="en-US" sz="3840" dirty="0"/>
              <a:t>, and LLDP, and sets up IP as static (prevent interface flapping).</a:t>
            </a:r>
          </a:p>
          <a:p>
            <a:r>
              <a:rPr lang="en-US" sz="3840" dirty="0"/>
              <a:t>Device is now ready to be provisioned.</a:t>
            </a:r>
          </a:p>
          <a:p>
            <a:endParaRPr lang="en-US" sz="3840" dirty="0"/>
          </a:p>
          <a:p>
            <a:endParaRPr lang="en-US" sz="3840" dirty="0"/>
          </a:p>
        </p:txBody>
      </p:sp>
    </p:spTree>
    <p:extLst>
      <p:ext uri="{BB962C8B-B14F-4D97-AF65-F5344CB8AC3E}">
        <p14:creationId xmlns:p14="http://schemas.microsoft.com/office/powerpoint/2010/main" val="69048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a:off x="4368802" y="4289777"/>
            <a:ext cx="1066800" cy="2415822"/>
          </a:xfrm>
          <a:custGeom>
            <a:avLst/>
            <a:gdLst>
              <a:gd name="connsiteX0" fmla="*/ 0 w 1490133"/>
              <a:gd name="connsiteY0" fmla="*/ 0 h 2415822"/>
              <a:gd name="connsiteX1" fmla="*/ 0 w 1490133"/>
              <a:gd name="connsiteY1" fmla="*/ 2415822 h 2415822"/>
              <a:gd name="connsiteX2" fmla="*/ 1490133 w 1490133"/>
              <a:gd name="connsiteY2" fmla="*/ 2415822 h 2415822"/>
            </a:gdLst>
            <a:ahLst/>
            <a:cxnLst>
              <a:cxn ang="0">
                <a:pos x="connsiteX0" y="connsiteY0"/>
              </a:cxn>
              <a:cxn ang="0">
                <a:pos x="connsiteX1" y="connsiteY1"/>
              </a:cxn>
              <a:cxn ang="0">
                <a:pos x="connsiteX2" y="connsiteY2"/>
              </a:cxn>
            </a:cxnLst>
            <a:rect l="l" t="t" r="r" b="b"/>
            <a:pathLst>
              <a:path w="1490133" h="2415822">
                <a:moveTo>
                  <a:pt x="0" y="0"/>
                </a:moveTo>
                <a:lnTo>
                  <a:pt x="0" y="2415822"/>
                </a:lnTo>
                <a:lnTo>
                  <a:pt x="1490133" y="2415822"/>
                </a:lnTo>
              </a:path>
            </a:pathLst>
          </a:cu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sp>
        <p:nvSpPr>
          <p:cNvPr id="29" name="Rounded Rectangle 28"/>
          <p:cNvSpPr/>
          <p:nvPr/>
        </p:nvSpPr>
        <p:spPr>
          <a:xfrm>
            <a:off x="5468825" y="4775201"/>
            <a:ext cx="3692753" cy="1253068"/>
          </a:xfrm>
          <a:prstGeom prst="roundRect">
            <a:avLst>
              <a:gd name="adj" fmla="val 1019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76798" tIns="38399" rIns="76798" bIns="38399" rtlCol="0" anchor="ctr"/>
          <a:lstStyle/>
          <a:p>
            <a:pPr algn="ctr"/>
            <a:endParaRPr lang="en-US" sz="1200" dirty="0">
              <a:latin typeface="Arial"/>
              <a:cs typeface="Arial"/>
            </a:endParaRPr>
          </a:p>
        </p:txBody>
      </p:sp>
      <p:sp>
        <p:nvSpPr>
          <p:cNvPr id="30" name="Rounded Rectangle 29"/>
          <p:cNvSpPr/>
          <p:nvPr/>
        </p:nvSpPr>
        <p:spPr>
          <a:xfrm>
            <a:off x="5461000" y="6254043"/>
            <a:ext cx="3708402" cy="86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76798" tIns="38399" rIns="76798" bIns="38399" rtlCol="0" anchor="ctr"/>
          <a:lstStyle/>
          <a:p>
            <a:pPr algn="ctr"/>
            <a:endParaRPr lang="en-US" sz="1200" dirty="0">
              <a:latin typeface="Arial"/>
              <a:cs typeface="Arial"/>
            </a:endParaRPr>
          </a:p>
        </p:txBody>
      </p:sp>
      <p:sp>
        <p:nvSpPr>
          <p:cNvPr id="2" name="Title 1"/>
          <p:cNvSpPr>
            <a:spLocks noGrp="1"/>
          </p:cNvSpPr>
          <p:nvPr>
            <p:ph type="title"/>
          </p:nvPr>
        </p:nvSpPr>
        <p:spPr>
          <a:xfrm>
            <a:off x="2417493" y="959329"/>
            <a:ext cx="9875521" cy="664798"/>
          </a:xfrm>
        </p:spPr>
        <p:txBody>
          <a:bodyPr>
            <a:normAutofit/>
          </a:bodyPr>
          <a:lstStyle/>
          <a:p>
            <a:r>
              <a:rPr lang="en-US" dirty="0" smtClean="0"/>
              <a:t>Bootstrap (</a:t>
            </a:r>
            <a:r>
              <a:rPr lang="en-US" dirty="0" err="1" smtClean="0"/>
              <a:t>Cont</a:t>
            </a:r>
            <a:r>
              <a:rPr lang="en-US" dirty="0" smtClean="0"/>
              <a:t>)</a:t>
            </a:r>
            <a:endParaRPr lang="en-US" dirty="0"/>
          </a:p>
        </p:txBody>
      </p:sp>
      <p:sp>
        <p:nvSpPr>
          <p:cNvPr id="18" name="TextBox 17"/>
          <p:cNvSpPr txBox="1"/>
          <p:nvPr/>
        </p:nvSpPr>
        <p:spPr>
          <a:xfrm>
            <a:off x="3365081" y="4353567"/>
            <a:ext cx="1096853" cy="2862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Switch</a:t>
            </a:r>
          </a:p>
        </p:txBody>
      </p:sp>
      <p:sp>
        <p:nvSpPr>
          <p:cNvPr id="19" name="TextBox 18"/>
          <p:cNvSpPr txBox="1"/>
          <p:nvPr/>
        </p:nvSpPr>
        <p:spPr>
          <a:xfrm>
            <a:off x="6183049" y="2439115"/>
            <a:ext cx="2264305" cy="4967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Switch requests configuration file via tftp</a:t>
            </a:r>
          </a:p>
        </p:txBody>
      </p:sp>
      <p:sp>
        <p:nvSpPr>
          <p:cNvPr id="20" name="Freeform 19"/>
          <p:cNvSpPr/>
          <p:nvPr/>
        </p:nvSpPr>
        <p:spPr>
          <a:xfrm>
            <a:off x="3911601" y="3172180"/>
            <a:ext cx="6832600" cy="891822"/>
          </a:xfrm>
          <a:custGeom>
            <a:avLst/>
            <a:gdLst>
              <a:gd name="connsiteX0" fmla="*/ 0 w 4154311"/>
              <a:gd name="connsiteY0" fmla="*/ 891822 h 891822"/>
              <a:gd name="connsiteX1" fmla="*/ 0 w 4154311"/>
              <a:gd name="connsiteY1" fmla="*/ 0 h 891822"/>
              <a:gd name="connsiteX2" fmla="*/ 4154311 w 4154311"/>
              <a:gd name="connsiteY2" fmla="*/ 0 h 891822"/>
              <a:gd name="connsiteX3" fmla="*/ 4154311 w 4154311"/>
              <a:gd name="connsiteY3" fmla="*/ 835378 h 891822"/>
            </a:gdLst>
            <a:ahLst/>
            <a:cxnLst>
              <a:cxn ang="0">
                <a:pos x="connsiteX0" y="connsiteY0"/>
              </a:cxn>
              <a:cxn ang="0">
                <a:pos x="connsiteX1" y="connsiteY1"/>
              </a:cxn>
              <a:cxn ang="0">
                <a:pos x="connsiteX2" y="connsiteY2"/>
              </a:cxn>
              <a:cxn ang="0">
                <a:pos x="connsiteX3" y="connsiteY3"/>
              </a:cxn>
            </a:cxnLst>
            <a:rect l="l" t="t" r="r" b="b"/>
            <a:pathLst>
              <a:path w="4154311" h="891822">
                <a:moveTo>
                  <a:pt x="0" y="891822"/>
                </a:moveTo>
                <a:lnTo>
                  <a:pt x="0" y="0"/>
                </a:lnTo>
                <a:lnTo>
                  <a:pt x="4154311" y="0"/>
                </a:lnTo>
                <a:lnTo>
                  <a:pt x="4154311" y="835378"/>
                </a:lnTo>
              </a:path>
            </a:pathLst>
          </a:cu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sp>
        <p:nvSpPr>
          <p:cNvPr id="21" name="TextBox 20"/>
          <p:cNvSpPr txBox="1"/>
          <p:nvPr/>
        </p:nvSpPr>
        <p:spPr>
          <a:xfrm>
            <a:off x="10388600" y="5222810"/>
            <a:ext cx="715962" cy="2862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Server</a:t>
            </a:r>
          </a:p>
        </p:txBody>
      </p:sp>
      <p:pic>
        <p:nvPicPr>
          <p:cNvPr id="24" name="Picture 82" descr="EX 2200_48.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07351" y="4026716"/>
            <a:ext cx="1203479" cy="310871"/>
          </a:xfrm>
          <a:prstGeom prst="rect">
            <a:avLst/>
          </a:prstGeom>
          <a:noFill/>
          <a:ln w="9525">
            <a:noFill/>
            <a:miter lim="800000"/>
            <a:headEnd/>
            <a:tailEnd/>
          </a:ln>
        </p:spPr>
      </p:pic>
      <p:cxnSp>
        <p:nvCxnSpPr>
          <p:cNvPr id="25" name="Straight Connector 24"/>
          <p:cNvCxnSpPr/>
          <p:nvPr/>
        </p:nvCxnSpPr>
        <p:spPr>
          <a:xfrm flipH="1">
            <a:off x="4546600" y="4176890"/>
            <a:ext cx="6028267" cy="0"/>
          </a:xfrm>
          <a:prstGeom prst="line">
            <a:avLst/>
          </a:pr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cxnSp>
      <p:pic>
        <p:nvPicPr>
          <p:cNvPr id="23" name="Picture 18" descr="Juniper Serve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499738" y="4067581"/>
            <a:ext cx="493685" cy="1142618"/>
          </a:xfrm>
          <a:prstGeom prst="rect">
            <a:avLst/>
          </a:prstGeom>
          <a:noFill/>
          <a:ln w="9525">
            <a:noFill/>
            <a:miter lim="800000"/>
            <a:headEnd/>
            <a:tailEnd/>
          </a:ln>
        </p:spPr>
      </p:pic>
      <p:sp>
        <p:nvSpPr>
          <p:cNvPr id="26" name="TextBox 25"/>
          <p:cNvSpPr txBox="1"/>
          <p:nvPr/>
        </p:nvSpPr>
        <p:spPr>
          <a:xfrm>
            <a:off x="6183049" y="3500272"/>
            <a:ext cx="2264305" cy="4967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tftp server responds with requested file</a:t>
            </a:r>
          </a:p>
        </p:txBody>
      </p:sp>
      <p:sp>
        <p:nvSpPr>
          <p:cNvPr id="28" name="TextBox 27"/>
          <p:cNvSpPr txBox="1"/>
          <p:nvPr/>
        </p:nvSpPr>
        <p:spPr>
          <a:xfrm>
            <a:off x="5833534" y="6388807"/>
            <a:ext cx="2963334" cy="4967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bg1"/>
                </a:solidFill>
                <a:latin typeface="Arial" panose="020B0604020202020204" pitchFamily="34" charset="0"/>
              </a:rPr>
              <a:t>Switch is now bootstrapped and ready for Ansible to provision</a:t>
            </a:r>
          </a:p>
        </p:txBody>
      </p:sp>
      <p:sp>
        <p:nvSpPr>
          <p:cNvPr id="32" name="TextBox 31"/>
          <p:cNvSpPr txBox="1"/>
          <p:nvPr/>
        </p:nvSpPr>
        <p:spPr>
          <a:xfrm>
            <a:off x="5318156" y="4767272"/>
            <a:ext cx="3994091" cy="115274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bg1"/>
                </a:solidFill>
                <a:latin typeface="Arial" panose="020B0604020202020204" pitchFamily="34" charset="0"/>
              </a:rPr>
              <a:t>…</a:t>
            </a:r>
          </a:p>
          <a:p>
            <a:pPr algn="ctr">
              <a:lnSpc>
                <a:spcPct val="95000"/>
              </a:lnSpc>
              <a:spcBef>
                <a:spcPts val="336"/>
              </a:spcBef>
            </a:pPr>
            <a:r>
              <a:rPr lang="en-US" sz="1320" b="1" dirty="0">
                <a:solidFill>
                  <a:schemeClr val="bg1"/>
                </a:solidFill>
                <a:latin typeface="Arial" panose="020B0604020202020204" pitchFamily="34" charset="0"/>
              </a:rPr>
              <a:t>set user provisioner authentication password ****</a:t>
            </a:r>
            <a:br>
              <a:rPr lang="en-US" sz="1320" b="1" dirty="0">
                <a:solidFill>
                  <a:schemeClr val="bg1"/>
                </a:solidFill>
                <a:latin typeface="Arial" panose="020B0604020202020204" pitchFamily="34" charset="0"/>
              </a:rPr>
            </a:br>
            <a:r>
              <a:rPr lang="en-US" sz="1320" b="1" dirty="0">
                <a:solidFill>
                  <a:schemeClr val="bg1"/>
                </a:solidFill>
                <a:latin typeface="Arial" panose="020B0604020202020204" pitchFamily="34" charset="0"/>
              </a:rPr>
              <a:t>set system services Netconf ssh</a:t>
            </a:r>
          </a:p>
          <a:p>
            <a:pPr algn="ctr">
              <a:lnSpc>
                <a:spcPct val="95000"/>
              </a:lnSpc>
              <a:spcBef>
                <a:spcPts val="336"/>
              </a:spcBef>
            </a:pPr>
            <a:r>
              <a:rPr lang="en-US" sz="1320" b="1" dirty="0">
                <a:solidFill>
                  <a:schemeClr val="bg1"/>
                </a:solidFill>
                <a:latin typeface="Arial" panose="020B0604020202020204" pitchFamily="34" charset="0"/>
              </a:rPr>
              <a:t>…</a:t>
            </a:r>
          </a:p>
        </p:txBody>
      </p:sp>
    </p:spTree>
    <p:extLst>
      <p:ext uri="{BB962C8B-B14F-4D97-AF65-F5344CB8AC3E}">
        <p14:creationId xmlns:p14="http://schemas.microsoft.com/office/powerpoint/2010/main" val="3117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Provision</a:t>
            </a:r>
            <a:endParaRPr lang="en-US" dirty="0"/>
          </a:p>
        </p:txBody>
      </p:sp>
      <p:sp>
        <p:nvSpPr>
          <p:cNvPr id="3" name="Content Placeholder 2"/>
          <p:cNvSpPr>
            <a:spLocks noGrp="1"/>
          </p:cNvSpPr>
          <p:nvPr>
            <p:ph idx="1"/>
          </p:nvPr>
        </p:nvSpPr>
        <p:spPr/>
        <p:txBody>
          <a:bodyPr/>
          <a:lstStyle/>
          <a:p>
            <a:r>
              <a:rPr lang="en-US" dirty="0" smtClean="0"/>
              <a:t>Device is now sitting and waiting for provisioning.</a:t>
            </a:r>
          </a:p>
          <a:p>
            <a:r>
              <a:rPr lang="en-US" dirty="0" smtClean="0"/>
              <a:t>User Can view device status, job status, and issue command to start provisioning from </a:t>
            </a:r>
            <a:r>
              <a:rPr lang="en-US" dirty="0" err="1" smtClean="0"/>
              <a:t>RoR</a:t>
            </a:r>
            <a:r>
              <a:rPr lang="en-US" dirty="0" smtClean="0"/>
              <a:t> app dashboard.</a:t>
            </a:r>
          </a:p>
          <a:p>
            <a:r>
              <a:rPr lang="en-US" dirty="0" smtClean="0"/>
              <a:t>Dashboard is updated about device status via </a:t>
            </a:r>
            <a:r>
              <a:rPr lang="en-US" dirty="0" err="1"/>
              <a:t>N</a:t>
            </a:r>
            <a:r>
              <a:rPr lang="en-US" dirty="0" err="1" smtClean="0"/>
              <a:t>etconf</a:t>
            </a:r>
            <a:r>
              <a:rPr lang="en-US" dirty="0" smtClean="0"/>
              <a:t> requests to the EX4200 about its LLDP neighbors.</a:t>
            </a:r>
          </a:p>
          <a:p>
            <a:endParaRPr lang="en-US" dirty="0"/>
          </a:p>
        </p:txBody>
      </p:sp>
    </p:spTree>
    <p:extLst>
      <p:ext uri="{BB962C8B-B14F-4D97-AF65-F5344CB8AC3E}">
        <p14:creationId xmlns:p14="http://schemas.microsoft.com/office/powerpoint/2010/main" val="432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7493" y="959329"/>
            <a:ext cx="9875521" cy="664798"/>
          </a:xfrm>
        </p:spPr>
        <p:txBody>
          <a:bodyPr>
            <a:normAutofit/>
          </a:bodyPr>
          <a:lstStyle/>
          <a:p>
            <a:r>
              <a:rPr lang="en-US" dirty="0" smtClean="0"/>
              <a:t>Deployment Dashboard</a:t>
            </a:r>
            <a:endParaRPr lang="en-US" dirty="0"/>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Lst>
          </a:blip>
          <a:srcRect t="15966"/>
          <a:stretch/>
        </p:blipFill>
        <p:spPr>
          <a:xfrm>
            <a:off x="2026855" y="2317678"/>
            <a:ext cx="10535610" cy="4137948"/>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Tree>
    <p:extLst>
      <p:ext uri="{BB962C8B-B14F-4D97-AF65-F5344CB8AC3E}">
        <p14:creationId xmlns:p14="http://schemas.microsoft.com/office/powerpoint/2010/main" val="62817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Provision</a:t>
            </a:r>
            <a:endParaRPr lang="en-US" dirty="0"/>
          </a:p>
        </p:txBody>
      </p:sp>
      <p:sp>
        <p:nvSpPr>
          <p:cNvPr id="3" name="Content Placeholder 2"/>
          <p:cNvSpPr txBox="1">
            <a:spLocks/>
          </p:cNvSpPr>
          <p:nvPr/>
        </p:nvSpPr>
        <p:spPr>
          <a:xfrm>
            <a:off x="2377440" y="1194527"/>
            <a:ext cx="9875520" cy="658397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840" dirty="0"/>
              <a:t>User now selects to start provisioning against specified devices… user provides Restaurant Type and code and submits form.</a:t>
            </a:r>
          </a:p>
          <a:p>
            <a:r>
              <a:rPr lang="en-US" sz="3840" dirty="0" err="1"/>
              <a:t>RoR</a:t>
            </a:r>
            <a:r>
              <a:rPr lang="en-US" sz="3840" dirty="0"/>
              <a:t> app records the deployment in internal database, accesses remote database </a:t>
            </a:r>
            <a:r>
              <a:rPr lang="en-US" sz="3840" dirty="0" err="1"/>
              <a:t>retreiving</a:t>
            </a:r>
            <a:r>
              <a:rPr lang="en-US" sz="3840" dirty="0"/>
              <a:t> needed variables for configuration templates.</a:t>
            </a:r>
          </a:p>
          <a:p>
            <a:r>
              <a:rPr lang="en-US" sz="3840" dirty="0" err="1"/>
              <a:t>RoR</a:t>
            </a:r>
            <a:r>
              <a:rPr lang="en-US" sz="3840" dirty="0"/>
              <a:t> app then issues request to </a:t>
            </a:r>
            <a:r>
              <a:rPr lang="en-US" sz="3840" dirty="0" err="1"/>
              <a:t>Ansible</a:t>
            </a:r>
            <a:r>
              <a:rPr lang="en-US" sz="3840" dirty="0"/>
              <a:t> Tower to setup the list of devices to run against, and variables gathered previously.</a:t>
            </a:r>
          </a:p>
          <a:p>
            <a:endParaRPr lang="en-US" sz="3840" dirty="0"/>
          </a:p>
          <a:p>
            <a:endParaRPr lang="en-US" sz="3840" dirty="0"/>
          </a:p>
        </p:txBody>
      </p:sp>
    </p:spTree>
    <p:extLst>
      <p:ext uri="{BB962C8B-B14F-4D97-AF65-F5344CB8AC3E}">
        <p14:creationId xmlns:p14="http://schemas.microsoft.com/office/powerpoint/2010/main" val="75573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Provision (</a:t>
            </a:r>
            <a:r>
              <a:rPr lang="en-US" dirty="0" err="1" smtClean="0"/>
              <a:t>cont</a:t>
            </a:r>
            <a:r>
              <a:rPr lang="en-US" dirty="0" smtClean="0"/>
              <a:t>)</a:t>
            </a:r>
            <a:endParaRPr lang="en-US" dirty="0"/>
          </a:p>
        </p:txBody>
      </p:sp>
      <p:sp>
        <p:nvSpPr>
          <p:cNvPr id="5" name="Content Placeholder 2"/>
          <p:cNvSpPr txBox="1">
            <a:spLocks/>
          </p:cNvSpPr>
          <p:nvPr/>
        </p:nvSpPr>
        <p:spPr>
          <a:xfrm>
            <a:off x="2377440" y="1194527"/>
            <a:ext cx="9875520" cy="658397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840" dirty="0" err="1"/>
              <a:t>Ansible</a:t>
            </a:r>
            <a:r>
              <a:rPr lang="en-US" sz="3840" dirty="0"/>
              <a:t> Tower Takes Over</a:t>
            </a:r>
          </a:p>
          <a:p>
            <a:r>
              <a:rPr lang="en-US" sz="3840" dirty="0" err="1"/>
              <a:t>Ansible</a:t>
            </a:r>
            <a:r>
              <a:rPr lang="en-US" sz="3840" dirty="0"/>
              <a:t> Tower queues job, and starts running defined “playbook”. Each Task in Playbook is ran in parallel.</a:t>
            </a:r>
          </a:p>
          <a:p>
            <a:r>
              <a:rPr lang="en-US" sz="3840" dirty="0"/>
              <a:t>Playbook first checks for connection</a:t>
            </a:r>
          </a:p>
          <a:p>
            <a:r>
              <a:rPr lang="en-US" sz="3840" dirty="0"/>
              <a:t>Then creates log directory, and generates configuration file based on variables and templates.</a:t>
            </a:r>
          </a:p>
          <a:p>
            <a:r>
              <a:rPr lang="en-US" sz="3840" dirty="0"/>
              <a:t>Then Downgrades/Upgrades device if needed.</a:t>
            </a:r>
          </a:p>
          <a:p>
            <a:r>
              <a:rPr lang="en-US" sz="3840" dirty="0"/>
              <a:t>Then applies generated configuration</a:t>
            </a:r>
          </a:p>
        </p:txBody>
      </p:sp>
    </p:spTree>
    <p:extLst>
      <p:ext uri="{BB962C8B-B14F-4D97-AF65-F5344CB8AC3E}">
        <p14:creationId xmlns:p14="http://schemas.microsoft.com/office/powerpoint/2010/main" val="141631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p:cNvSpPr/>
          <p:nvPr/>
        </p:nvSpPr>
        <p:spPr>
          <a:xfrm>
            <a:off x="2450306" y="1993901"/>
            <a:ext cx="4862513" cy="5846764"/>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6798" tIns="38399" rIns="76798" bIns="38399" anchor="ctr"/>
          <a:lstStyle/>
          <a:p>
            <a:pPr algn="ctr"/>
            <a:endParaRPr lang="en-US" sz="2760" dirty="0">
              <a:latin typeface="Arial" panose="020B0604020202020204" pitchFamily="34" charset="0"/>
            </a:endParaRPr>
          </a:p>
        </p:txBody>
      </p:sp>
      <p:cxnSp>
        <p:nvCxnSpPr>
          <p:cNvPr id="4" name="Straight Connector 3"/>
          <p:cNvCxnSpPr/>
          <p:nvPr/>
        </p:nvCxnSpPr>
        <p:spPr>
          <a:xfrm>
            <a:off x="4961469" y="3567294"/>
            <a:ext cx="1049869" cy="0"/>
          </a:xfrm>
          <a:prstGeom prst="line">
            <a:avLst/>
          </a:pr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cxnSp>
      <p:cxnSp>
        <p:nvCxnSpPr>
          <p:cNvPr id="40" name="Straight Connector 39"/>
          <p:cNvCxnSpPr/>
          <p:nvPr/>
        </p:nvCxnSpPr>
        <p:spPr>
          <a:xfrm flipH="1">
            <a:off x="5080004" y="3826938"/>
            <a:ext cx="982132" cy="0"/>
          </a:xfrm>
          <a:prstGeom prst="line">
            <a:avLst/>
          </a:pr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cxnSp>
      <p:cxnSp>
        <p:nvCxnSpPr>
          <p:cNvPr id="41" name="Straight Connector 40"/>
          <p:cNvCxnSpPr/>
          <p:nvPr/>
        </p:nvCxnSpPr>
        <p:spPr>
          <a:xfrm>
            <a:off x="5003802" y="5757338"/>
            <a:ext cx="1007536" cy="0"/>
          </a:xfrm>
          <a:prstGeom prst="line">
            <a:avLst/>
          </a:pr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cxnSp>
      <p:cxnSp>
        <p:nvCxnSpPr>
          <p:cNvPr id="42" name="Straight Connector 41"/>
          <p:cNvCxnSpPr/>
          <p:nvPr/>
        </p:nvCxnSpPr>
        <p:spPr>
          <a:xfrm flipH="1">
            <a:off x="5080003" y="6016982"/>
            <a:ext cx="999065" cy="0"/>
          </a:xfrm>
          <a:prstGeom prst="line">
            <a:avLst/>
          </a:prstGeom>
          <a:noFill/>
          <a:ln w="19050">
            <a:solidFill>
              <a:schemeClr val="accent2"/>
            </a:solidFill>
            <a:miter lim="800000"/>
            <a:headEnd/>
            <a:tailEnd type="arrow" w="med" len="sm"/>
          </a:ln>
          <a:extLst>
            <a:ext uri="{909E8E84-426E-40dd-AFC4-6F175D3DCCD1}">
              <a14:hiddenFill xmlns:a14="http://schemas.microsoft.com/office/drawing/2010/main" xmlns="">
                <a:noFill/>
              </a14:hiddenFill>
            </a:ext>
          </a:extLst>
        </p:spPr>
      </p:cxnSp>
      <p:sp>
        <p:nvSpPr>
          <p:cNvPr id="100" name="Rectangle 99"/>
          <p:cNvSpPr/>
          <p:nvPr/>
        </p:nvSpPr>
        <p:spPr>
          <a:xfrm>
            <a:off x="2813055" y="3200828"/>
            <a:ext cx="2239159" cy="32227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2" tIns="54862" rIns="109722" bIns="54862" rtlCol="0" anchor="ctr"/>
          <a:lstStyle/>
          <a:p>
            <a:pPr algn="ctr"/>
            <a:endParaRPr lang="en-US" sz="2760" dirty="0">
              <a:latin typeface="Arial" panose="020B0604020202020204" pitchFamily="34" charset="0"/>
            </a:endParaRPr>
          </a:p>
        </p:txBody>
      </p:sp>
      <p:sp>
        <p:nvSpPr>
          <p:cNvPr id="101" name="TextBox 100"/>
          <p:cNvSpPr txBox="1"/>
          <p:nvPr/>
        </p:nvSpPr>
        <p:spPr>
          <a:xfrm>
            <a:off x="3122236" y="3668913"/>
            <a:ext cx="829126" cy="295461"/>
          </a:xfrm>
          <a:prstGeom prst="rect">
            <a:avLst/>
          </a:prstGeom>
          <a:noFill/>
        </p:spPr>
        <p:txBody>
          <a:bodyPr wrap="none" lIns="109722" tIns="54862" rIns="109722" bIns="54862" rtlCol="0">
            <a:spAutoFit/>
          </a:bodyPr>
          <a:lstStyle/>
          <a:p>
            <a:r>
              <a:rPr lang="en-US" sz="1200" dirty="0">
                <a:solidFill>
                  <a:schemeClr val="bg1"/>
                </a:solidFill>
                <a:latin typeface="Arial" panose="020B0604020202020204" pitchFamily="34" charset="0"/>
              </a:rPr>
              <a:t>Store ID</a:t>
            </a:r>
            <a:r>
              <a:rPr lang="en-US" sz="1200" dirty="0">
                <a:latin typeface="Arial" panose="020B0604020202020204" pitchFamily="34" charset="0"/>
              </a:rPr>
              <a:t>:</a:t>
            </a:r>
          </a:p>
        </p:txBody>
      </p:sp>
      <p:sp>
        <p:nvSpPr>
          <p:cNvPr id="102" name="Rectangle 101"/>
          <p:cNvSpPr/>
          <p:nvPr/>
        </p:nvSpPr>
        <p:spPr>
          <a:xfrm>
            <a:off x="4025206" y="3714631"/>
            <a:ext cx="822960" cy="182880"/>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9722" tIns="54862" rIns="109722" bIns="54862" rtlCol="0" anchor="ctr"/>
          <a:lstStyle/>
          <a:p>
            <a:pPr algn="ctr"/>
            <a:endParaRPr lang="en-US" sz="2760" dirty="0">
              <a:latin typeface="Arial" panose="020B0604020202020204" pitchFamily="34" charset="0"/>
            </a:endParaRPr>
          </a:p>
        </p:txBody>
      </p:sp>
      <p:sp>
        <p:nvSpPr>
          <p:cNvPr id="103" name="TextBox 102"/>
          <p:cNvSpPr txBox="1"/>
          <p:nvPr/>
        </p:nvSpPr>
        <p:spPr>
          <a:xfrm>
            <a:off x="3110806" y="3988952"/>
            <a:ext cx="673634" cy="480127"/>
          </a:xfrm>
          <a:prstGeom prst="rect">
            <a:avLst/>
          </a:prstGeom>
          <a:noFill/>
        </p:spPr>
        <p:txBody>
          <a:bodyPr wrap="none" lIns="109722" tIns="54862" rIns="109722" bIns="54862" rtlCol="0">
            <a:spAutoFit/>
          </a:bodyPr>
          <a:lstStyle/>
          <a:p>
            <a:r>
              <a:rPr lang="en-US" sz="1200" dirty="0">
                <a:solidFill>
                  <a:schemeClr val="bg1"/>
                </a:solidFill>
                <a:latin typeface="Arial" panose="020B0604020202020204" pitchFamily="34" charset="0"/>
              </a:rPr>
              <a:t>Switch</a:t>
            </a:r>
          </a:p>
          <a:p>
            <a:r>
              <a:rPr lang="en-US" sz="1200" dirty="0">
                <a:solidFill>
                  <a:schemeClr val="bg1"/>
                </a:solidFill>
                <a:latin typeface="Arial" panose="020B0604020202020204" pitchFamily="34" charset="0"/>
              </a:rPr>
              <a:t>Type:</a:t>
            </a:r>
          </a:p>
        </p:txBody>
      </p:sp>
      <p:sp>
        <p:nvSpPr>
          <p:cNvPr id="104" name="Rectangle 103"/>
          <p:cNvSpPr/>
          <p:nvPr/>
        </p:nvSpPr>
        <p:spPr>
          <a:xfrm>
            <a:off x="4025206" y="4080391"/>
            <a:ext cx="822960" cy="309157"/>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9722" tIns="54862" rIns="109722" bIns="54862" rtlCol="0" anchor="ctr"/>
          <a:lstStyle/>
          <a:p>
            <a:pPr algn="ctr"/>
            <a:endParaRPr lang="en-US" sz="2760" dirty="0">
              <a:latin typeface="Arial" panose="020B0604020202020204" pitchFamily="34" charset="0"/>
            </a:endParaRPr>
          </a:p>
        </p:txBody>
      </p:sp>
      <p:sp>
        <p:nvSpPr>
          <p:cNvPr id="105" name="Rectangle 104"/>
          <p:cNvSpPr/>
          <p:nvPr/>
        </p:nvSpPr>
        <p:spPr>
          <a:xfrm>
            <a:off x="4025206" y="4537591"/>
            <a:ext cx="822960" cy="182880"/>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9722" tIns="54862" rIns="109722" bIns="54862" rtlCol="0" anchor="ctr"/>
          <a:lstStyle/>
          <a:p>
            <a:pPr algn="ctr"/>
            <a:endParaRPr lang="en-US" sz="2760" dirty="0">
              <a:latin typeface="Arial" panose="020B0604020202020204" pitchFamily="34" charset="0"/>
            </a:endParaRPr>
          </a:p>
        </p:txBody>
      </p:sp>
      <p:sp>
        <p:nvSpPr>
          <p:cNvPr id="106" name="Rectangle 105"/>
          <p:cNvSpPr/>
          <p:nvPr/>
        </p:nvSpPr>
        <p:spPr>
          <a:xfrm>
            <a:off x="4025206" y="4811911"/>
            <a:ext cx="822960" cy="182880"/>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9722" tIns="54862" rIns="109722" bIns="54862" rtlCol="0" anchor="ctr"/>
          <a:lstStyle/>
          <a:p>
            <a:pPr algn="ctr"/>
            <a:endParaRPr lang="en-US" sz="2760" dirty="0">
              <a:latin typeface="Arial" panose="020B0604020202020204" pitchFamily="34" charset="0"/>
            </a:endParaRPr>
          </a:p>
        </p:txBody>
      </p:sp>
      <p:sp>
        <p:nvSpPr>
          <p:cNvPr id="107" name="Rectangle 106"/>
          <p:cNvSpPr/>
          <p:nvPr/>
        </p:nvSpPr>
        <p:spPr>
          <a:xfrm>
            <a:off x="3703474" y="5634871"/>
            <a:ext cx="1005840" cy="457200"/>
          </a:xfrm>
          <a:prstGeom prst="rect">
            <a:avLst/>
          </a:prstGeom>
          <a:solidFill>
            <a:schemeClr val="accent5">
              <a:lumMod val="75000"/>
            </a:schemeClr>
          </a:solidFill>
          <a:ln>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09722" tIns="54862" rIns="109722" bIns="54862" rtlCol="0" anchor="ctr"/>
          <a:lstStyle/>
          <a:p>
            <a:pPr algn="ctr"/>
            <a:r>
              <a:rPr lang="en-US" sz="2760" dirty="0">
                <a:latin typeface="Arial" panose="020B0604020202020204" pitchFamily="34" charset="0"/>
              </a:rPr>
              <a:t>Go!</a:t>
            </a:r>
          </a:p>
        </p:txBody>
      </p:sp>
      <p:sp>
        <p:nvSpPr>
          <p:cNvPr id="109" name="TextBox 108"/>
          <p:cNvSpPr txBox="1"/>
          <p:nvPr/>
        </p:nvSpPr>
        <p:spPr>
          <a:xfrm>
            <a:off x="5674363" y="4285832"/>
            <a:ext cx="1405892" cy="6019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680" b="1" dirty="0">
                <a:solidFill>
                  <a:schemeClr val="tx1"/>
                </a:solidFill>
                <a:latin typeface="Arial" panose="020B0604020202020204" pitchFamily="34" charset="0"/>
              </a:rPr>
              <a:t>Database Store Info</a:t>
            </a:r>
          </a:p>
        </p:txBody>
      </p:sp>
      <p:sp>
        <p:nvSpPr>
          <p:cNvPr id="115" name="TextBox 114"/>
          <p:cNvSpPr txBox="1"/>
          <p:nvPr/>
        </p:nvSpPr>
        <p:spPr>
          <a:xfrm>
            <a:off x="7831671" y="2310538"/>
            <a:ext cx="4351866" cy="4500139"/>
          </a:xfrm>
          <a:prstGeom prst="rect">
            <a:avLst/>
          </a:prstGeom>
          <a:noFill/>
        </p:spPr>
        <p:txBody>
          <a:bodyPr wrap="square" lIns="109722" tIns="54862" rIns="109722" bIns="54862" rtlCol="0">
            <a:spAutoFit/>
          </a:bodyPr>
          <a:lstStyle/>
          <a:p>
            <a:pPr marL="389382">
              <a:lnSpc>
                <a:spcPct val="95000"/>
              </a:lnSpc>
              <a:spcBef>
                <a:spcPts val="756"/>
              </a:spcBef>
              <a:spcAft>
                <a:spcPts val="336"/>
              </a:spcAft>
              <a:buClr>
                <a:schemeClr val="bg1"/>
              </a:buClr>
            </a:pPr>
            <a:r>
              <a:rPr lang="en-US" sz="1680" dirty="0">
                <a:latin typeface="Arial" panose="020B0604020202020204" pitchFamily="34" charset="0"/>
              </a:rPr>
              <a:t>Input Information into Application</a:t>
            </a:r>
          </a:p>
          <a:p>
            <a:pPr marL="389382">
              <a:lnSpc>
                <a:spcPct val="95000"/>
              </a:lnSpc>
              <a:spcBef>
                <a:spcPts val="756"/>
              </a:spcBef>
              <a:spcAft>
                <a:spcPts val="336"/>
              </a:spcAft>
              <a:buClr>
                <a:schemeClr val="bg1"/>
              </a:buClr>
            </a:pPr>
            <a:r>
              <a:rPr lang="en-US" sz="1680" dirty="0">
                <a:latin typeface="Arial" panose="020B0604020202020204" pitchFamily="34" charset="0"/>
              </a:rPr>
              <a:t>Application Selects Configuration Template (World-Class / Type B  vs. Type C)</a:t>
            </a:r>
          </a:p>
          <a:p>
            <a:pPr marL="389382">
              <a:lnSpc>
                <a:spcPct val="95000"/>
              </a:lnSpc>
              <a:spcBef>
                <a:spcPts val="756"/>
              </a:spcBef>
              <a:spcAft>
                <a:spcPts val="336"/>
              </a:spcAft>
              <a:buClr>
                <a:schemeClr val="bg1"/>
              </a:buClr>
            </a:pPr>
            <a:r>
              <a:rPr lang="en-US" sz="1680" dirty="0">
                <a:latin typeface="Arial" panose="020B0604020202020204" pitchFamily="34" charset="0"/>
              </a:rPr>
              <a:t>Configuration Created with correct</a:t>
            </a:r>
          </a:p>
          <a:p>
            <a:pPr marL="958787" lvl="1" indent="-285370">
              <a:lnSpc>
                <a:spcPct val="95000"/>
              </a:lnSpc>
              <a:spcBef>
                <a:spcPts val="336"/>
              </a:spcBef>
              <a:buAutoNum type="arabicPeriod"/>
            </a:pPr>
            <a:r>
              <a:rPr lang="en-US" sz="1560" dirty="0">
                <a:latin typeface="Arial" panose="020B0604020202020204" pitchFamily="34" charset="0"/>
              </a:rPr>
              <a:t>Model</a:t>
            </a:r>
          </a:p>
          <a:p>
            <a:pPr marL="958787" lvl="1" indent="-285370">
              <a:lnSpc>
                <a:spcPct val="95000"/>
              </a:lnSpc>
              <a:spcBef>
                <a:spcPts val="336"/>
              </a:spcBef>
              <a:buAutoNum type="arabicPeriod"/>
            </a:pPr>
            <a:r>
              <a:rPr lang="en-US" sz="1560" dirty="0">
                <a:latin typeface="Arial" panose="020B0604020202020204" pitchFamily="34" charset="0"/>
              </a:rPr>
              <a:t>Host Name</a:t>
            </a:r>
          </a:p>
          <a:p>
            <a:pPr marL="958787" lvl="1" indent="-285370">
              <a:lnSpc>
                <a:spcPct val="95000"/>
              </a:lnSpc>
              <a:spcBef>
                <a:spcPts val="336"/>
              </a:spcBef>
              <a:buAutoNum type="arabicPeriod"/>
            </a:pPr>
            <a:r>
              <a:rPr lang="en-US" sz="1560" dirty="0">
                <a:latin typeface="Arial" panose="020B0604020202020204" pitchFamily="34" charset="0"/>
              </a:rPr>
              <a:t>Mac Address</a:t>
            </a:r>
          </a:p>
          <a:p>
            <a:pPr marL="958787" lvl="1" indent="-285370">
              <a:lnSpc>
                <a:spcPct val="95000"/>
              </a:lnSpc>
              <a:spcBef>
                <a:spcPts val="336"/>
              </a:spcBef>
              <a:buAutoNum type="arabicPeriod"/>
            </a:pPr>
            <a:r>
              <a:rPr lang="en-US" sz="1560" dirty="0">
                <a:latin typeface="Arial" panose="020B0604020202020204" pitchFamily="34" charset="0"/>
              </a:rPr>
              <a:t>IP Address</a:t>
            </a:r>
          </a:p>
          <a:p>
            <a:pPr marL="958787" lvl="1" indent="-285370">
              <a:lnSpc>
                <a:spcPct val="95000"/>
              </a:lnSpc>
              <a:spcBef>
                <a:spcPts val="336"/>
              </a:spcBef>
              <a:buAutoNum type="arabicPeriod"/>
            </a:pPr>
            <a:r>
              <a:rPr lang="en-US" sz="1560" dirty="0">
                <a:latin typeface="Arial" panose="020B0604020202020204" pitchFamily="34" charset="0"/>
              </a:rPr>
              <a:t>Junos O/S Version</a:t>
            </a:r>
          </a:p>
          <a:p>
            <a:pPr marL="389382">
              <a:lnSpc>
                <a:spcPct val="95000"/>
              </a:lnSpc>
              <a:spcBef>
                <a:spcPts val="756"/>
              </a:spcBef>
              <a:spcAft>
                <a:spcPts val="336"/>
              </a:spcAft>
              <a:buClr>
                <a:schemeClr val="bg1"/>
              </a:buClr>
            </a:pPr>
            <a:r>
              <a:rPr lang="en-US" sz="1680" dirty="0">
                <a:latin typeface="Arial" panose="020B0604020202020204" pitchFamily="34" charset="0"/>
              </a:rPr>
              <a:t>Junos O/S Version updated (if needed)</a:t>
            </a:r>
          </a:p>
          <a:p>
            <a:pPr marL="389382">
              <a:lnSpc>
                <a:spcPct val="95000"/>
              </a:lnSpc>
              <a:spcBef>
                <a:spcPts val="756"/>
              </a:spcBef>
              <a:spcAft>
                <a:spcPts val="336"/>
              </a:spcAft>
              <a:buClr>
                <a:schemeClr val="bg1"/>
              </a:buClr>
            </a:pPr>
            <a:r>
              <a:rPr lang="en-US" sz="1680" dirty="0">
                <a:latin typeface="Arial" panose="020B0604020202020204" pitchFamily="34" charset="0"/>
              </a:rPr>
              <a:t>Configuration Applied to Device</a:t>
            </a:r>
          </a:p>
          <a:p>
            <a:pPr marL="389382">
              <a:lnSpc>
                <a:spcPct val="95000"/>
              </a:lnSpc>
              <a:spcBef>
                <a:spcPts val="756"/>
              </a:spcBef>
              <a:spcAft>
                <a:spcPts val="336"/>
              </a:spcAft>
              <a:buClr>
                <a:schemeClr val="bg1"/>
              </a:buClr>
            </a:pPr>
            <a:r>
              <a:rPr lang="en-US" sz="1680" dirty="0">
                <a:latin typeface="Arial" panose="020B0604020202020204" pitchFamily="34" charset="0"/>
              </a:rPr>
              <a:t>Device Rebooted to store Configuration</a:t>
            </a:r>
          </a:p>
          <a:p>
            <a:pPr marL="389382">
              <a:lnSpc>
                <a:spcPct val="95000"/>
              </a:lnSpc>
              <a:spcBef>
                <a:spcPts val="756"/>
              </a:spcBef>
              <a:spcAft>
                <a:spcPts val="336"/>
              </a:spcAft>
              <a:buClr>
                <a:schemeClr val="bg1"/>
              </a:buClr>
            </a:pPr>
            <a:r>
              <a:rPr lang="en-US" sz="1680" dirty="0">
                <a:latin typeface="Arial" panose="020B0604020202020204" pitchFamily="34" charset="0"/>
              </a:rPr>
              <a:t>Device Ready for Shipping</a:t>
            </a:r>
          </a:p>
        </p:txBody>
      </p:sp>
      <p:sp>
        <p:nvSpPr>
          <p:cNvPr id="23" name="TextBox 22"/>
          <p:cNvSpPr txBox="1"/>
          <p:nvPr/>
        </p:nvSpPr>
        <p:spPr>
          <a:xfrm>
            <a:off x="3111928" y="4469013"/>
            <a:ext cx="858780" cy="295461"/>
          </a:xfrm>
          <a:prstGeom prst="rect">
            <a:avLst/>
          </a:prstGeom>
          <a:noFill/>
        </p:spPr>
        <p:txBody>
          <a:bodyPr wrap="square" lIns="109722" tIns="54862" rIns="109722" bIns="54862" rtlCol="0">
            <a:spAutoFit/>
          </a:bodyPr>
          <a:lstStyle/>
          <a:p>
            <a:r>
              <a:rPr lang="en-US" sz="1200" dirty="0">
                <a:solidFill>
                  <a:schemeClr val="bg1"/>
                </a:solidFill>
                <a:latin typeface="Arial" panose="020B0604020202020204" pitchFamily="34" charset="0"/>
              </a:rPr>
              <a:t>Other</a:t>
            </a:r>
            <a:r>
              <a:rPr lang="en-US" sz="1200" dirty="0">
                <a:latin typeface="Arial" panose="020B0604020202020204" pitchFamily="34" charset="0"/>
              </a:rPr>
              <a:t>:</a:t>
            </a:r>
          </a:p>
        </p:txBody>
      </p:sp>
      <p:sp>
        <p:nvSpPr>
          <p:cNvPr id="24" name="TextBox 23"/>
          <p:cNvSpPr txBox="1"/>
          <p:nvPr/>
        </p:nvSpPr>
        <p:spPr>
          <a:xfrm>
            <a:off x="3111928" y="4754763"/>
            <a:ext cx="858780" cy="295461"/>
          </a:xfrm>
          <a:prstGeom prst="rect">
            <a:avLst/>
          </a:prstGeom>
          <a:noFill/>
        </p:spPr>
        <p:txBody>
          <a:bodyPr wrap="square" lIns="109722" tIns="54862" rIns="109722" bIns="54862" rtlCol="0">
            <a:spAutoFit/>
          </a:bodyPr>
          <a:lstStyle/>
          <a:p>
            <a:r>
              <a:rPr lang="en-US" sz="1200" dirty="0">
                <a:solidFill>
                  <a:schemeClr val="bg1"/>
                </a:solidFill>
                <a:latin typeface="Arial" panose="020B0604020202020204" pitchFamily="34" charset="0"/>
              </a:rPr>
              <a:t>Other</a:t>
            </a:r>
            <a:r>
              <a:rPr lang="en-US" sz="1200" dirty="0">
                <a:latin typeface="Arial" panose="020B0604020202020204" pitchFamily="34" charset="0"/>
              </a:rPr>
              <a:t>:</a:t>
            </a:r>
          </a:p>
        </p:txBody>
      </p:sp>
      <p:sp>
        <p:nvSpPr>
          <p:cNvPr id="25" name="TextBox 24"/>
          <p:cNvSpPr txBox="1"/>
          <p:nvPr/>
        </p:nvSpPr>
        <p:spPr>
          <a:xfrm>
            <a:off x="5574880" y="6375125"/>
            <a:ext cx="1604855" cy="60195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680" b="1" dirty="0">
                <a:solidFill>
                  <a:schemeClr val="tx1"/>
                </a:solidFill>
                <a:latin typeface="Arial" panose="020B0604020202020204" pitchFamily="34" charset="0"/>
              </a:rPr>
              <a:t>Configure Device</a:t>
            </a:r>
          </a:p>
        </p:txBody>
      </p:sp>
      <p:sp>
        <p:nvSpPr>
          <p:cNvPr id="26" name="TextBox 25"/>
          <p:cNvSpPr txBox="1"/>
          <p:nvPr/>
        </p:nvSpPr>
        <p:spPr>
          <a:xfrm>
            <a:off x="3063954" y="2664044"/>
            <a:ext cx="1737362" cy="4247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r>
              <a:rPr lang="en-US" sz="2040" b="1" dirty="0">
                <a:solidFill>
                  <a:schemeClr val="tx1"/>
                </a:solidFill>
                <a:latin typeface="Arial" panose="020B0604020202020204" pitchFamily="34" charset="0"/>
              </a:rPr>
              <a:t>Application</a:t>
            </a:r>
          </a:p>
        </p:txBody>
      </p:sp>
      <p:sp>
        <p:nvSpPr>
          <p:cNvPr id="2" name="Title 1"/>
          <p:cNvSpPr>
            <a:spLocks noGrp="1"/>
          </p:cNvSpPr>
          <p:nvPr>
            <p:ph type="title"/>
          </p:nvPr>
        </p:nvSpPr>
        <p:spPr>
          <a:xfrm>
            <a:off x="784923" y="959329"/>
            <a:ext cx="13167362" cy="664797"/>
          </a:xfrm>
        </p:spPr>
        <p:txBody>
          <a:bodyPr/>
          <a:lstStyle/>
          <a:p>
            <a:r>
              <a:rPr lang="en-US" dirty="0" smtClean="0"/>
              <a:t>Deployment Workflow</a:t>
            </a:r>
            <a:endParaRPr lang="en-US" dirty="0"/>
          </a:p>
        </p:txBody>
      </p:sp>
      <p:pic>
        <p:nvPicPr>
          <p:cNvPr id="43" name="Picture 37" descr="L2_L3 Switch 1.png"/>
          <p:cNvPicPr>
            <a:picLocks noChangeAspect="1"/>
          </p:cNvPicPr>
          <p:nvPr/>
        </p:nvPicPr>
        <p:blipFill>
          <a:blip r:embed="rId2" cstate="print"/>
          <a:srcRect/>
          <a:stretch>
            <a:fillRect/>
          </a:stretch>
        </p:blipFill>
        <p:spPr bwMode="auto">
          <a:xfrm>
            <a:off x="6043666" y="5451881"/>
            <a:ext cx="667284" cy="892480"/>
          </a:xfrm>
          <a:prstGeom prst="rect">
            <a:avLst/>
          </a:prstGeom>
          <a:noFill/>
          <a:ln w="9525">
            <a:noFill/>
            <a:miter lim="800000"/>
            <a:headEnd/>
            <a:tailEnd/>
          </a:ln>
        </p:spPr>
      </p:pic>
      <p:pic>
        <p:nvPicPr>
          <p:cNvPr id="44" name="Picture 43" descr="Database_HLR_HSS.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3423" y="3192319"/>
            <a:ext cx="647770" cy="1032586"/>
          </a:xfrm>
          <a:prstGeom prst="rect">
            <a:avLst/>
          </a:prstGeom>
          <a:noFill/>
          <a:ln w="9525">
            <a:noFill/>
            <a:miter lim="800000"/>
            <a:headEnd/>
            <a:tailEnd/>
          </a:ln>
        </p:spPr>
      </p:pic>
      <p:sp>
        <p:nvSpPr>
          <p:cNvPr id="61" name="Oval 60"/>
          <p:cNvSpPr/>
          <p:nvPr/>
        </p:nvSpPr>
        <p:spPr>
          <a:xfrm>
            <a:off x="7848602" y="2302935"/>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1</a:t>
            </a:r>
          </a:p>
        </p:txBody>
      </p:sp>
      <p:sp>
        <p:nvSpPr>
          <p:cNvPr id="62" name="Oval 61"/>
          <p:cNvSpPr/>
          <p:nvPr/>
        </p:nvSpPr>
        <p:spPr>
          <a:xfrm>
            <a:off x="7848602" y="2773364"/>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2</a:t>
            </a:r>
          </a:p>
        </p:txBody>
      </p:sp>
      <p:sp>
        <p:nvSpPr>
          <p:cNvPr id="63" name="Oval 62"/>
          <p:cNvSpPr/>
          <p:nvPr/>
        </p:nvSpPr>
        <p:spPr>
          <a:xfrm>
            <a:off x="7848602" y="3507143"/>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3</a:t>
            </a:r>
          </a:p>
        </p:txBody>
      </p:sp>
      <p:sp>
        <p:nvSpPr>
          <p:cNvPr id="64" name="Oval 63"/>
          <p:cNvSpPr/>
          <p:nvPr/>
        </p:nvSpPr>
        <p:spPr>
          <a:xfrm>
            <a:off x="7848602" y="5527851"/>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4</a:t>
            </a:r>
          </a:p>
        </p:txBody>
      </p:sp>
      <p:sp>
        <p:nvSpPr>
          <p:cNvPr id="65" name="Oval 64"/>
          <p:cNvSpPr/>
          <p:nvPr/>
        </p:nvSpPr>
        <p:spPr>
          <a:xfrm>
            <a:off x="7848602" y="5986933"/>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5</a:t>
            </a:r>
          </a:p>
        </p:txBody>
      </p:sp>
      <p:sp>
        <p:nvSpPr>
          <p:cNvPr id="66" name="Oval 65"/>
          <p:cNvSpPr/>
          <p:nvPr/>
        </p:nvSpPr>
        <p:spPr>
          <a:xfrm>
            <a:off x="7848602" y="6446015"/>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6</a:t>
            </a:r>
          </a:p>
        </p:txBody>
      </p:sp>
      <p:sp>
        <p:nvSpPr>
          <p:cNvPr id="67" name="Oval 66"/>
          <p:cNvSpPr/>
          <p:nvPr/>
        </p:nvSpPr>
        <p:spPr>
          <a:xfrm>
            <a:off x="7848602" y="6905096"/>
            <a:ext cx="296333"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1680" b="1" dirty="0">
                <a:latin typeface="Arial"/>
                <a:cs typeface="Arial"/>
              </a:rPr>
              <a:t>7</a:t>
            </a:r>
          </a:p>
        </p:txBody>
      </p:sp>
    </p:spTree>
    <p:extLst>
      <p:ext uri="{BB962C8B-B14F-4D97-AF65-F5344CB8AC3E}">
        <p14:creationId xmlns:p14="http://schemas.microsoft.com/office/powerpoint/2010/main" val="121956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450307" y="1993901"/>
            <a:ext cx="9729787" cy="5846764"/>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6798" tIns="38399" rIns="76798" bIns="38399" anchor="ctr"/>
          <a:lstStyle/>
          <a:p>
            <a:pPr algn="ctr"/>
            <a:endParaRPr lang="en-US" sz="2760" dirty="0">
              <a:latin typeface="Arial" panose="020B0604020202020204" pitchFamily="34" charset="0"/>
            </a:endParaRPr>
          </a:p>
        </p:txBody>
      </p:sp>
      <p:sp>
        <p:nvSpPr>
          <p:cNvPr id="18" name="TextBox 17"/>
          <p:cNvSpPr txBox="1"/>
          <p:nvPr/>
        </p:nvSpPr>
        <p:spPr>
          <a:xfrm>
            <a:off x="3365081" y="4353567"/>
            <a:ext cx="1096853" cy="2862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Switch</a:t>
            </a:r>
          </a:p>
        </p:txBody>
      </p:sp>
      <p:sp>
        <p:nvSpPr>
          <p:cNvPr id="19" name="TextBox 18"/>
          <p:cNvSpPr txBox="1"/>
          <p:nvPr/>
        </p:nvSpPr>
        <p:spPr>
          <a:xfrm>
            <a:off x="10388600" y="5222810"/>
            <a:ext cx="715962" cy="28622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200" b="1" dirty="0">
                <a:solidFill>
                  <a:schemeClr val="tx1"/>
                </a:solidFill>
                <a:latin typeface="Arial" panose="020B0604020202020204" pitchFamily="34" charset="0"/>
              </a:rPr>
              <a:t>Server</a:t>
            </a:r>
          </a:p>
        </p:txBody>
      </p:sp>
      <p:pic>
        <p:nvPicPr>
          <p:cNvPr id="20" name="Picture 82" descr="EX 2200_48.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07351" y="4026716"/>
            <a:ext cx="1203479" cy="310871"/>
          </a:xfrm>
          <a:prstGeom prst="rect">
            <a:avLst/>
          </a:prstGeom>
          <a:noFill/>
          <a:ln w="9525">
            <a:noFill/>
            <a:miter lim="800000"/>
            <a:headEnd/>
            <a:tailEnd/>
          </a:ln>
        </p:spPr>
      </p:pic>
      <p:sp>
        <p:nvSpPr>
          <p:cNvPr id="2" name="Title 1"/>
          <p:cNvSpPr>
            <a:spLocks noGrp="1"/>
          </p:cNvSpPr>
          <p:nvPr>
            <p:ph type="title"/>
          </p:nvPr>
        </p:nvSpPr>
        <p:spPr>
          <a:xfrm>
            <a:off x="784923" y="959329"/>
            <a:ext cx="13167362" cy="664797"/>
          </a:xfrm>
        </p:spPr>
        <p:txBody>
          <a:bodyPr/>
          <a:lstStyle/>
          <a:p>
            <a:r>
              <a:rPr lang="en-US" dirty="0" smtClean="0"/>
              <a:t>One-Touch Provisioning</a:t>
            </a:r>
            <a:endParaRPr lang="en-US" dirty="0"/>
          </a:p>
        </p:txBody>
      </p:sp>
      <p:sp>
        <p:nvSpPr>
          <p:cNvPr id="24" name="TextBox 23"/>
          <p:cNvSpPr txBox="1"/>
          <p:nvPr/>
        </p:nvSpPr>
        <p:spPr>
          <a:xfrm>
            <a:off x="9392192" y="2856805"/>
            <a:ext cx="2698211" cy="11142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Server has two web applications that communicate:</a:t>
            </a:r>
          </a:p>
          <a:p>
            <a:pPr algn="ctr">
              <a:lnSpc>
                <a:spcPct val="95000"/>
              </a:lnSpc>
              <a:spcBef>
                <a:spcPts val="336"/>
              </a:spcBef>
            </a:pPr>
            <a:r>
              <a:rPr lang="en-US" sz="1320" b="1" dirty="0">
                <a:solidFill>
                  <a:schemeClr val="tx1"/>
                </a:solidFill>
                <a:latin typeface="Arial" panose="020B0604020202020204" pitchFamily="34" charset="0"/>
              </a:rPr>
              <a:t>Ansible tower and</a:t>
            </a:r>
            <a:br>
              <a:rPr lang="en-US" sz="1320" b="1" dirty="0">
                <a:solidFill>
                  <a:schemeClr val="tx1"/>
                </a:solidFill>
                <a:latin typeface="Arial" panose="020B0604020202020204" pitchFamily="34" charset="0"/>
              </a:rPr>
            </a:br>
            <a:r>
              <a:rPr lang="en-US" sz="1320" b="1" dirty="0">
                <a:solidFill>
                  <a:schemeClr val="tx1"/>
                </a:solidFill>
                <a:latin typeface="Arial" panose="020B0604020202020204" pitchFamily="34" charset="0"/>
              </a:rPr>
              <a:t>deployment manager</a:t>
            </a:r>
          </a:p>
        </p:txBody>
      </p:sp>
      <p:sp>
        <p:nvSpPr>
          <p:cNvPr id="25" name="TextBox 24"/>
          <p:cNvSpPr txBox="1"/>
          <p:nvPr/>
        </p:nvSpPr>
        <p:spPr>
          <a:xfrm>
            <a:off x="5967810" y="4448539"/>
            <a:ext cx="2694780" cy="3037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tx1"/>
                </a:solidFill>
                <a:latin typeface="Arial" panose="020B0604020202020204" pitchFamily="34" charset="0"/>
              </a:rPr>
              <a:t>Ansible deploys to switch</a:t>
            </a:r>
          </a:p>
        </p:txBody>
      </p:sp>
      <p:sp>
        <p:nvSpPr>
          <p:cNvPr id="26" name="Freeform 25"/>
          <p:cNvSpPr/>
          <p:nvPr/>
        </p:nvSpPr>
        <p:spPr>
          <a:xfrm>
            <a:off x="4385734" y="4380092"/>
            <a:ext cx="6087534" cy="564445"/>
          </a:xfrm>
          <a:custGeom>
            <a:avLst/>
            <a:gdLst>
              <a:gd name="connsiteX0" fmla="*/ 8184445 w 8184445"/>
              <a:gd name="connsiteY0" fmla="*/ 564445 h 564445"/>
              <a:gd name="connsiteX1" fmla="*/ 0 w 8184445"/>
              <a:gd name="connsiteY1" fmla="*/ 564445 h 564445"/>
              <a:gd name="connsiteX2" fmla="*/ 0 w 8184445"/>
              <a:gd name="connsiteY2" fmla="*/ 0 h 564445"/>
            </a:gdLst>
            <a:ahLst/>
            <a:cxnLst>
              <a:cxn ang="0">
                <a:pos x="connsiteX0" y="connsiteY0"/>
              </a:cxn>
              <a:cxn ang="0">
                <a:pos x="connsiteX1" y="connsiteY1"/>
              </a:cxn>
              <a:cxn ang="0">
                <a:pos x="connsiteX2" y="connsiteY2"/>
              </a:cxn>
            </a:cxnLst>
            <a:rect l="l" t="t" r="r" b="b"/>
            <a:pathLst>
              <a:path w="8184445" h="564445">
                <a:moveTo>
                  <a:pt x="8184445" y="564445"/>
                </a:moveTo>
                <a:lnTo>
                  <a:pt x="0" y="564445"/>
                </a:lnTo>
                <a:lnTo>
                  <a:pt x="0" y="0"/>
                </a:lnTo>
              </a:path>
            </a:pathLst>
          </a:custGeom>
          <a:noFill/>
          <a:ln w="19050">
            <a:solidFill>
              <a:schemeClr val="accent2"/>
            </a:solidFill>
            <a:miter lim="800000"/>
            <a:headEnd type="arrow" w="med" len="sm"/>
            <a:tailEnd type="arrow" w="med" len="sm"/>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sp>
        <p:nvSpPr>
          <p:cNvPr id="3" name="Freeform 2"/>
          <p:cNvSpPr/>
          <p:nvPr/>
        </p:nvSpPr>
        <p:spPr>
          <a:xfrm>
            <a:off x="10007600" y="4944533"/>
            <a:ext cx="524933" cy="993424"/>
          </a:xfrm>
          <a:custGeom>
            <a:avLst/>
            <a:gdLst>
              <a:gd name="connsiteX0" fmla="*/ 699911 w 699911"/>
              <a:gd name="connsiteY0" fmla="*/ 135467 h 993423"/>
              <a:gd name="connsiteX1" fmla="*/ 485422 w 699911"/>
              <a:gd name="connsiteY1" fmla="*/ 135467 h 993423"/>
              <a:gd name="connsiteX2" fmla="*/ 485422 w 699911"/>
              <a:gd name="connsiteY2" fmla="*/ 993423 h 993423"/>
              <a:gd name="connsiteX3" fmla="*/ 0 w 699911"/>
              <a:gd name="connsiteY3" fmla="*/ 993423 h 993423"/>
              <a:gd name="connsiteX4" fmla="*/ 0 w 699911"/>
              <a:gd name="connsiteY4" fmla="*/ 0 h 99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911" h="993423">
                <a:moveTo>
                  <a:pt x="699911" y="135467"/>
                </a:moveTo>
                <a:lnTo>
                  <a:pt x="485422" y="135467"/>
                </a:lnTo>
                <a:lnTo>
                  <a:pt x="485422" y="993423"/>
                </a:lnTo>
                <a:lnTo>
                  <a:pt x="0" y="993423"/>
                </a:lnTo>
                <a:lnTo>
                  <a:pt x="0" y="0"/>
                </a:lnTo>
              </a:path>
            </a:pathLst>
          </a:custGeom>
          <a:noFill/>
          <a:ln w="19050">
            <a:solidFill>
              <a:schemeClr val="accent2"/>
            </a:solidFill>
            <a:miter lim="800000"/>
            <a:headEnd type="none" w="med" len="med"/>
            <a:tailEnd type="none" w="med" len="med"/>
          </a:ln>
          <a:extLst>
            <a:ext uri="{909E8E84-426E-40dd-AFC4-6F175D3DCCD1}">
              <a14:hiddenFill xmlns:a14="http://schemas.microsoft.com/office/drawing/2010/main" xmlns="">
                <a:noFill/>
              </a14:hiddenFill>
            </a:ext>
          </a:extLst>
        </p:spPr>
        <p:txBody>
          <a:bodyPr lIns="76810" tIns="38405" rIns="76810" bIns="38405" rtlCol="0" anchor="ctr"/>
          <a:lstStyle/>
          <a:p>
            <a:pPr algn="ctr"/>
            <a:endParaRPr lang="en-US" sz="2760" dirty="0"/>
          </a:p>
        </p:txBody>
      </p:sp>
      <p:pic>
        <p:nvPicPr>
          <p:cNvPr id="21" name="Picture 18" descr="Juniper Serve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499738" y="4067581"/>
            <a:ext cx="493685" cy="1142618"/>
          </a:xfrm>
          <a:prstGeom prst="rect">
            <a:avLst/>
          </a:prstGeom>
          <a:noFill/>
          <a:ln w="9525">
            <a:noFill/>
            <a:miter lim="800000"/>
            <a:headEnd/>
            <a:tailEnd/>
          </a:ln>
        </p:spPr>
      </p:pic>
      <p:sp>
        <p:nvSpPr>
          <p:cNvPr id="22" name="Rounded Rectangle 21"/>
          <p:cNvSpPr/>
          <p:nvPr/>
        </p:nvSpPr>
        <p:spPr>
          <a:xfrm>
            <a:off x="7611537" y="5452529"/>
            <a:ext cx="2641597" cy="1501426"/>
          </a:xfrm>
          <a:prstGeom prst="roundRect">
            <a:avLst>
              <a:gd name="adj" fmla="val 121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76798" tIns="38399" rIns="76798" bIns="38399" rtlCol="0" anchor="ctr"/>
          <a:lstStyle/>
          <a:p>
            <a:pPr algn="ctr"/>
            <a:endParaRPr lang="en-US" sz="1200" dirty="0">
              <a:latin typeface="Arial"/>
              <a:cs typeface="Arial"/>
            </a:endParaRPr>
          </a:p>
        </p:txBody>
      </p:sp>
      <p:sp>
        <p:nvSpPr>
          <p:cNvPr id="23" name="TextBox 22"/>
          <p:cNvSpPr txBox="1"/>
          <p:nvPr/>
        </p:nvSpPr>
        <p:spPr>
          <a:xfrm>
            <a:off x="7721603" y="5552516"/>
            <a:ext cx="2421466" cy="107580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09722" tIns="54862" rIns="109722" bIns="54862" rtlCol="0">
            <a:spAutoFit/>
          </a:bodyPr>
          <a:lstStyle/>
          <a:p>
            <a:pPr algn="ctr">
              <a:lnSpc>
                <a:spcPct val="95000"/>
              </a:lnSpc>
              <a:spcBef>
                <a:spcPts val="336"/>
              </a:spcBef>
            </a:pPr>
            <a:r>
              <a:rPr lang="en-US" sz="1320" b="1" dirty="0">
                <a:solidFill>
                  <a:schemeClr val="bg1"/>
                </a:solidFill>
                <a:latin typeface="Arial" panose="020B0604020202020204" pitchFamily="34" charset="0"/>
              </a:rPr>
              <a:t>User requests a deploy in deployment manager. Deployment manager sets up and deploy and proxies to Ansible </a:t>
            </a:r>
          </a:p>
        </p:txBody>
      </p:sp>
    </p:spTree>
    <p:extLst>
      <p:ext uri="{BB962C8B-B14F-4D97-AF65-F5344CB8AC3E}">
        <p14:creationId xmlns:p14="http://schemas.microsoft.com/office/powerpoint/2010/main" val="158127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type="body" sz="quarter" idx="11"/>
          </p:nvPr>
        </p:nvSpPr>
        <p:spPr/>
        <p:txBody>
          <a:bodyPr/>
          <a:lstStyle/>
          <a:p>
            <a:r>
              <a:rPr lang="en-US" dirty="0" smtClean="0"/>
              <a:t>Automation</a:t>
            </a:r>
          </a:p>
          <a:p>
            <a:pPr lvl="1"/>
            <a:r>
              <a:rPr lang="en-US" dirty="0" smtClean="0"/>
              <a:t>What is it?</a:t>
            </a:r>
          </a:p>
          <a:p>
            <a:pPr lvl="1"/>
            <a:r>
              <a:rPr lang="en-US" dirty="0" smtClean="0"/>
              <a:t>Why is it important?</a:t>
            </a:r>
          </a:p>
          <a:p>
            <a:r>
              <a:rPr lang="en-US" dirty="0" smtClean="0"/>
              <a:t>Solutions</a:t>
            </a:r>
          </a:p>
          <a:p>
            <a:pPr lvl="1"/>
            <a:r>
              <a:rPr lang="en-US" dirty="0" smtClean="0"/>
              <a:t>Types of automation</a:t>
            </a:r>
          </a:p>
          <a:p>
            <a:pPr lvl="1"/>
            <a:r>
              <a:rPr lang="en-US" dirty="0" smtClean="0"/>
              <a:t>Building blocks:  Juniper &amp; Open Source</a:t>
            </a:r>
          </a:p>
          <a:p>
            <a:r>
              <a:rPr lang="en-US" dirty="0" smtClean="0"/>
              <a:t>Examples</a:t>
            </a:r>
          </a:p>
          <a:p>
            <a:pPr lvl="1"/>
            <a:r>
              <a:rPr lang="en-US" dirty="0" smtClean="0"/>
              <a:t>Zero Touch Provisioning (ZTP)</a:t>
            </a:r>
          </a:p>
        </p:txBody>
      </p:sp>
      <p:pic>
        <p:nvPicPr>
          <p:cNvPr id="12" name="Picture Placeholder 11"/>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6824" r="6824"/>
          <a:stretch>
            <a:fillRect/>
          </a:stretch>
        </p:blipFill>
        <p:spPr/>
      </p:pic>
    </p:spTree>
    <p:extLst>
      <p:ext uri="{BB962C8B-B14F-4D97-AF65-F5344CB8AC3E}">
        <p14:creationId xmlns:p14="http://schemas.microsoft.com/office/powerpoint/2010/main" val="426121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Provision/Register</a:t>
            </a:r>
            <a:endParaRPr lang="en-US" dirty="0"/>
          </a:p>
        </p:txBody>
      </p:sp>
      <p:sp>
        <p:nvSpPr>
          <p:cNvPr id="4" name="Content Placeholder 2"/>
          <p:cNvSpPr txBox="1">
            <a:spLocks/>
          </p:cNvSpPr>
          <p:nvPr/>
        </p:nvSpPr>
        <p:spPr>
          <a:xfrm>
            <a:off x="2377440" y="1427354"/>
            <a:ext cx="9875520" cy="350432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840" dirty="0"/>
              <a:t>Finally, Playbook registers device in </a:t>
            </a:r>
            <a:r>
              <a:rPr lang="en-US" sz="3840" dirty="0" err="1"/>
              <a:t>Junos</a:t>
            </a:r>
            <a:r>
              <a:rPr lang="en-US" sz="3840" dirty="0"/>
              <a:t> Space</a:t>
            </a:r>
          </a:p>
          <a:p>
            <a:endParaRPr lang="en-US" sz="3840" dirty="0"/>
          </a:p>
          <a:p>
            <a:r>
              <a:rPr lang="en-US" sz="3840" dirty="0"/>
              <a:t>Device is Ready to Be Shipped/Installed</a:t>
            </a:r>
          </a:p>
          <a:p>
            <a:endParaRPr lang="en-US" sz="3840" dirty="0"/>
          </a:p>
        </p:txBody>
      </p:sp>
    </p:spTree>
    <p:extLst>
      <p:ext uri="{BB962C8B-B14F-4D97-AF65-F5344CB8AC3E}">
        <p14:creationId xmlns:p14="http://schemas.microsoft.com/office/powerpoint/2010/main" val="144738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596" y="1280073"/>
            <a:ext cx="8030072" cy="5295193"/>
          </a:xfrm>
          <a:prstGeom prst="rect">
            <a:avLst/>
          </a:prstGeom>
        </p:spPr>
      </p:pic>
    </p:spTree>
    <p:extLst>
      <p:ext uri="{BB962C8B-B14F-4D97-AF65-F5344CB8AC3E}">
        <p14:creationId xmlns:p14="http://schemas.microsoft.com/office/powerpoint/2010/main" val="161447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p:cNvSpPr/>
          <p:nvPr/>
        </p:nvSpPr>
        <p:spPr>
          <a:xfrm>
            <a:off x="828675" y="1993900"/>
            <a:ext cx="64833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cxnSp>
        <p:nvCxnSpPr>
          <p:cNvPr id="4" name="Straight Connector 3"/>
          <p:cNvCxnSpPr/>
          <p:nvPr/>
        </p:nvCxnSpPr>
        <p:spPr>
          <a:xfrm>
            <a:off x="4176891" y="3567294"/>
            <a:ext cx="1399826" cy="0"/>
          </a:xfrm>
          <a:prstGeom prst="line">
            <a:avLst/>
          </a:pr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cxnSp>
      <p:cxnSp>
        <p:nvCxnSpPr>
          <p:cNvPr id="40" name="Straight Connector 39"/>
          <p:cNvCxnSpPr/>
          <p:nvPr/>
        </p:nvCxnSpPr>
        <p:spPr>
          <a:xfrm flipH="1">
            <a:off x="4334937" y="3826938"/>
            <a:ext cx="1309509" cy="0"/>
          </a:xfrm>
          <a:prstGeom prst="line">
            <a:avLst/>
          </a:pr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cxnSp>
      <p:cxnSp>
        <p:nvCxnSpPr>
          <p:cNvPr id="41" name="Straight Connector 40"/>
          <p:cNvCxnSpPr/>
          <p:nvPr/>
        </p:nvCxnSpPr>
        <p:spPr>
          <a:xfrm>
            <a:off x="4233336" y="5757338"/>
            <a:ext cx="1343381" cy="0"/>
          </a:xfrm>
          <a:prstGeom prst="line">
            <a:avLst/>
          </a:pr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cxnSp>
      <p:cxnSp>
        <p:nvCxnSpPr>
          <p:cNvPr id="42" name="Straight Connector 41"/>
          <p:cNvCxnSpPr/>
          <p:nvPr/>
        </p:nvCxnSpPr>
        <p:spPr>
          <a:xfrm flipH="1">
            <a:off x="4334937" y="6016982"/>
            <a:ext cx="1332086" cy="0"/>
          </a:xfrm>
          <a:prstGeom prst="line">
            <a:avLst/>
          </a:pr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cxnSp>
      <p:sp>
        <p:nvSpPr>
          <p:cNvPr id="100" name="Rectangle 99"/>
          <p:cNvSpPr/>
          <p:nvPr/>
        </p:nvSpPr>
        <p:spPr>
          <a:xfrm>
            <a:off x="1312339" y="3200828"/>
            <a:ext cx="2985546" cy="322271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latin typeface="Arial" panose="020B0604020202020204" pitchFamily="34" charset="0"/>
            </a:endParaRPr>
          </a:p>
        </p:txBody>
      </p:sp>
      <p:sp>
        <p:nvSpPr>
          <p:cNvPr id="101" name="TextBox 100"/>
          <p:cNvSpPr txBox="1"/>
          <p:nvPr/>
        </p:nvSpPr>
        <p:spPr>
          <a:xfrm>
            <a:off x="1724581" y="3668912"/>
            <a:ext cx="972210" cy="347341"/>
          </a:xfrm>
          <a:prstGeom prst="rect">
            <a:avLst/>
          </a:prstGeom>
          <a:noFill/>
        </p:spPr>
        <p:txBody>
          <a:bodyPr wrap="none" lIns="130622" tIns="65311" rIns="130622" bIns="65311" rtlCol="0">
            <a:spAutoFit/>
          </a:bodyPr>
          <a:lstStyle/>
          <a:p>
            <a:r>
              <a:rPr lang="en-US" sz="1400" dirty="0">
                <a:solidFill>
                  <a:schemeClr val="bg1"/>
                </a:solidFill>
                <a:latin typeface="Arial" panose="020B0604020202020204" pitchFamily="34" charset="0"/>
              </a:rPr>
              <a:t>Store ID</a:t>
            </a:r>
            <a:r>
              <a:rPr lang="en-US" sz="1400" dirty="0">
                <a:latin typeface="Arial" panose="020B0604020202020204" pitchFamily="34" charset="0"/>
              </a:rPr>
              <a:t>:</a:t>
            </a:r>
          </a:p>
        </p:txBody>
      </p:sp>
      <p:sp>
        <p:nvSpPr>
          <p:cNvPr id="102" name="Rectangle 101"/>
          <p:cNvSpPr/>
          <p:nvPr/>
        </p:nvSpPr>
        <p:spPr>
          <a:xfrm>
            <a:off x="2928540" y="3714631"/>
            <a:ext cx="1097280" cy="182880"/>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latin typeface="Arial" panose="020B0604020202020204" pitchFamily="34" charset="0"/>
            </a:endParaRPr>
          </a:p>
        </p:txBody>
      </p:sp>
      <p:sp>
        <p:nvSpPr>
          <p:cNvPr id="103" name="TextBox 102"/>
          <p:cNvSpPr txBox="1"/>
          <p:nvPr/>
        </p:nvSpPr>
        <p:spPr>
          <a:xfrm>
            <a:off x="1709340" y="3988951"/>
            <a:ext cx="792586" cy="562785"/>
          </a:xfrm>
          <a:prstGeom prst="rect">
            <a:avLst/>
          </a:prstGeom>
          <a:noFill/>
        </p:spPr>
        <p:txBody>
          <a:bodyPr wrap="none" lIns="130622" tIns="65311" rIns="130622" bIns="65311" rtlCol="0">
            <a:spAutoFit/>
          </a:bodyPr>
          <a:lstStyle/>
          <a:p>
            <a:r>
              <a:rPr lang="en-US" sz="1400" dirty="0">
                <a:solidFill>
                  <a:schemeClr val="bg1"/>
                </a:solidFill>
                <a:latin typeface="Arial" panose="020B0604020202020204" pitchFamily="34" charset="0"/>
              </a:rPr>
              <a:t>Switch</a:t>
            </a:r>
          </a:p>
          <a:p>
            <a:r>
              <a:rPr lang="en-US" sz="1400" dirty="0">
                <a:solidFill>
                  <a:schemeClr val="bg1"/>
                </a:solidFill>
                <a:latin typeface="Arial" panose="020B0604020202020204" pitchFamily="34" charset="0"/>
              </a:rPr>
              <a:t>Type:</a:t>
            </a:r>
          </a:p>
        </p:txBody>
      </p:sp>
      <p:sp>
        <p:nvSpPr>
          <p:cNvPr id="104" name="Rectangle 103"/>
          <p:cNvSpPr/>
          <p:nvPr/>
        </p:nvSpPr>
        <p:spPr>
          <a:xfrm>
            <a:off x="2928540" y="4080390"/>
            <a:ext cx="1097280" cy="309157"/>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latin typeface="Arial" panose="020B0604020202020204" pitchFamily="34" charset="0"/>
            </a:endParaRPr>
          </a:p>
        </p:txBody>
      </p:sp>
      <p:sp>
        <p:nvSpPr>
          <p:cNvPr id="105" name="Rectangle 104"/>
          <p:cNvSpPr/>
          <p:nvPr/>
        </p:nvSpPr>
        <p:spPr>
          <a:xfrm>
            <a:off x="2928540" y="4537591"/>
            <a:ext cx="1097280" cy="182880"/>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latin typeface="Arial" panose="020B0604020202020204" pitchFamily="34" charset="0"/>
            </a:endParaRPr>
          </a:p>
        </p:txBody>
      </p:sp>
      <p:sp>
        <p:nvSpPr>
          <p:cNvPr id="106" name="Rectangle 105"/>
          <p:cNvSpPr/>
          <p:nvPr/>
        </p:nvSpPr>
        <p:spPr>
          <a:xfrm>
            <a:off x="2928540" y="4811911"/>
            <a:ext cx="1097280" cy="182880"/>
          </a:xfrm>
          <a:prstGeom prst="rect">
            <a:avLst/>
          </a:prstGeom>
          <a:solidFill>
            <a:schemeClr val="bg1"/>
          </a:solidFill>
          <a:ln>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latin typeface="Arial" panose="020B0604020202020204" pitchFamily="34" charset="0"/>
            </a:endParaRPr>
          </a:p>
        </p:txBody>
      </p:sp>
      <p:sp>
        <p:nvSpPr>
          <p:cNvPr id="107" name="Rectangle 106"/>
          <p:cNvSpPr/>
          <p:nvPr/>
        </p:nvSpPr>
        <p:spPr>
          <a:xfrm>
            <a:off x="2499564" y="5634871"/>
            <a:ext cx="1341120" cy="457200"/>
          </a:xfrm>
          <a:prstGeom prst="rect">
            <a:avLst/>
          </a:prstGeom>
          <a:solidFill>
            <a:schemeClr val="accent5">
              <a:lumMod val="75000"/>
            </a:schemeClr>
          </a:solidFill>
          <a:ln>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r>
              <a:rPr lang="en-US" dirty="0" smtClean="0">
                <a:latin typeface="Arial" panose="020B0604020202020204" pitchFamily="34" charset="0"/>
              </a:rPr>
              <a:t>Go!</a:t>
            </a:r>
            <a:endParaRPr lang="en-US" dirty="0">
              <a:latin typeface="Arial" panose="020B0604020202020204" pitchFamily="34" charset="0"/>
            </a:endParaRPr>
          </a:p>
        </p:txBody>
      </p:sp>
      <p:sp>
        <p:nvSpPr>
          <p:cNvPr id="109" name="TextBox 108"/>
          <p:cNvSpPr txBox="1"/>
          <p:nvPr/>
        </p:nvSpPr>
        <p:spPr>
          <a:xfrm>
            <a:off x="5127415" y="4285831"/>
            <a:ext cx="1874523" cy="71667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2000" b="1" dirty="0">
                <a:solidFill>
                  <a:schemeClr val="tx1"/>
                </a:solidFill>
                <a:latin typeface="Arial" panose="020B0604020202020204" pitchFamily="34" charset="0"/>
              </a:rPr>
              <a:t>Database Store Info</a:t>
            </a:r>
          </a:p>
        </p:txBody>
      </p:sp>
      <p:sp>
        <p:nvSpPr>
          <p:cNvPr id="115" name="TextBox 114"/>
          <p:cNvSpPr txBox="1"/>
          <p:nvPr/>
        </p:nvSpPr>
        <p:spPr>
          <a:xfrm>
            <a:off x="8003827" y="2310537"/>
            <a:ext cx="5802488" cy="5043499"/>
          </a:xfrm>
          <a:prstGeom prst="rect">
            <a:avLst/>
          </a:prstGeom>
          <a:noFill/>
        </p:spPr>
        <p:txBody>
          <a:bodyPr wrap="square" lIns="130622" tIns="65311" rIns="130622" bIns="65311" rtlCol="0">
            <a:spAutoFit/>
          </a:bodyPr>
          <a:lstStyle/>
          <a:p>
            <a:pPr marL="463550">
              <a:lnSpc>
                <a:spcPct val="95000"/>
              </a:lnSpc>
              <a:spcBef>
                <a:spcPts val="900"/>
              </a:spcBef>
              <a:spcAft>
                <a:spcPts val="400"/>
              </a:spcAft>
              <a:buClr>
                <a:schemeClr val="bg1"/>
              </a:buClr>
            </a:pPr>
            <a:r>
              <a:rPr lang="en-US" sz="2000" dirty="0">
                <a:latin typeface="Arial" panose="020B0604020202020204" pitchFamily="34" charset="0"/>
              </a:rPr>
              <a:t>Input Information into </a:t>
            </a:r>
            <a:r>
              <a:rPr lang="en-US" sz="2000" dirty="0" smtClean="0">
                <a:latin typeface="Arial" panose="020B0604020202020204" pitchFamily="34" charset="0"/>
              </a:rPr>
              <a:t>Application</a:t>
            </a:r>
            <a:endParaRPr lang="en-US" sz="2000" dirty="0">
              <a:latin typeface="Arial" panose="020B0604020202020204" pitchFamily="34" charset="0"/>
            </a:endParaRPr>
          </a:p>
          <a:p>
            <a:pPr marL="463550">
              <a:lnSpc>
                <a:spcPct val="95000"/>
              </a:lnSpc>
              <a:spcBef>
                <a:spcPts val="900"/>
              </a:spcBef>
              <a:spcAft>
                <a:spcPts val="400"/>
              </a:spcAft>
              <a:buClr>
                <a:schemeClr val="bg1"/>
              </a:buClr>
            </a:pPr>
            <a:r>
              <a:rPr lang="en-US" sz="2000" dirty="0">
                <a:latin typeface="Arial" panose="020B0604020202020204" pitchFamily="34" charset="0"/>
              </a:rPr>
              <a:t>Application Selects Configuration </a:t>
            </a:r>
            <a:r>
              <a:rPr lang="en-US" sz="2000" dirty="0" smtClean="0">
                <a:latin typeface="Arial" panose="020B0604020202020204" pitchFamily="34" charset="0"/>
              </a:rPr>
              <a:t>Template (World-Class </a:t>
            </a:r>
            <a:r>
              <a:rPr lang="en-US" sz="2000" dirty="0">
                <a:latin typeface="Arial" panose="020B0604020202020204" pitchFamily="34" charset="0"/>
              </a:rPr>
              <a:t>/ Type B  vs. Type C</a:t>
            </a:r>
            <a:r>
              <a:rPr lang="en-US" sz="2000" dirty="0" smtClean="0">
                <a:latin typeface="Arial" panose="020B0604020202020204" pitchFamily="34" charset="0"/>
              </a:rPr>
              <a:t>)</a:t>
            </a:r>
            <a:endParaRPr lang="en-US" sz="2000" dirty="0">
              <a:latin typeface="Arial" panose="020B0604020202020204" pitchFamily="34" charset="0"/>
            </a:endParaRPr>
          </a:p>
          <a:p>
            <a:pPr marL="463550">
              <a:lnSpc>
                <a:spcPct val="95000"/>
              </a:lnSpc>
              <a:spcBef>
                <a:spcPts val="900"/>
              </a:spcBef>
              <a:spcAft>
                <a:spcPts val="400"/>
              </a:spcAft>
              <a:buClr>
                <a:schemeClr val="bg1"/>
              </a:buClr>
            </a:pPr>
            <a:r>
              <a:rPr lang="en-US" sz="2000" dirty="0">
                <a:latin typeface="Arial" panose="020B0604020202020204" pitchFamily="34" charset="0"/>
              </a:rPr>
              <a:t>Configuration Created with correct</a:t>
            </a:r>
          </a:p>
          <a:p>
            <a:pPr marL="1141413" lvl="1" indent="-339725">
              <a:lnSpc>
                <a:spcPct val="95000"/>
              </a:lnSpc>
              <a:spcBef>
                <a:spcPts val="400"/>
              </a:spcBef>
              <a:buAutoNum type="arabicPeriod"/>
            </a:pPr>
            <a:r>
              <a:rPr lang="en-US" sz="1800" dirty="0">
                <a:latin typeface="Arial" panose="020B0604020202020204" pitchFamily="34" charset="0"/>
              </a:rPr>
              <a:t>Model</a:t>
            </a:r>
          </a:p>
          <a:p>
            <a:pPr marL="1141413" lvl="1" indent="-339725">
              <a:lnSpc>
                <a:spcPct val="95000"/>
              </a:lnSpc>
              <a:spcBef>
                <a:spcPts val="400"/>
              </a:spcBef>
              <a:buAutoNum type="arabicPeriod"/>
            </a:pPr>
            <a:r>
              <a:rPr lang="en-US" sz="1800" dirty="0">
                <a:latin typeface="Arial" panose="020B0604020202020204" pitchFamily="34" charset="0"/>
              </a:rPr>
              <a:t>Host Name</a:t>
            </a:r>
          </a:p>
          <a:p>
            <a:pPr marL="1141413" lvl="1" indent="-339725">
              <a:lnSpc>
                <a:spcPct val="95000"/>
              </a:lnSpc>
              <a:spcBef>
                <a:spcPts val="400"/>
              </a:spcBef>
              <a:buAutoNum type="arabicPeriod"/>
            </a:pPr>
            <a:r>
              <a:rPr lang="en-US" sz="1800" dirty="0">
                <a:latin typeface="Arial" panose="020B0604020202020204" pitchFamily="34" charset="0"/>
              </a:rPr>
              <a:t>Mac Address</a:t>
            </a:r>
          </a:p>
          <a:p>
            <a:pPr marL="1141413" lvl="1" indent="-339725">
              <a:lnSpc>
                <a:spcPct val="95000"/>
              </a:lnSpc>
              <a:spcBef>
                <a:spcPts val="400"/>
              </a:spcBef>
              <a:buAutoNum type="arabicPeriod"/>
            </a:pPr>
            <a:r>
              <a:rPr lang="en-US" sz="1800" dirty="0">
                <a:latin typeface="Arial" panose="020B0604020202020204" pitchFamily="34" charset="0"/>
              </a:rPr>
              <a:t>IP Address</a:t>
            </a:r>
          </a:p>
          <a:p>
            <a:pPr marL="1141413" lvl="1" indent="-339725">
              <a:lnSpc>
                <a:spcPct val="95000"/>
              </a:lnSpc>
              <a:spcBef>
                <a:spcPts val="400"/>
              </a:spcBef>
              <a:buAutoNum type="arabicPeriod"/>
            </a:pPr>
            <a:r>
              <a:rPr lang="en-US" sz="1800" dirty="0">
                <a:latin typeface="Arial" panose="020B0604020202020204" pitchFamily="34" charset="0"/>
              </a:rPr>
              <a:t>Junos O/S </a:t>
            </a:r>
            <a:r>
              <a:rPr lang="en-US" sz="1800" dirty="0" smtClean="0">
                <a:latin typeface="Arial" panose="020B0604020202020204" pitchFamily="34" charset="0"/>
              </a:rPr>
              <a:t>Version</a:t>
            </a:r>
            <a:endParaRPr lang="en-US" sz="1800" dirty="0">
              <a:latin typeface="Arial" panose="020B0604020202020204" pitchFamily="34" charset="0"/>
            </a:endParaRPr>
          </a:p>
          <a:p>
            <a:pPr marL="463550">
              <a:lnSpc>
                <a:spcPct val="95000"/>
              </a:lnSpc>
              <a:spcBef>
                <a:spcPts val="900"/>
              </a:spcBef>
              <a:spcAft>
                <a:spcPts val="400"/>
              </a:spcAft>
              <a:buClr>
                <a:schemeClr val="bg1"/>
              </a:buClr>
            </a:pPr>
            <a:r>
              <a:rPr lang="en-US" sz="2000" dirty="0">
                <a:latin typeface="Arial" panose="020B0604020202020204" pitchFamily="34" charset="0"/>
              </a:rPr>
              <a:t>Junos O/S Version updated (if needed</a:t>
            </a:r>
            <a:r>
              <a:rPr lang="en-US" sz="2000" dirty="0" smtClean="0">
                <a:latin typeface="Arial" panose="020B0604020202020204" pitchFamily="34" charset="0"/>
              </a:rPr>
              <a:t>)</a:t>
            </a:r>
            <a:endParaRPr lang="en-US" sz="2000" dirty="0">
              <a:latin typeface="Arial" panose="020B0604020202020204" pitchFamily="34" charset="0"/>
            </a:endParaRPr>
          </a:p>
          <a:p>
            <a:pPr marL="463550">
              <a:lnSpc>
                <a:spcPct val="95000"/>
              </a:lnSpc>
              <a:spcBef>
                <a:spcPts val="900"/>
              </a:spcBef>
              <a:spcAft>
                <a:spcPts val="400"/>
              </a:spcAft>
              <a:buClr>
                <a:schemeClr val="bg1"/>
              </a:buClr>
            </a:pPr>
            <a:r>
              <a:rPr lang="en-US" sz="2000" dirty="0">
                <a:latin typeface="Arial" panose="020B0604020202020204" pitchFamily="34" charset="0"/>
              </a:rPr>
              <a:t>Configuration Applied to </a:t>
            </a:r>
            <a:r>
              <a:rPr lang="en-US" sz="2000" dirty="0" smtClean="0">
                <a:latin typeface="Arial" panose="020B0604020202020204" pitchFamily="34" charset="0"/>
              </a:rPr>
              <a:t>Device</a:t>
            </a:r>
            <a:endParaRPr lang="en-US" sz="2000" dirty="0">
              <a:latin typeface="Arial" panose="020B0604020202020204" pitchFamily="34" charset="0"/>
            </a:endParaRPr>
          </a:p>
          <a:p>
            <a:pPr marL="463550">
              <a:lnSpc>
                <a:spcPct val="95000"/>
              </a:lnSpc>
              <a:spcBef>
                <a:spcPts val="900"/>
              </a:spcBef>
              <a:spcAft>
                <a:spcPts val="400"/>
              </a:spcAft>
              <a:buClr>
                <a:schemeClr val="bg1"/>
              </a:buClr>
            </a:pPr>
            <a:r>
              <a:rPr lang="en-US" sz="2000" dirty="0">
                <a:latin typeface="Arial" panose="020B0604020202020204" pitchFamily="34" charset="0"/>
              </a:rPr>
              <a:t>Device Rebooted to store </a:t>
            </a:r>
            <a:r>
              <a:rPr lang="en-US" sz="2000" dirty="0" smtClean="0">
                <a:latin typeface="Arial" panose="020B0604020202020204" pitchFamily="34" charset="0"/>
              </a:rPr>
              <a:t>Configuration</a:t>
            </a:r>
            <a:endParaRPr lang="en-US" sz="2000" dirty="0">
              <a:latin typeface="Arial" panose="020B0604020202020204" pitchFamily="34" charset="0"/>
            </a:endParaRPr>
          </a:p>
          <a:p>
            <a:pPr marL="463550">
              <a:lnSpc>
                <a:spcPct val="95000"/>
              </a:lnSpc>
              <a:spcBef>
                <a:spcPts val="900"/>
              </a:spcBef>
              <a:spcAft>
                <a:spcPts val="400"/>
              </a:spcAft>
              <a:buClr>
                <a:schemeClr val="bg1"/>
              </a:buClr>
            </a:pPr>
            <a:r>
              <a:rPr lang="en-US" sz="2000" dirty="0">
                <a:latin typeface="Arial" panose="020B0604020202020204" pitchFamily="34" charset="0"/>
              </a:rPr>
              <a:t>Device Ready for </a:t>
            </a:r>
            <a:r>
              <a:rPr lang="en-US" sz="2000" dirty="0" smtClean="0">
                <a:latin typeface="Arial" panose="020B0604020202020204" pitchFamily="34" charset="0"/>
              </a:rPr>
              <a:t>Shipping</a:t>
            </a:r>
            <a:endParaRPr lang="en-US" sz="2000" dirty="0">
              <a:latin typeface="Arial" panose="020B0604020202020204" pitchFamily="34" charset="0"/>
            </a:endParaRPr>
          </a:p>
        </p:txBody>
      </p:sp>
      <p:sp>
        <p:nvSpPr>
          <p:cNvPr id="23" name="TextBox 22"/>
          <p:cNvSpPr txBox="1"/>
          <p:nvPr/>
        </p:nvSpPr>
        <p:spPr>
          <a:xfrm>
            <a:off x="1710836" y="4469012"/>
            <a:ext cx="1145040" cy="347341"/>
          </a:xfrm>
          <a:prstGeom prst="rect">
            <a:avLst/>
          </a:prstGeom>
          <a:noFill/>
        </p:spPr>
        <p:txBody>
          <a:bodyPr wrap="square" lIns="130622" tIns="65311" rIns="130622" bIns="65311" rtlCol="0">
            <a:spAutoFit/>
          </a:bodyPr>
          <a:lstStyle/>
          <a:p>
            <a:r>
              <a:rPr lang="en-US" sz="1400" dirty="0">
                <a:solidFill>
                  <a:schemeClr val="bg1"/>
                </a:solidFill>
                <a:latin typeface="Arial" panose="020B0604020202020204" pitchFamily="34" charset="0"/>
              </a:rPr>
              <a:t>Other</a:t>
            </a:r>
            <a:r>
              <a:rPr lang="en-US" sz="1400" dirty="0">
                <a:latin typeface="Arial" panose="020B0604020202020204" pitchFamily="34" charset="0"/>
              </a:rPr>
              <a:t>:</a:t>
            </a:r>
          </a:p>
        </p:txBody>
      </p:sp>
      <p:sp>
        <p:nvSpPr>
          <p:cNvPr id="24" name="TextBox 23"/>
          <p:cNvSpPr txBox="1"/>
          <p:nvPr/>
        </p:nvSpPr>
        <p:spPr>
          <a:xfrm>
            <a:off x="1710836" y="4754762"/>
            <a:ext cx="1145040" cy="347341"/>
          </a:xfrm>
          <a:prstGeom prst="rect">
            <a:avLst/>
          </a:prstGeom>
          <a:noFill/>
        </p:spPr>
        <p:txBody>
          <a:bodyPr wrap="square" lIns="130622" tIns="65311" rIns="130622" bIns="65311" rtlCol="0">
            <a:spAutoFit/>
          </a:bodyPr>
          <a:lstStyle/>
          <a:p>
            <a:r>
              <a:rPr lang="en-US" sz="1400" dirty="0">
                <a:solidFill>
                  <a:schemeClr val="bg1"/>
                </a:solidFill>
                <a:latin typeface="Arial" panose="020B0604020202020204" pitchFamily="34" charset="0"/>
              </a:rPr>
              <a:t>Other</a:t>
            </a:r>
            <a:r>
              <a:rPr lang="en-US" sz="1400" dirty="0">
                <a:latin typeface="Arial" panose="020B0604020202020204" pitchFamily="34" charset="0"/>
              </a:rPr>
              <a:t>:</a:t>
            </a:r>
          </a:p>
        </p:txBody>
      </p:sp>
      <p:sp>
        <p:nvSpPr>
          <p:cNvPr id="25" name="TextBox 24"/>
          <p:cNvSpPr txBox="1"/>
          <p:nvPr/>
        </p:nvSpPr>
        <p:spPr>
          <a:xfrm>
            <a:off x="4994773" y="6375124"/>
            <a:ext cx="2139806" cy="71667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2000" b="1" dirty="0">
                <a:solidFill>
                  <a:schemeClr val="tx1"/>
                </a:solidFill>
                <a:latin typeface="Arial" panose="020B0604020202020204" pitchFamily="34" charset="0"/>
              </a:rPr>
              <a:t>Configure Device</a:t>
            </a:r>
          </a:p>
        </p:txBody>
      </p:sp>
      <p:sp>
        <p:nvSpPr>
          <p:cNvPr id="26" name="TextBox 25"/>
          <p:cNvSpPr txBox="1"/>
          <p:nvPr/>
        </p:nvSpPr>
        <p:spPr>
          <a:xfrm>
            <a:off x="1646871" y="2664043"/>
            <a:ext cx="2316483" cy="50122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r>
              <a:rPr lang="en-US" sz="2400" b="1" dirty="0">
                <a:solidFill>
                  <a:schemeClr val="tx1"/>
                </a:solidFill>
                <a:latin typeface="Arial" panose="020B0604020202020204" pitchFamily="34" charset="0"/>
              </a:rPr>
              <a:t>Application</a:t>
            </a:r>
          </a:p>
        </p:txBody>
      </p:sp>
      <p:sp>
        <p:nvSpPr>
          <p:cNvPr id="2" name="Title 1"/>
          <p:cNvSpPr>
            <a:spLocks noGrp="1"/>
          </p:cNvSpPr>
          <p:nvPr>
            <p:ph type="title"/>
          </p:nvPr>
        </p:nvSpPr>
        <p:spPr/>
        <p:txBody>
          <a:bodyPr/>
          <a:lstStyle/>
          <a:p>
            <a:r>
              <a:rPr lang="en-US" dirty="0" smtClean="0"/>
              <a:t>Deployment Workflow</a:t>
            </a:r>
            <a:endParaRPr lang="en-US" dirty="0"/>
          </a:p>
        </p:txBody>
      </p:sp>
      <p:pic>
        <p:nvPicPr>
          <p:cNvPr id="43" name="Picture 37" descr="L2_L3 Switch 1.png"/>
          <p:cNvPicPr>
            <a:picLocks noChangeAspect="1"/>
          </p:cNvPicPr>
          <p:nvPr/>
        </p:nvPicPr>
        <p:blipFill>
          <a:blip r:embed="rId2" cstate="print"/>
          <a:srcRect/>
          <a:stretch>
            <a:fillRect/>
          </a:stretch>
        </p:blipFill>
        <p:spPr bwMode="auto">
          <a:xfrm>
            <a:off x="5619820" y="5451880"/>
            <a:ext cx="889712" cy="892480"/>
          </a:xfrm>
          <a:prstGeom prst="rect">
            <a:avLst/>
          </a:prstGeom>
          <a:noFill/>
          <a:ln w="9525">
            <a:noFill/>
            <a:miter lim="800000"/>
            <a:headEnd/>
            <a:tailEnd/>
          </a:ln>
        </p:spPr>
      </p:pic>
      <p:pic>
        <p:nvPicPr>
          <p:cNvPr id="44" name="Picture 43" descr="Database_HLR_HSS.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2830" y="3192319"/>
            <a:ext cx="863692" cy="1032586"/>
          </a:xfrm>
          <a:prstGeom prst="rect">
            <a:avLst/>
          </a:prstGeom>
          <a:noFill/>
          <a:ln w="9525">
            <a:noFill/>
            <a:miter lim="800000"/>
            <a:headEnd/>
            <a:tailEnd/>
          </a:ln>
        </p:spPr>
      </p:pic>
      <p:sp>
        <p:nvSpPr>
          <p:cNvPr id="61" name="Oval 60"/>
          <p:cNvSpPr/>
          <p:nvPr/>
        </p:nvSpPr>
        <p:spPr>
          <a:xfrm>
            <a:off x="8026404" y="2302935"/>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1</a:t>
            </a:r>
            <a:endParaRPr lang="en-US" sz="2000" b="1" dirty="0">
              <a:latin typeface="Arial"/>
              <a:cs typeface="Arial"/>
            </a:endParaRPr>
          </a:p>
        </p:txBody>
      </p:sp>
      <p:sp>
        <p:nvSpPr>
          <p:cNvPr id="62" name="Oval 61"/>
          <p:cNvSpPr/>
          <p:nvPr/>
        </p:nvSpPr>
        <p:spPr>
          <a:xfrm>
            <a:off x="8026404" y="2773364"/>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2</a:t>
            </a:r>
            <a:endParaRPr lang="en-US" sz="2000" b="1" dirty="0">
              <a:latin typeface="Arial"/>
              <a:cs typeface="Arial"/>
            </a:endParaRPr>
          </a:p>
        </p:txBody>
      </p:sp>
      <p:sp>
        <p:nvSpPr>
          <p:cNvPr id="63" name="Oval 62"/>
          <p:cNvSpPr/>
          <p:nvPr/>
        </p:nvSpPr>
        <p:spPr>
          <a:xfrm>
            <a:off x="8026404" y="3507142"/>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3</a:t>
            </a:r>
            <a:endParaRPr lang="en-US" sz="2000" b="1" dirty="0">
              <a:latin typeface="Arial"/>
              <a:cs typeface="Arial"/>
            </a:endParaRPr>
          </a:p>
        </p:txBody>
      </p:sp>
      <p:sp>
        <p:nvSpPr>
          <p:cNvPr id="64" name="Oval 63"/>
          <p:cNvSpPr/>
          <p:nvPr/>
        </p:nvSpPr>
        <p:spPr>
          <a:xfrm>
            <a:off x="8026404" y="5527851"/>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4</a:t>
            </a:r>
            <a:endParaRPr lang="en-US" sz="2000" b="1" dirty="0">
              <a:latin typeface="Arial"/>
              <a:cs typeface="Arial"/>
            </a:endParaRPr>
          </a:p>
        </p:txBody>
      </p:sp>
      <p:sp>
        <p:nvSpPr>
          <p:cNvPr id="65" name="Oval 64"/>
          <p:cNvSpPr/>
          <p:nvPr/>
        </p:nvSpPr>
        <p:spPr>
          <a:xfrm>
            <a:off x="8026404" y="5986933"/>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5</a:t>
            </a:r>
            <a:endParaRPr lang="en-US" sz="2000" b="1" dirty="0">
              <a:latin typeface="Arial"/>
              <a:cs typeface="Arial"/>
            </a:endParaRPr>
          </a:p>
        </p:txBody>
      </p:sp>
      <p:sp>
        <p:nvSpPr>
          <p:cNvPr id="66" name="Oval 65"/>
          <p:cNvSpPr/>
          <p:nvPr/>
        </p:nvSpPr>
        <p:spPr>
          <a:xfrm>
            <a:off x="8026404" y="6446015"/>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6</a:t>
            </a:r>
            <a:endParaRPr lang="en-US" sz="2000" b="1" dirty="0">
              <a:latin typeface="Arial"/>
              <a:cs typeface="Arial"/>
            </a:endParaRPr>
          </a:p>
        </p:txBody>
      </p:sp>
      <p:sp>
        <p:nvSpPr>
          <p:cNvPr id="67" name="Oval 66"/>
          <p:cNvSpPr/>
          <p:nvPr/>
        </p:nvSpPr>
        <p:spPr>
          <a:xfrm>
            <a:off x="8026404" y="6905096"/>
            <a:ext cx="395110" cy="39511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2000" b="1" dirty="0" smtClean="0">
                <a:latin typeface="Arial"/>
                <a:cs typeface="Arial"/>
              </a:rPr>
              <a:t>7</a:t>
            </a:r>
            <a:endParaRPr lang="en-US" sz="2000" b="1" dirty="0">
              <a:latin typeface="Arial"/>
              <a:cs typeface="Arial"/>
            </a:endParaRPr>
          </a:p>
        </p:txBody>
      </p:sp>
    </p:spTree>
    <p:extLst>
      <p:ext uri="{BB962C8B-B14F-4D97-AF65-F5344CB8AC3E}">
        <p14:creationId xmlns:p14="http://schemas.microsoft.com/office/powerpoint/2010/main" val="47066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828675" y="1993900"/>
            <a:ext cx="129730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2" name="Title 1"/>
          <p:cNvSpPr>
            <a:spLocks noGrp="1"/>
          </p:cNvSpPr>
          <p:nvPr>
            <p:ph type="title"/>
          </p:nvPr>
        </p:nvSpPr>
        <p:spPr>
          <a:xfrm>
            <a:off x="784923" y="959329"/>
            <a:ext cx="13167362" cy="664797"/>
          </a:xfrm>
        </p:spPr>
        <p:txBody>
          <a:bodyPr/>
          <a:lstStyle/>
          <a:p>
            <a:r>
              <a:rPr lang="en-US" dirty="0" smtClean="0"/>
              <a:t>Bootstrap </a:t>
            </a:r>
            <a:r>
              <a:rPr lang="en-US" dirty="0"/>
              <a:t>Step – </a:t>
            </a:r>
            <a:r>
              <a:rPr lang="en-US" dirty="0" smtClean="0"/>
              <a:t>1</a:t>
            </a:r>
            <a:endParaRPr lang="en-US" dirty="0"/>
          </a:p>
        </p:txBody>
      </p:sp>
      <p:sp>
        <p:nvSpPr>
          <p:cNvPr id="23" name="TextBox 22"/>
          <p:cNvSpPr txBox="1"/>
          <p:nvPr/>
        </p:nvSpPr>
        <p:spPr>
          <a:xfrm>
            <a:off x="2048375" y="4353566"/>
            <a:ext cx="1462470"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Switch</a:t>
            </a:r>
            <a:endParaRPr lang="en-US" sz="1400" b="1" dirty="0">
              <a:solidFill>
                <a:schemeClr val="tx1"/>
              </a:solidFill>
              <a:latin typeface="Arial" panose="020B0604020202020204" pitchFamily="34" charset="0"/>
            </a:endParaRPr>
          </a:p>
        </p:txBody>
      </p:sp>
      <p:sp>
        <p:nvSpPr>
          <p:cNvPr id="24" name="TextBox 23"/>
          <p:cNvSpPr txBox="1"/>
          <p:nvPr/>
        </p:nvSpPr>
        <p:spPr>
          <a:xfrm>
            <a:off x="6587140" y="4353566"/>
            <a:ext cx="1462470"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EX4200</a:t>
            </a:r>
            <a:endParaRPr lang="en-US" sz="1400" b="1" dirty="0">
              <a:solidFill>
                <a:schemeClr val="tx1"/>
              </a:solidFill>
              <a:latin typeface="Arial" panose="020B0604020202020204" pitchFamily="34" charset="0"/>
            </a:endParaRPr>
          </a:p>
        </p:txBody>
      </p:sp>
      <p:sp>
        <p:nvSpPr>
          <p:cNvPr id="25" name="TextBox 24"/>
          <p:cNvSpPr txBox="1"/>
          <p:nvPr/>
        </p:nvSpPr>
        <p:spPr>
          <a:xfrm>
            <a:off x="3310819" y="3292412"/>
            <a:ext cx="3019074" cy="5997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Switch Broadcasts Request for DHCP</a:t>
            </a:r>
            <a:endParaRPr lang="en-US" sz="1600" b="1" dirty="0">
              <a:solidFill>
                <a:schemeClr val="tx1"/>
              </a:solidFill>
              <a:latin typeface="Arial" panose="020B0604020202020204" pitchFamily="34" charset="0"/>
            </a:endParaRPr>
          </a:p>
        </p:txBody>
      </p:sp>
      <p:sp>
        <p:nvSpPr>
          <p:cNvPr id="26" name="TextBox 25"/>
          <p:cNvSpPr txBox="1"/>
          <p:nvPr/>
        </p:nvSpPr>
        <p:spPr>
          <a:xfrm>
            <a:off x="8300507" y="3292412"/>
            <a:ext cx="3019074" cy="36580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Request is forwarded</a:t>
            </a:r>
            <a:endParaRPr lang="en-US" sz="1600" b="1" dirty="0">
              <a:solidFill>
                <a:schemeClr val="tx1"/>
              </a:solidFill>
              <a:latin typeface="Arial" panose="020B0604020202020204" pitchFamily="34" charset="0"/>
            </a:endParaRPr>
          </a:p>
        </p:txBody>
      </p:sp>
      <p:sp>
        <p:nvSpPr>
          <p:cNvPr id="27" name="TextBox 26"/>
          <p:cNvSpPr txBox="1"/>
          <p:nvPr/>
        </p:nvSpPr>
        <p:spPr>
          <a:xfrm>
            <a:off x="5805663" y="2439115"/>
            <a:ext cx="3019074" cy="5997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Request is intercepted, circuit ID is added</a:t>
            </a:r>
            <a:endParaRPr lang="en-US" sz="1600" b="1" dirty="0">
              <a:solidFill>
                <a:schemeClr val="tx1"/>
              </a:solidFill>
              <a:latin typeface="Arial" panose="020B0604020202020204" pitchFamily="34" charset="0"/>
            </a:endParaRPr>
          </a:p>
        </p:txBody>
      </p:sp>
      <p:sp>
        <p:nvSpPr>
          <p:cNvPr id="28" name="TextBox 27"/>
          <p:cNvSpPr txBox="1"/>
          <p:nvPr/>
        </p:nvSpPr>
        <p:spPr>
          <a:xfrm>
            <a:off x="8594022" y="5094712"/>
            <a:ext cx="2773891" cy="200317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nSpc>
                <a:spcPct val="95000"/>
              </a:lnSpc>
              <a:spcBef>
                <a:spcPts val="400"/>
              </a:spcBef>
            </a:pPr>
            <a:r>
              <a:rPr lang="en-US" sz="1600" b="1" dirty="0" smtClean="0">
                <a:solidFill>
                  <a:schemeClr val="tx1"/>
                </a:solidFill>
                <a:latin typeface="Arial" panose="020B0604020202020204" pitchFamily="34" charset="0"/>
              </a:rPr>
              <a:t>Using the circuit ID information, the server determines what port the switch is plugged into on the EX4200.  Then issues a DHCP reply containing an IP, and pointers to tftp boot configurations</a:t>
            </a:r>
            <a:endParaRPr lang="en-US" sz="1600" b="1" dirty="0">
              <a:solidFill>
                <a:schemeClr val="tx1"/>
              </a:solidFill>
              <a:latin typeface="Arial" panose="020B0604020202020204" pitchFamily="34" charset="0"/>
            </a:endParaRPr>
          </a:p>
        </p:txBody>
      </p:sp>
      <p:sp>
        <p:nvSpPr>
          <p:cNvPr id="3" name="Freeform 2"/>
          <p:cNvSpPr/>
          <p:nvPr/>
        </p:nvSpPr>
        <p:spPr>
          <a:xfrm>
            <a:off x="2777067" y="3172180"/>
            <a:ext cx="4086578" cy="891822"/>
          </a:xfrm>
          <a:custGeom>
            <a:avLst/>
            <a:gdLst>
              <a:gd name="connsiteX0" fmla="*/ 0 w 4154311"/>
              <a:gd name="connsiteY0" fmla="*/ 891822 h 891822"/>
              <a:gd name="connsiteX1" fmla="*/ 0 w 4154311"/>
              <a:gd name="connsiteY1" fmla="*/ 0 h 891822"/>
              <a:gd name="connsiteX2" fmla="*/ 4154311 w 4154311"/>
              <a:gd name="connsiteY2" fmla="*/ 0 h 891822"/>
              <a:gd name="connsiteX3" fmla="*/ 4154311 w 4154311"/>
              <a:gd name="connsiteY3" fmla="*/ 835378 h 891822"/>
            </a:gdLst>
            <a:ahLst/>
            <a:cxnLst>
              <a:cxn ang="0">
                <a:pos x="connsiteX0" y="connsiteY0"/>
              </a:cxn>
              <a:cxn ang="0">
                <a:pos x="connsiteX1" y="connsiteY1"/>
              </a:cxn>
              <a:cxn ang="0">
                <a:pos x="connsiteX2" y="connsiteY2"/>
              </a:cxn>
              <a:cxn ang="0">
                <a:pos x="connsiteX3" y="connsiteY3"/>
              </a:cxn>
            </a:cxnLst>
            <a:rect l="l" t="t" r="r" b="b"/>
            <a:pathLst>
              <a:path w="4154311" h="891822">
                <a:moveTo>
                  <a:pt x="0" y="891822"/>
                </a:moveTo>
                <a:lnTo>
                  <a:pt x="0" y="0"/>
                </a:lnTo>
                <a:lnTo>
                  <a:pt x="4154311" y="0"/>
                </a:lnTo>
                <a:lnTo>
                  <a:pt x="4154311" y="835378"/>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29" name="Freeform 28"/>
          <p:cNvSpPr/>
          <p:nvPr/>
        </p:nvSpPr>
        <p:spPr>
          <a:xfrm>
            <a:off x="7732889" y="3172180"/>
            <a:ext cx="4154311" cy="891822"/>
          </a:xfrm>
          <a:custGeom>
            <a:avLst/>
            <a:gdLst>
              <a:gd name="connsiteX0" fmla="*/ 0 w 4154311"/>
              <a:gd name="connsiteY0" fmla="*/ 891822 h 891822"/>
              <a:gd name="connsiteX1" fmla="*/ 0 w 4154311"/>
              <a:gd name="connsiteY1" fmla="*/ 0 h 891822"/>
              <a:gd name="connsiteX2" fmla="*/ 4154311 w 4154311"/>
              <a:gd name="connsiteY2" fmla="*/ 0 h 891822"/>
              <a:gd name="connsiteX3" fmla="*/ 4154311 w 4154311"/>
              <a:gd name="connsiteY3" fmla="*/ 835378 h 891822"/>
            </a:gdLst>
            <a:ahLst/>
            <a:cxnLst>
              <a:cxn ang="0">
                <a:pos x="connsiteX0" y="connsiteY0"/>
              </a:cxn>
              <a:cxn ang="0">
                <a:pos x="connsiteX1" y="connsiteY1"/>
              </a:cxn>
              <a:cxn ang="0">
                <a:pos x="connsiteX2" y="connsiteY2"/>
              </a:cxn>
              <a:cxn ang="0">
                <a:pos x="connsiteX3" y="connsiteY3"/>
              </a:cxn>
            </a:cxnLst>
            <a:rect l="l" t="t" r="r" b="b"/>
            <a:pathLst>
              <a:path w="4154311" h="891822">
                <a:moveTo>
                  <a:pt x="0" y="891822"/>
                </a:moveTo>
                <a:lnTo>
                  <a:pt x="0" y="0"/>
                </a:lnTo>
                <a:lnTo>
                  <a:pt x="4154311" y="0"/>
                </a:lnTo>
                <a:lnTo>
                  <a:pt x="4154311" y="835378"/>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30" name="TextBox 29"/>
          <p:cNvSpPr txBox="1"/>
          <p:nvPr/>
        </p:nvSpPr>
        <p:spPr>
          <a:xfrm>
            <a:off x="11413066" y="5222810"/>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Server</a:t>
            </a:r>
            <a:endParaRPr lang="en-US" sz="1400" b="1" dirty="0">
              <a:solidFill>
                <a:schemeClr val="tx1"/>
              </a:solidFill>
              <a:latin typeface="Arial" panose="020B0604020202020204" pitchFamily="34" charset="0"/>
            </a:endParaRPr>
          </a:p>
        </p:txBody>
      </p:sp>
      <p:sp>
        <p:nvSpPr>
          <p:cNvPr id="31" name="Freeform 30"/>
          <p:cNvSpPr/>
          <p:nvPr/>
        </p:nvSpPr>
        <p:spPr>
          <a:xfrm>
            <a:off x="3409244" y="4380091"/>
            <a:ext cx="8184445" cy="564445"/>
          </a:xfrm>
          <a:custGeom>
            <a:avLst/>
            <a:gdLst>
              <a:gd name="connsiteX0" fmla="*/ 8184445 w 8184445"/>
              <a:gd name="connsiteY0" fmla="*/ 564445 h 564445"/>
              <a:gd name="connsiteX1" fmla="*/ 0 w 8184445"/>
              <a:gd name="connsiteY1" fmla="*/ 564445 h 564445"/>
              <a:gd name="connsiteX2" fmla="*/ 0 w 8184445"/>
              <a:gd name="connsiteY2" fmla="*/ 0 h 564445"/>
            </a:gdLst>
            <a:ahLst/>
            <a:cxnLst>
              <a:cxn ang="0">
                <a:pos x="connsiteX0" y="connsiteY0"/>
              </a:cxn>
              <a:cxn ang="0">
                <a:pos x="connsiteX1" y="connsiteY1"/>
              </a:cxn>
              <a:cxn ang="0">
                <a:pos x="connsiteX2" y="connsiteY2"/>
              </a:cxn>
            </a:cxnLst>
            <a:rect l="l" t="t" r="r" b="b"/>
            <a:pathLst>
              <a:path w="8184445" h="564445">
                <a:moveTo>
                  <a:pt x="8184445" y="564445"/>
                </a:moveTo>
                <a:lnTo>
                  <a:pt x="0" y="564445"/>
                </a:lnTo>
                <a:lnTo>
                  <a:pt x="0" y="0"/>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pic>
        <p:nvPicPr>
          <p:cNvPr id="22" name="Picture 18" descr="Juniper Server.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561251" y="4067581"/>
            <a:ext cx="658246" cy="1142618"/>
          </a:xfrm>
          <a:prstGeom prst="rect">
            <a:avLst/>
          </a:prstGeom>
          <a:noFill/>
          <a:ln w="9525">
            <a:noFill/>
            <a:miter lim="800000"/>
            <a:headEnd/>
            <a:tailEnd/>
          </a:ln>
        </p:spPr>
      </p:pic>
      <p:pic>
        <p:nvPicPr>
          <p:cNvPr id="20" name="Picture 84" descr="EX 3200_48.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512881" y="4026715"/>
            <a:ext cx="1604639" cy="310871"/>
          </a:xfrm>
          <a:prstGeom prst="rect">
            <a:avLst/>
          </a:prstGeom>
          <a:noFill/>
          <a:ln w="9525">
            <a:noFill/>
            <a:miter lim="800000"/>
            <a:headEnd/>
            <a:tailEnd/>
          </a:ln>
        </p:spPr>
      </p:pic>
      <p:pic>
        <p:nvPicPr>
          <p:cNvPr id="21" name="Picture 82" descr="EX 2200_48.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71399" y="4026715"/>
            <a:ext cx="1604639" cy="310871"/>
          </a:xfrm>
          <a:prstGeom prst="rect">
            <a:avLst/>
          </a:prstGeom>
          <a:noFill/>
          <a:ln w="9525">
            <a:noFill/>
            <a:miter lim="800000"/>
            <a:headEnd/>
            <a:tailEnd/>
          </a:ln>
        </p:spPr>
      </p:pic>
    </p:spTree>
    <p:extLst>
      <p:ext uri="{BB962C8B-B14F-4D97-AF65-F5344CB8AC3E}">
        <p14:creationId xmlns:p14="http://schemas.microsoft.com/office/powerpoint/2010/main" val="3407516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828675" y="1993900"/>
            <a:ext cx="129730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31" name="Freeform 30"/>
          <p:cNvSpPr/>
          <p:nvPr/>
        </p:nvSpPr>
        <p:spPr>
          <a:xfrm>
            <a:off x="3386668" y="4289777"/>
            <a:ext cx="1422400" cy="2415822"/>
          </a:xfrm>
          <a:custGeom>
            <a:avLst/>
            <a:gdLst>
              <a:gd name="connsiteX0" fmla="*/ 0 w 1490133"/>
              <a:gd name="connsiteY0" fmla="*/ 0 h 2415822"/>
              <a:gd name="connsiteX1" fmla="*/ 0 w 1490133"/>
              <a:gd name="connsiteY1" fmla="*/ 2415822 h 2415822"/>
              <a:gd name="connsiteX2" fmla="*/ 1490133 w 1490133"/>
              <a:gd name="connsiteY2" fmla="*/ 2415822 h 2415822"/>
            </a:gdLst>
            <a:ahLst/>
            <a:cxnLst>
              <a:cxn ang="0">
                <a:pos x="connsiteX0" y="connsiteY0"/>
              </a:cxn>
              <a:cxn ang="0">
                <a:pos x="connsiteX1" y="connsiteY1"/>
              </a:cxn>
              <a:cxn ang="0">
                <a:pos x="connsiteX2" y="connsiteY2"/>
              </a:cxn>
            </a:cxnLst>
            <a:rect l="l" t="t" r="r" b="b"/>
            <a:pathLst>
              <a:path w="1490133" h="2415822">
                <a:moveTo>
                  <a:pt x="0" y="0"/>
                </a:moveTo>
                <a:lnTo>
                  <a:pt x="0" y="2415822"/>
                </a:lnTo>
                <a:lnTo>
                  <a:pt x="1490133" y="2415822"/>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29" name="Rounded Rectangle 28"/>
          <p:cNvSpPr/>
          <p:nvPr/>
        </p:nvSpPr>
        <p:spPr>
          <a:xfrm>
            <a:off x="4853366" y="4775200"/>
            <a:ext cx="4923670" cy="1253068"/>
          </a:xfrm>
          <a:prstGeom prst="roundRect">
            <a:avLst>
              <a:gd name="adj" fmla="val 10193"/>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0" name="Rounded Rectangle 29"/>
          <p:cNvSpPr/>
          <p:nvPr/>
        </p:nvSpPr>
        <p:spPr>
          <a:xfrm>
            <a:off x="4842933" y="6254042"/>
            <a:ext cx="4944536" cy="86924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 name="Title 1"/>
          <p:cNvSpPr>
            <a:spLocks noGrp="1"/>
          </p:cNvSpPr>
          <p:nvPr>
            <p:ph type="title"/>
          </p:nvPr>
        </p:nvSpPr>
        <p:spPr>
          <a:xfrm>
            <a:off x="784923" y="959329"/>
            <a:ext cx="13167362" cy="664797"/>
          </a:xfrm>
        </p:spPr>
        <p:txBody>
          <a:bodyPr/>
          <a:lstStyle/>
          <a:p>
            <a:r>
              <a:rPr lang="en-US" dirty="0" smtClean="0"/>
              <a:t>Bootstrap </a:t>
            </a:r>
            <a:r>
              <a:rPr lang="en-US" dirty="0"/>
              <a:t>Step – 2</a:t>
            </a:r>
          </a:p>
        </p:txBody>
      </p:sp>
      <p:sp>
        <p:nvSpPr>
          <p:cNvPr id="18" name="TextBox 17"/>
          <p:cNvSpPr txBox="1"/>
          <p:nvPr/>
        </p:nvSpPr>
        <p:spPr>
          <a:xfrm>
            <a:off x="2048375" y="4353566"/>
            <a:ext cx="1462470"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Switch</a:t>
            </a:r>
            <a:endParaRPr lang="en-US" sz="1400" b="1" dirty="0">
              <a:solidFill>
                <a:schemeClr val="tx1"/>
              </a:solidFill>
              <a:latin typeface="Arial" panose="020B0604020202020204" pitchFamily="34" charset="0"/>
            </a:endParaRPr>
          </a:p>
        </p:txBody>
      </p:sp>
      <p:sp>
        <p:nvSpPr>
          <p:cNvPr id="19" name="TextBox 18"/>
          <p:cNvSpPr txBox="1"/>
          <p:nvPr/>
        </p:nvSpPr>
        <p:spPr>
          <a:xfrm>
            <a:off x="5805663" y="2439115"/>
            <a:ext cx="3019074" cy="5997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Switch requests configuration file via tftp</a:t>
            </a:r>
            <a:endParaRPr lang="en-US" sz="1600" b="1" dirty="0">
              <a:solidFill>
                <a:schemeClr val="tx1"/>
              </a:solidFill>
              <a:latin typeface="Arial" panose="020B0604020202020204" pitchFamily="34" charset="0"/>
            </a:endParaRPr>
          </a:p>
        </p:txBody>
      </p:sp>
      <p:sp>
        <p:nvSpPr>
          <p:cNvPr id="20" name="Freeform 19"/>
          <p:cNvSpPr/>
          <p:nvPr/>
        </p:nvSpPr>
        <p:spPr>
          <a:xfrm>
            <a:off x="2777066" y="3172180"/>
            <a:ext cx="9110133" cy="891822"/>
          </a:xfrm>
          <a:custGeom>
            <a:avLst/>
            <a:gdLst>
              <a:gd name="connsiteX0" fmla="*/ 0 w 4154311"/>
              <a:gd name="connsiteY0" fmla="*/ 891822 h 891822"/>
              <a:gd name="connsiteX1" fmla="*/ 0 w 4154311"/>
              <a:gd name="connsiteY1" fmla="*/ 0 h 891822"/>
              <a:gd name="connsiteX2" fmla="*/ 4154311 w 4154311"/>
              <a:gd name="connsiteY2" fmla="*/ 0 h 891822"/>
              <a:gd name="connsiteX3" fmla="*/ 4154311 w 4154311"/>
              <a:gd name="connsiteY3" fmla="*/ 835378 h 891822"/>
            </a:gdLst>
            <a:ahLst/>
            <a:cxnLst>
              <a:cxn ang="0">
                <a:pos x="connsiteX0" y="connsiteY0"/>
              </a:cxn>
              <a:cxn ang="0">
                <a:pos x="connsiteX1" y="connsiteY1"/>
              </a:cxn>
              <a:cxn ang="0">
                <a:pos x="connsiteX2" y="connsiteY2"/>
              </a:cxn>
              <a:cxn ang="0">
                <a:pos x="connsiteX3" y="connsiteY3"/>
              </a:cxn>
            </a:cxnLst>
            <a:rect l="l" t="t" r="r" b="b"/>
            <a:pathLst>
              <a:path w="4154311" h="891822">
                <a:moveTo>
                  <a:pt x="0" y="891822"/>
                </a:moveTo>
                <a:lnTo>
                  <a:pt x="0" y="0"/>
                </a:lnTo>
                <a:lnTo>
                  <a:pt x="4154311" y="0"/>
                </a:lnTo>
                <a:lnTo>
                  <a:pt x="4154311" y="835378"/>
                </a:lnTo>
              </a:path>
            </a:pathLst>
          </a:cu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21" name="TextBox 20"/>
          <p:cNvSpPr txBox="1"/>
          <p:nvPr/>
        </p:nvSpPr>
        <p:spPr>
          <a:xfrm>
            <a:off x="11413066" y="5222810"/>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Server</a:t>
            </a:r>
            <a:endParaRPr lang="en-US" sz="1400" b="1" dirty="0">
              <a:solidFill>
                <a:schemeClr val="tx1"/>
              </a:solidFill>
              <a:latin typeface="Arial" panose="020B0604020202020204" pitchFamily="34" charset="0"/>
            </a:endParaRPr>
          </a:p>
        </p:txBody>
      </p:sp>
      <p:pic>
        <p:nvPicPr>
          <p:cNvPr id="24" name="Picture 82" descr="EX 2200_48.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71399" y="4026715"/>
            <a:ext cx="1604639" cy="310871"/>
          </a:xfrm>
          <a:prstGeom prst="rect">
            <a:avLst/>
          </a:prstGeom>
          <a:noFill/>
          <a:ln w="9525">
            <a:noFill/>
            <a:miter lim="800000"/>
            <a:headEnd/>
            <a:tailEnd/>
          </a:ln>
        </p:spPr>
      </p:pic>
      <p:cxnSp>
        <p:nvCxnSpPr>
          <p:cNvPr id="25" name="Straight Connector 24"/>
          <p:cNvCxnSpPr/>
          <p:nvPr/>
        </p:nvCxnSpPr>
        <p:spPr>
          <a:xfrm flipH="1">
            <a:off x="3623733" y="4176890"/>
            <a:ext cx="8037689" cy="0"/>
          </a:xfrm>
          <a:prstGeom prst="line">
            <a:avLst/>
          </a:prstGeom>
          <a:noFill/>
          <a:ln w="19050">
            <a:solidFill>
              <a:schemeClr val="accent2"/>
            </a:solidFill>
            <a:miter lim="800000"/>
            <a:headEnd/>
            <a:tailEnd type="arrow" w="med" len="sm"/>
          </a:ln>
          <a:extLst>
            <a:ext uri="{909E8E84-426E-40dd-AFC4-6F175D3DCCD1}">
              <a14:hiddenFill xmlns="" xmlns:a14="http://schemas.microsoft.com/office/drawing/2010/main">
                <a:noFill/>
              </a14:hiddenFill>
            </a:ext>
          </a:extLst>
        </p:spPr>
      </p:cxnSp>
      <p:pic>
        <p:nvPicPr>
          <p:cNvPr id="23" name="Picture 18" descr="Juniper Serve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561251" y="4067581"/>
            <a:ext cx="658246" cy="1142618"/>
          </a:xfrm>
          <a:prstGeom prst="rect">
            <a:avLst/>
          </a:prstGeom>
          <a:noFill/>
          <a:ln w="9525">
            <a:noFill/>
            <a:miter lim="800000"/>
            <a:headEnd/>
            <a:tailEnd/>
          </a:ln>
        </p:spPr>
      </p:pic>
      <p:sp>
        <p:nvSpPr>
          <p:cNvPr id="26" name="TextBox 25"/>
          <p:cNvSpPr txBox="1"/>
          <p:nvPr/>
        </p:nvSpPr>
        <p:spPr>
          <a:xfrm>
            <a:off x="5805663" y="3500271"/>
            <a:ext cx="3019074" cy="5997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tftp server responds with requested file</a:t>
            </a:r>
            <a:endParaRPr lang="en-US" sz="1600" b="1" dirty="0">
              <a:solidFill>
                <a:schemeClr val="tx1"/>
              </a:solidFill>
              <a:latin typeface="Arial" panose="020B0604020202020204" pitchFamily="34" charset="0"/>
            </a:endParaRPr>
          </a:p>
        </p:txBody>
      </p:sp>
      <p:sp>
        <p:nvSpPr>
          <p:cNvPr id="28" name="TextBox 27"/>
          <p:cNvSpPr txBox="1"/>
          <p:nvPr/>
        </p:nvSpPr>
        <p:spPr>
          <a:xfrm>
            <a:off x="5339644" y="6388807"/>
            <a:ext cx="3951112" cy="5997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bg1"/>
                </a:solidFill>
                <a:latin typeface="Arial" panose="020B0604020202020204" pitchFamily="34" charset="0"/>
              </a:rPr>
              <a:t>Switch is now bootstrapped and ready for Ansible to provision</a:t>
            </a:r>
            <a:endParaRPr lang="en-US" sz="1600" b="1" dirty="0">
              <a:solidFill>
                <a:schemeClr val="bg1"/>
              </a:solidFill>
              <a:latin typeface="Arial" panose="020B0604020202020204" pitchFamily="34" charset="0"/>
            </a:endParaRPr>
          </a:p>
        </p:txBody>
      </p:sp>
      <p:sp>
        <p:nvSpPr>
          <p:cNvPr id="32" name="TextBox 31"/>
          <p:cNvSpPr txBox="1"/>
          <p:nvPr/>
        </p:nvSpPr>
        <p:spPr>
          <a:xfrm>
            <a:off x="4652473" y="4767270"/>
            <a:ext cx="5325454" cy="117013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bg1"/>
                </a:solidFill>
                <a:latin typeface="Arial" panose="020B0604020202020204" pitchFamily="34" charset="0"/>
              </a:rPr>
              <a:t>…</a:t>
            </a:r>
          </a:p>
          <a:p>
            <a:pPr algn="ctr">
              <a:lnSpc>
                <a:spcPct val="95000"/>
              </a:lnSpc>
              <a:spcBef>
                <a:spcPts val="400"/>
              </a:spcBef>
            </a:pPr>
            <a:r>
              <a:rPr lang="en-US" sz="1600" b="1" dirty="0" smtClean="0">
                <a:solidFill>
                  <a:schemeClr val="bg1"/>
                </a:solidFill>
                <a:latin typeface="Arial" panose="020B0604020202020204" pitchFamily="34" charset="0"/>
              </a:rPr>
              <a:t>set user provisioner authentication password ****</a:t>
            </a:r>
            <a:br>
              <a:rPr lang="en-US" sz="1600" b="1" dirty="0" smtClean="0">
                <a:solidFill>
                  <a:schemeClr val="bg1"/>
                </a:solidFill>
                <a:latin typeface="Arial" panose="020B0604020202020204" pitchFamily="34" charset="0"/>
              </a:rPr>
            </a:br>
            <a:r>
              <a:rPr lang="en-US" sz="1600" b="1" dirty="0" smtClean="0">
                <a:solidFill>
                  <a:schemeClr val="bg1"/>
                </a:solidFill>
                <a:latin typeface="Arial" panose="020B0604020202020204" pitchFamily="34" charset="0"/>
              </a:rPr>
              <a:t>set system services Netconf ssh</a:t>
            </a:r>
          </a:p>
          <a:p>
            <a:pPr algn="ctr">
              <a:lnSpc>
                <a:spcPct val="95000"/>
              </a:lnSpc>
              <a:spcBef>
                <a:spcPts val="400"/>
              </a:spcBef>
            </a:pPr>
            <a:r>
              <a:rPr lang="en-US" sz="1600" b="1" dirty="0">
                <a:solidFill>
                  <a:schemeClr val="bg1"/>
                </a:solidFill>
                <a:latin typeface="Arial" panose="020B0604020202020204" pitchFamily="34" charset="0"/>
              </a:rPr>
              <a:t>…</a:t>
            </a:r>
          </a:p>
        </p:txBody>
      </p:sp>
    </p:spTree>
    <p:extLst>
      <p:ext uri="{BB962C8B-B14F-4D97-AF65-F5344CB8AC3E}">
        <p14:creationId xmlns:p14="http://schemas.microsoft.com/office/powerpoint/2010/main" val="236271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828675" y="1993900"/>
            <a:ext cx="12973050" cy="5846763"/>
          </a:xfrm>
          <a:prstGeom prst="rect">
            <a:avLst/>
          </a:prstGeom>
          <a:solidFill>
            <a:schemeClr val="bg1"/>
          </a:solidFill>
          <a:ln w="28575">
            <a:solidFill>
              <a:srgbClr val="C8C8C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solidFill>
                <a:schemeClr val="lt1"/>
              </a:solidFill>
              <a:latin typeface="Arial" panose="020B0604020202020204" pitchFamily="34" charset="0"/>
            </a:endParaRPr>
          </a:p>
        </p:txBody>
      </p:sp>
      <p:sp>
        <p:nvSpPr>
          <p:cNvPr id="18" name="TextBox 17"/>
          <p:cNvSpPr txBox="1"/>
          <p:nvPr/>
        </p:nvSpPr>
        <p:spPr>
          <a:xfrm>
            <a:off x="2048375" y="4353566"/>
            <a:ext cx="1462470"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Switch</a:t>
            </a:r>
            <a:endParaRPr lang="en-US" sz="1400" b="1" dirty="0">
              <a:solidFill>
                <a:schemeClr val="tx1"/>
              </a:solidFill>
              <a:latin typeface="Arial" panose="020B0604020202020204" pitchFamily="34" charset="0"/>
            </a:endParaRPr>
          </a:p>
        </p:txBody>
      </p:sp>
      <p:sp>
        <p:nvSpPr>
          <p:cNvPr id="19" name="TextBox 18"/>
          <p:cNvSpPr txBox="1"/>
          <p:nvPr/>
        </p:nvSpPr>
        <p:spPr>
          <a:xfrm>
            <a:off x="11413066" y="5222810"/>
            <a:ext cx="954616" cy="33656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400" b="1" dirty="0" smtClean="0">
                <a:solidFill>
                  <a:schemeClr val="tx1"/>
                </a:solidFill>
                <a:latin typeface="Arial" panose="020B0604020202020204" pitchFamily="34" charset="0"/>
              </a:rPr>
              <a:t>Server</a:t>
            </a:r>
            <a:endParaRPr lang="en-US" sz="1400" b="1" dirty="0">
              <a:solidFill>
                <a:schemeClr val="tx1"/>
              </a:solidFill>
              <a:latin typeface="Arial" panose="020B0604020202020204" pitchFamily="34" charset="0"/>
            </a:endParaRPr>
          </a:p>
        </p:txBody>
      </p:sp>
      <p:pic>
        <p:nvPicPr>
          <p:cNvPr id="20" name="Picture 82" descr="EX 2200_48.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71399" y="4026715"/>
            <a:ext cx="1604639" cy="31087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One-Touch Provisioning</a:t>
            </a:r>
            <a:endParaRPr lang="en-US" dirty="0"/>
          </a:p>
        </p:txBody>
      </p:sp>
      <p:sp>
        <p:nvSpPr>
          <p:cNvPr id="24" name="TextBox 23"/>
          <p:cNvSpPr txBox="1"/>
          <p:nvPr/>
        </p:nvSpPr>
        <p:spPr>
          <a:xfrm>
            <a:off x="10084521" y="2856804"/>
            <a:ext cx="3597614" cy="111883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Server has two web applications that communicate:</a:t>
            </a:r>
          </a:p>
          <a:p>
            <a:pPr algn="ctr">
              <a:lnSpc>
                <a:spcPct val="95000"/>
              </a:lnSpc>
              <a:spcBef>
                <a:spcPts val="400"/>
              </a:spcBef>
            </a:pPr>
            <a:r>
              <a:rPr lang="en-US" sz="1600" b="1" dirty="0" smtClean="0">
                <a:solidFill>
                  <a:schemeClr val="tx1"/>
                </a:solidFill>
                <a:latin typeface="Arial" panose="020B0604020202020204" pitchFamily="34" charset="0"/>
              </a:rPr>
              <a:t>Ansible tower and</a:t>
            </a:r>
            <a:br>
              <a:rPr lang="en-US" sz="1600" b="1" dirty="0" smtClean="0">
                <a:solidFill>
                  <a:schemeClr val="tx1"/>
                </a:solidFill>
                <a:latin typeface="Arial" panose="020B0604020202020204" pitchFamily="34" charset="0"/>
              </a:rPr>
            </a:br>
            <a:r>
              <a:rPr lang="en-US" sz="1600" b="1" dirty="0" smtClean="0">
                <a:solidFill>
                  <a:schemeClr val="tx1"/>
                </a:solidFill>
                <a:latin typeface="Arial" panose="020B0604020202020204" pitchFamily="34" charset="0"/>
              </a:rPr>
              <a:t>deployment manager</a:t>
            </a:r>
            <a:endParaRPr lang="en-US" sz="1600" b="1" dirty="0">
              <a:solidFill>
                <a:schemeClr val="tx1"/>
              </a:solidFill>
              <a:latin typeface="Arial" panose="020B0604020202020204" pitchFamily="34" charset="0"/>
            </a:endParaRPr>
          </a:p>
        </p:txBody>
      </p:sp>
      <p:sp>
        <p:nvSpPr>
          <p:cNvPr id="25" name="TextBox 24"/>
          <p:cNvSpPr txBox="1"/>
          <p:nvPr/>
        </p:nvSpPr>
        <p:spPr>
          <a:xfrm>
            <a:off x="5518680" y="4448539"/>
            <a:ext cx="3593040" cy="36580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tx1"/>
                </a:solidFill>
                <a:latin typeface="Arial" panose="020B0604020202020204" pitchFamily="34" charset="0"/>
              </a:rPr>
              <a:t>Ansible deploys to switch</a:t>
            </a:r>
            <a:endParaRPr lang="en-US" sz="1600" b="1" dirty="0">
              <a:solidFill>
                <a:schemeClr val="tx1"/>
              </a:solidFill>
              <a:latin typeface="Arial" panose="020B0604020202020204" pitchFamily="34" charset="0"/>
            </a:endParaRPr>
          </a:p>
        </p:txBody>
      </p:sp>
      <p:sp>
        <p:nvSpPr>
          <p:cNvPr id="26" name="Freeform 25"/>
          <p:cNvSpPr/>
          <p:nvPr/>
        </p:nvSpPr>
        <p:spPr>
          <a:xfrm>
            <a:off x="3409244" y="4380091"/>
            <a:ext cx="8116712" cy="564445"/>
          </a:xfrm>
          <a:custGeom>
            <a:avLst/>
            <a:gdLst>
              <a:gd name="connsiteX0" fmla="*/ 8184445 w 8184445"/>
              <a:gd name="connsiteY0" fmla="*/ 564445 h 564445"/>
              <a:gd name="connsiteX1" fmla="*/ 0 w 8184445"/>
              <a:gd name="connsiteY1" fmla="*/ 564445 h 564445"/>
              <a:gd name="connsiteX2" fmla="*/ 0 w 8184445"/>
              <a:gd name="connsiteY2" fmla="*/ 0 h 564445"/>
            </a:gdLst>
            <a:ahLst/>
            <a:cxnLst>
              <a:cxn ang="0">
                <a:pos x="connsiteX0" y="connsiteY0"/>
              </a:cxn>
              <a:cxn ang="0">
                <a:pos x="connsiteX1" y="connsiteY1"/>
              </a:cxn>
              <a:cxn ang="0">
                <a:pos x="connsiteX2" y="connsiteY2"/>
              </a:cxn>
            </a:cxnLst>
            <a:rect l="l" t="t" r="r" b="b"/>
            <a:pathLst>
              <a:path w="8184445" h="564445">
                <a:moveTo>
                  <a:pt x="8184445" y="564445"/>
                </a:moveTo>
                <a:lnTo>
                  <a:pt x="0" y="564445"/>
                </a:lnTo>
                <a:lnTo>
                  <a:pt x="0" y="0"/>
                </a:lnTo>
              </a:path>
            </a:pathLst>
          </a:custGeom>
          <a:noFill/>
          <a:ln w="19050">
            <a:solidFill>
              <a:schemeClr val="accent2"/>
            </a:solidFill>
            <a:miter lim="800000"/>
            <a:headEnd type="arrow" w="med" len="sm"/>
            <a:tailEnd type="arrow" w="med" len="sm"/>
          </a:ln>
          <a:extLst>
            <a:ext uri="{909E8E84-426E-40dd-AFC4-6F175D3DCCD1}">
              <a14:hiddenFill xmlns="" xmlns:a14="http://schemas.microsoft.com/office/drawing/2010/main">
                <a:noFill/>
              </a14:hiddenFill>
            </a:ext>
          </a:extLst>
        </p:spPr>
        <p:txBody>
          <a:bodyPr rtlCol="0" anchor="ctr"/>
          <a:lstStyle/>
          <a:p>
            <a:pPr algn="ctr"/>
            <a:endParaRPr lang="en-US" dirty="0"/>
          </a:p>
        </p:txBody>
      </p:sp>
      <p:sp>
        <p:nvSpPr>
          <p:cNvPr id="3" name="Freeform 2"/>
          <p:cNvSpPr/>
          <p:nvPr/>
        </p:nvSpPr>
        <p:spPr>
          <a:xfrm>
            <a:off x="10905067" y="4944533"/>
            <a:ext cx="699911" cy="993423"/>
          </a:xfrm>
          <a:custGeom>
            <a:avLst/>
            <a:gdLst>
              <a:gd name="connsiteX0" fmla="*/ 699911 w 699911"/>
              <a:gd name="connsiteY0" fmla="*/ 135467 h 993423"/>
              <a:gd name="connsiteX1" fmla="*/ 485422 w 699911"/>
              <a:gd name="connsiteY1" fmla="*/ 135467 h 993423"/>
              <a:gd name="connsiteX2" fmla="*/ 485422 w 699911"/>
              <a:gd name="connsiteY2" fmla="*/ 993423 h 993423"/>
              <a:gd name="connsiteX3" fmla="*/ 0 w 699911"/>
              <a:gd name="connsiteY3" fmla="*/ 993423 h 993423"/>
              <a:gd name="connsiteX4" fmla="*/ 0 w 699911"/>
              <a:gd name="connsiteY4" fmla="*/ 0 h 99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911" h="993423">
                <a:moveTo>
                  <a:pt x="699911" y="135467"/>
                </a:moveTo>
                <a:lnTo>
                  <a:pt x="485422" y="135467"/>
                </a:lnTo>
                <a:lnTo>
                  <a:pt x="485422" y="993423"/>
                </a:lnTo>
                <a:lnTo>
                  <a:pt x="0" y="993423"/>
                </a:lnTo>
                <a:lnTo>
                  <a:pt x="0" y="0"/>
                </a:lnTo>
              </a:path>
            </a:pathLst>
          </a:custGeom>
          <a:noFill/>
          <a:ln w="19050">
            <a:solidFill>
              <a:schemeClr val="accent2"/>
            </a:solidFill>
            <a:miter lim="800000"/>
            <a:headEnd type="none" w="med" len="med"/>
            <a:tailEnd type="none" w="med" len="med"/>
          </a:ln>
          <a:extLst>
            <a:ext uri="{909E8E84-426E-40dd-AFC4-6F175D3DCCD1}">
              <a14:hiddenFill xmlns="" xmlns:a14="http://schemas.microsoft.com/office/drawing/2010/main">
                <a:noFill/>
              </a14:hiddenFill>
            </a:ext>
          </a:extLst>
        </p:spPr>
        <p:txBody>
          <a:bodyPr rtlCol="0" anchor="ctr"/>
          <a:lstStyle/>
          <a:p>
            <a:pPr algn="ctr"/>
            <a:endParaRPr lang="en-US" dirty="0"/>
          </a:p>
        </p:txBody>
      </p:sp>
      <p:pic>
        <p:nvPicPr>
          <p:cNvPr id="21" name="Picture 18" descr="Juniper Server.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561251" y="4067581"/>
            <a:ext cx="658246" cy="1142618"/>
          </a:xfrm>
          <a:prstGeom prst="rect">
            <a:avLst/>
          </a:prstGeom>
          <a:noFill/>
          <a:ln w="9525">
            <a:noFill/>
            <a:miter lim="800000"/>
            <a:headEnd/>
            <a:tailEnd/>
          </a:ln>
        </p:spPr>
      </p:pic>
      <p:sp>
        <p:nvSpPr>
          <p:cNvPr id="22" name="Rounded Rectangle 21"/>
          <p:cNvSpPr/>
          <p:nvPr/>
        </p:nvSpPr>
        <p:spPr>
          <a:xfrm>
            <a:off x="7710315" y="5452528"/>
            <a:ext cx="3522130" cy="1501425"/>
          </a:xfrm>
          <a:prstGeom prst="roundRect">
            <a:avLst>
              <a:gd name="adj" fmla="val 121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3" name="TextBox 22"/>
          <p:cNvSpPr txBox="1"/>
          <p:nvPr/>
        </p:nvSpPr>
        <p:spPr>
          <a:xfrm>
            <a:off x="7857070" y="5552516"/>
            <a:ext cx="3228620" cy="130144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130622" tIns="65311" rIns="130622" bIns="65311" rtlCol="0">
            <a:spAutoFit/>
          </a:bodyPr>
          <a:lstStyle/>
          <a:p>
            <a:pPr algn="ctr">
              <a:lnSpc>
                <a:spcPct val="95000"/>
              </a:lnSpc>
              <a:spcBef>
                <a:spcPts val="400"/>
              </a:spcBef>
            </a:pPr>
            <a:r>
              <a:rPr lang="en-US" sz="1600" b="1" dirty="0" smtClean="0">
                <a:solidFill>
                  <a:schemeClr val="bg1"/>
                </a:solidFill>
                <a:latin typeface="Arial" panose="020B0604020202020204" pitchFamily="34" charset="0"/>
              </a:rPr>
              <a:t>User requests a deploy in deployment manager. Deployment manager sets up and deploy and proxies to Ansible </a:t>
            </a:r>
            <a:endParaRPr lang="en-US" sz="16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1816710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4923" y="959329"/>
            <a:ext cx="13167362" cy="664797"/>
          </a:xfrm>
        </p:spPr>
        <p:txBody>
          <a:bodyPr/>
          <a:lstStyle/>
          <a:p>
            <a:r>
              <a:rPr lang="en-US" dirty="0" smtClean="0"/>
              <a:t>Sample Dashboard – Deployment In Progress</a:t>
            </a:r>
            <a:endParaRPr lang="en-US" dirty="0"/>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Lst>
          </a:blip>
          <a:srcRect t="1969"/>
          <a:stretch/>
        </p:blipFill>
        <p:spPr>
          <a:xfrm>
            <a:off x="2425523" y="2671763"/>
            <a:ext cx="9763125" cy="3837692"/>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pic>
        <p:nvPicPr>
          <p:cNvPr id="7" name="Picture 6"/>
          <p:cNvPicPr>
            <a:picLocks noChangeAspect="1"/>
          </p:cNvPicPr>
          <p:nvPr/>
        </p:nvPicPr>
        <p:blipFill>
          <a:blip r:embed="rId4"/>
          <a:stretch>
            <a:fillRect/>
          </a:stretch>
        </p:blipFill>
        <p:spPr>
          <a:xfrm>
            <a:off x="2587490" y="2814882"/>
            <a:ext cx="2977932" cy="325176"/>
          </a:xfrm>
          <a:prstGeom prst="rect">
            <a:avLst/>
          </a:prstGeom>
          <a:noFill/>
          <a:ln>
            <a:noFill/>
          </a:ln>
        </p:spPr>
      </p:pic>
    </p:spTree>
    <p:extLst>
      <p:ext uri="{BB962C8B-B14F-4D97-AF65-F5344CB8AC3E}">
        <p14:creationId xmlns:p14="http://schemas.microsoft.com/office/powerpoint/2010/main" val="29267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4923" y="959329"/>
            <a:ext cx="13167362" cy="664797"/>
          </a:xfrm>
        </p:spPr>
        <p:txBody>
          <a:bodyPr/>
          <a:lstStyle/>
          <a:p>
            <a:r>
              <a:rPr lang="en-US" dirty="0" smtClean="0"/>
              <a:t>Sample Dashboard – Deployment Successful</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437342" y="2687497"/>
            <a:ext cx="9829800" cy="4362450"/>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pic>
        <p:nvPicPr>
          <p:cNvPr id="19" name="Picture 18"/>
          <p:cNvPicPr>
            <a:picLocks noChangeAspect="1"/>
          </p:cNvPicPr>
          <p:nvPr/>
        </p:nvPicPr>
        <p:blipFill>
          <a:blip r:embed="rId4"/>
          <a:stretch>
            <a:fillRect/>
          </a:stretch>
        </p:blipFill>
        <p:spPr>
          <a:xfrm>
            <a:off x="2587490" y="2814882"/>
            <a:ext cx="2977932" cy="325176"/>
          </a:xfrm>
          <a:prstGeom prst="rect">
            <a:avLst/>
          </a:prstGeom>
          <a:noFill/>
          <a:ln>
            <a:noFill/>
          </a:ln>
        </p:spPr>
      </p:pic>
    </p:spTree>
    <p:extLst>
      <p:ext uri="{BB962C8B-B14F-4D97-AF65-F5344CB8AC3E}">
        <p14:creationId xmlns:p14="http://schemas.microsoft.com/office/powerpoint/2010/main" val="90459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Conclusion</a:t>
            </a:r>
            <a:endParaRPr lang="en-US" dirty="0"/>
          </a:p>
        </p:txBody>
      </p:sp>
      <p:sp>
        <p:nvSpPr>
          <p:cNvPr id="3" name="Content Placeholder 2"/>
          <p:cNvSpPr>
            <a:spLocks noGrp="1"/>
          </p:cNvSpPr>
          <p:nvPr>
            <p:ph idx="1"/>
          </p:nvPr>
        </p:nvSpPr>
        <p:spPr>
          <a:xfrm>
            <a:off x="720843" y="2051920"/>
            <a:ext cx="12509735" cy="5431156"/>
          </a:xfrm>
        </p:spPr>
        <p:txBody>
          <a:bodyPr/>
          <a:lstStyle/>
          <a:p>
            <a:r>
              <a:rPr lang="en-US" dirty="0" smtClean="0"/>
              <a:t>Provided the Restaurant Builder Tool to automate and parallelize provisioning of Juniper devices</a:t>
            </a:r>
          </a:p>
          <a:p>
            <a:r>
              <a:rPr lang="en-US" dirty="0" smtClean="0"/>
              <a:t>Delivery</a:t>
            </a:r>
          </a:p>
          <a:p>
            <a:pPr lvl="1"/>
            <a:r>
              <a:rPr lang="en-US" dirty="0" smtClean="0"/>
              <a:t>Tool was delivered to in July 2014</a:t>
            </a:r>
          </a:p>
          <a:p>
            <a:pPr lvl="1"/>
            <a:r>
              <a:rPr lang="en-US" dirty="0" smtClean="0"/>
              <a:t>Provided on-site and remote deployment support</a:t>
            </a:r>
          </a:p>
          <a:p>
            <a:pPr lvl="1"/>
            <a:r>
              <a:rPr lang="en-US" dirty="0" smtClean="0"/>
              <a:t>Provided training and post-delivery support</a:t>
            </a:r>
          </a:p>
          <a:p>
            <a:r>
              <a:rPr lang="en-US" dirty="0" smtClean="0"/>
              <a:t>Future</a:t>
            </a:r>
          </a:p>
          <a:p>
            <a:pPr lvl="1"/>
            <a:r>
              <a:rPr lang="en-US" dirty="0" smtClean="0"/>
              <a:t>Tool can be easily generalized for other customers for rapid deployment of new devices</a:t>
            </a:r>
          </a:p>
          <a:p>
            <a:pPr lvl="1"/>
            <a:r>
              <a:rPr lang="en-US" dirty="0" smtClean="0"/>
              <a:t>Tool can be optimized/cleaned-up further</a:t>
            </a:r>
          </a:p>
          <a:p>
            <a:pPr lvl="1"/>
            <a:endParaRPr lang="en-US" dirty="0"/>
          </a:p>
        </p:txBody>
      </p:sp>
    </p:spTree>
    <p:extLst>
      <p:ext uri="{BB962C8B-B14F-4D97-AF65-F5344CB8AC3E}">
        <p14:creationId xmlns:p14="http://schemas.microsoft.com/office/powerpoint/2010/main" val="2038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Junos Space</a:t>
            </a:r>
            <a:endParaRPr lang="en-US" dirty="0"/>
          </a:p>
        </p:txBody>
      </p:sp>
    </p:spTree>
    <p:extLst>
      <p:ext uri="{BB962C8B-B14F-4D97-AF65-F5344CB8AC3E}">
        <p14:creationId xmlns:p14="http://schemas.microsoft.com/office/powerpoint/2010/main" val="212279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(Continued)</a:t>
            </a:r>
            <a:endParaRPr lang="en-US" dirty="0"/>
          </a:p>
        </p:txBody>
      </p:sp>
      <p:sp>
        <p:nvSpPr>
          <p:cNvPr id="3" name="Content Placeholder 2"/>
          <p:cNvSpPr>
            <a:spLocks noGrp="1"/>
          </p:cNvSpPr>
          <p:nvPr>
            <p:ph type="body" sz="quarter" idx="11"/>
          </p:nvPr>
        </p:nvSpPr>
        <p:spPr/>
        <p:txBody>
          <a:bodyPr/>
          <a:lstStyle/>
          <a:p>
            <a:r>
              <a:rPr lang="en-US" dirty="0" smtClean="0"/>
              <a:t>Tools</a:t>
            </a:r>
          </a:p>
          <a:p>
            <a:pPr lvl="1"/>
            <a:r>
              <a:rPr lang="en-US" dirty="0" smtClean="0"/>
              <a:t>Puppet</a:t>
            </a:r>
          </a:p>
          <a:p>
            <a:pPr lvl="1"/>
            <a:r>
              <a:rPr lang="en-US" dirty="0" smtClean="0"/>
              <a:t>Chef</a:t>
            </a:r>
          </a:p>
          <a:p>
            <a:pPr lvl="1"/>
            <a:r>
              <a:rPr lang="en-US" dirty="0" smtClean="0"/>
              <a:t>Ansible</a:t>
            </a:r>
          </a:p>
          <a:p>
            <a:pPr lvl="1"/>
            <a:r>
              <a:rPr lang="en-US" dirty="0" smtClean="0"/>
              <a:t>Netconf</a:t>
            </a:r>
          </a:p>
          <a:p>
            <a:pPr lvl="1"/>
            <a:r>
              <a:rPr lang="en-US" dirty="0" smtClean="0"/>
              <a:t>SLAX &amp; Juise</a:t>
            </a:r>
          </a:p>
          <a:p>
            <a:r>
              <a:rPr lang="en-US" dirty="0" smtClean="0"/>
              <a:t>Code Libraries</a:t>
            </a:r>
          </a:p>
          <a:p>
            <a:r>
              <a:rPr lang="en-US" dirty="0" smtClean="0"/>
              <a:t>Case Studies</a:t>
            </a:r>
          </a:p>
          <a:p>
            <a:r>
              <a:rPr lang="en-US" dirty="0" smtClean="0"/>
              <a:t>Resources</a:t>
            </a:r>
          </a:p>
          <a:p>
            <a:r>
              <a:rPr lang="en-US" dirty="0" smtClean="0"/>
              <a:t>Hands-on Exercises</a:t>
            </a:r>
            <a:endParaRPr lang="en-US" dirty="0"/>
          </a:p>
        </p:txBody>
      </p:sp>
      <p:pic>
        <p:nvPicPr>
          <p:cNvPr id="9" name="Picture Placeholder 8"/>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6824" r="6824"/>
          <a:stretch>
            <a:fillRect/>
          </a:stretch>
        </p:blipFill>
        <p:spPr/>
      </p:pic>
    </p:spTree>
    <p:extLst>
      <p:ext uri="{BB962C8B-B14F-4D97-AF65-F5344CB8AC3E}">
        <p14:creationId xmlns:p14="http://schemas.microsoft.com/office/powerpoint/2010/main" val="155622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8675" y="5843409"/>
            <a:ext cx="13528675" cy="674685"/>
            <a:chOff x="828675" y="2745849"/>
            <a:chExt cx="13528675" cy="674685"/>
          </a:xfrm>
        </p:grpSpPr>
        <p:sp>
          <p:nvSpPr>
            <p:cNvPr id="29" name="Rounded Rectangle 28"/>
            <p:cNvSpPr/>
            <p:nvPr/>
          </p:nvSpPr>
          <p:spPr>
            <a:xfrm>
              <a:off x="1399822" y="2812258"/>
              <a:ext cx="12957528" cy="541867"/>
            </a:xfrm>
            <a:prstGeom prst="round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pic>
          <p:nvPicPr>
            <p:cNvPr id="30" name="Picture 76" descr="software_space.png"/>
            <p:cNvPicPr>
              <a:picLocks noChangeAspect="1"/>
            </p:cNvPicPr>
            <p:nvPr/>
          </p:nvPicPr>
          <p:blipFill>
            <a:blip r:embed="rId2" cstate="print"/>
            <a:srcRect/>
            <a:stretch>
              <a:fillRect/>
            </a:stretch>
          </p:blipFill>
          <p:spPr bwMode="auto">
            <a:xfrm>
              <a:off x="828675" y="2745849"/>
              <a:ext cx="674687" cy="674685"/>
            </a:xfrm>
            <a:prstGeom prst="rect">
              <a:avLst/>
            </a:prstGeom>
            <a:noFill/>
            <a:ln w="9525">
              <a:noFill/>
              <a:miter lim="800000"/>
              <a:headEnd/>
              <a:tailEnd/>
            </a:ln>
          </p:spPr>
        </p:pic>
      </p:grpSp>
      <p:grpSp>
        <p:nvGrpSpPr>
          <p:cNvPr id="21" name="Group 20"/>
          <p:cNvGrpSpPr/>
          <p:nvPr/>
        </p:nvGrpSpPr>
        <p:grpSpPr>
          <a:xfrm>
            <a:off x="828675" y="2576514"/>
            <a:ext cx="13528675" cy="674685"/>
            <a:chOff x="828675" y="2745849"/>
            <a:chExt cx="13528675" cy="674685"/>
          </a:xfrm>
        </p:grpSpPr>
        <p:sp>
          <p:nvSpPr>
            <p:cNvPr id="3" name="Rounded Rectangle 2"/>
            <p:cNvSpPr/>
            <p:nvPr/>
          </p:nvSpPr>
          <p:spPr>
            <a:xfrm>
              <a:off x="1399822" y="2812258"/>
              <a:ext cx="12957528" cy="541867"/>
            </a:xfrm>
            <a:prstGeom prst="round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pic>
          <p:nvPicPr>
            <p:cNvPr id="17" name="Picture 76" descr="software_space.png"/>
            <p:cNvPicPr>
              <a:picLocks noChangeAspect="1"/>
            </p:cNvPicPr>
            <p:nvPr/>
          </p:nvPicPr>
          <p:blipFill>
            <a:blip r:embed="rId2" cstate="print"/>
            <a:srcRect/>
            <a:stretch>
              <a:fillRect/>
            </a:stretch>
          </p:blipFill>
          <p:spPr bwMode="auto">
            <a:xfrm>
              <a:off x="828675" y="2745849"/>
              <a:ext cx="674687" cy="674685"/>
            </a:xfrm>
            <a:prstGeom prst="rect">
              <a:avLst/>
            </a:prstGeom>
            <a:noFill/>
            <a:ln w="9525">
              <a:noFill/>
              <a:miter lim="800000"/>
              <a:headEnd/>
              <a:tailEnd/>
            </a:ln>
          </p:spPr>
        </p:pic>
      </p:grpSp>
      <p:grpSp>
        <p:nvGrpSpPr>
          <p:cNvPr id="22" name="Group 21"/>
          <p:cNvGrpSpPr/>
          <p:nvPr/>
        </p:nvGrpSpPr>
        <p:grpSpPr>
          <a:xfrm>
            <a:off x="828675" y="3665479"/>
            <a:ext cx="13528675" cy="674685"/>
            <a:chOff x="828675" y="2745849"/>
            <a:chExt cx="13528675" cy="674685"/>
          </a:xfrm>
        </p:grpSpPr>
        <p:sp>
          <p:nvSpPr>
            <p:cNvPr id="23" name="Rounded Rectangle 22"/>
            <p:cNvSpPr/>
            <p:nvPr/>
          </p:nvSpPr>
          <p:spPr>
            <a:xfrm>
              <a:off x="1399822" y="2812258"/>
              <a:ext cx="12957528" cy="541867"/>
            </a:xfrm>
            <a:prstGeom prst="round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pic>
          <p:nvPicPr>
            <p:cNvPr id="24" name="Picture 76" descr="software_space.png"/>
            <p:cNvPicPr>
              <a:picLocks noChangeAspect="1"/>
            </p:cNvPicPr>
            <p:nvPr/>
          </p:nvPicPr>
          <p:blipFill>
            <a:blip r:embed="rId2" cstate="print"/>
            <a:srcRect/>
            <a:stretch>
              <a:fillRect/>
            </a:stretch>
          </p:blipFill>
          <p:spPr bwMode="auto">
            <a:xfrm>
              <a:off x="828675" y="2745849"/>
              <a:ext cx="674687" cy="674685"/>
            </a:xfrm>
            <a:prstGeom prst="rect">
              <a:avLst/>
            </a:prstGeom>
            <a:noFill/>
            <a:ln w="9525">
              <a:noFill/>
              <a:miter lim="800000"/>
              <a:headEnd/>
              <a:tailEnd/>
            </a:ln>
          </p:spPr>
        </p:pic>
      </p:grpSp>
      <p:grpSp>
        <p:nvGrpSpPr>
          <p:cNvPr id="25" name="Group 24"/>
          <p:cNvGrpSpPr/>
          <p:nvPr/>
        </p:nvGrpSpPr>
        <p:grpSpPr>
          <a:xfrm>
            <a:off x="828675" y="4754444"/>
            <a:ext cx="13528675" cy="674685"/>
            <a:chOff x="828675" y="2745849"/>
            <a:chExt cx="13528675" cy="674685"/>
          </a:xfrm>
        </p:grpSpPr>
        <p:sp>
          <p:nvSpPr>
            <p:cNvPr id="26" name="Rounded Rectangle 25"/>
            <p:cNvSpPr/>
            <p:nvPr/>
          </p:nvSpPr>
          <p:spPr>
            <a:xfrm>
              <a:off x="1399822" y="2812258"/>
              <a:ext cx="12957528" cy="541867"/>
            </a:xfrm>
            <a:prstGeom prst="round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pic>
          <p:nvPicPr>
            <p:cNvPr id="27" name="Picture 76" descr="software_space.png"/>
            <p:cNvPicPr>
              <a:picLocks noChangeAspect="1"/>
            </p:cNvPicPr>
            <p:nvPr/>
          </p:nvPicPr>
          <p:blipFill>
            <a:blip r:embed="rId2" cstate="print"/>
            <a:srcRect/>
            <a:stretch>
              <a:fillRect/>
            </a:stretch>
          </p:blipFill>
          <p:spPr bwMode="auto">
            <a:xfrm>
              <a:off x="828675" y="2745849"/>
              <a:ext cx="674687" cy="674685"/>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dirty="0" smtClean="0"/>
              <a:t>Leverage Junos Space Externally</a:t>
            </a:r>
            <a:endParaRPr lang="en-US" dirty="0"/>
          </a:p>
        </p:txBody>
      </p:sp>
      <p:sp>
        <p:nvSpPr>
          <p:cNvPr id="4" name="TextBox 3"/>
          <p:cNvSpPr txBox="1"/>
          <p:nvPr/>
        </p:nvSpPr>
        <p:spPr>
          <a:xfrm>
            <a:off x="1577626" y="2679326"/>
            <a:ext cx="12601222" cy="3767185"/>
          </a:xfrm>
          <a:prstGeom prst="rect">
            <a:avLst/>
          </a:prstGeom>
          <a:noFill/>
        </p:spPr>
        <p:txBody>
          <a:bodyPr wrap="square" rtlCol="0">
            <a:spAutoFit/>
          </a:bodyPr>
          <a:lstStyle/>
          <a:p>
            <a:pPr>
              <a:lnSpc>
                <a:spcPct val="95000"/>
              </a:lnSpc>
              <a:spcBef>
                <a:spcPts val="2800"/>
              </a:spcBef>
              <a:spcAft>
                <a:spcPts val="2800"/>
              </a:spcAft>
            </a:pPr>
            <a:r>
              <a:rPr lang="en-US" sz="2600" dirty="0" smtClean="0">
                <a:solidFill>
                  <a:schemeClr val="accent4"/>
                </a:solidFill>
                <a:latin typeface="Arial" panose="020B0604020202020204" pitchFamily="34" charset="0"/>
              </a:rPr>
              <a:t>Junos Space and its various services provide a large amount of restful APIs</a:t>
            </a:r>
          </a:p>
          <a:p>
            <a:pPr>
              <a:lnSpc>
                <a:spcPct val="95000"/>
              </a:lnSpc>
              <a:spcBef>
                <a:spcPts val="2800"/>
              </a:spcBef>
              <a:spcAft>
                <a:spcPts val="2800"/>
              </a:spcAft>
            </a:pPr>
            <a:r>
              <a:rPr lang="en-US" sz="2600" dirty="0" smtClean="0">
                <a:solidFill>
                  <a:schemeClr val="accent4"/>
                </a:solidFill>
                <a:latin typeface="Arial" panose="020B0604020202020204" pitchFamily="34" charset="0"/>
              </a:rPr>
              <a:t>The APIs can abstract connection and authentication details  </a:t>
            </a:r>
          </a:p>
          <a:p>
            <a:pPr>
              <a:lnSpc>
                <a:spcPct val="95000"/>
              </a:lnSpc>
              <a:spcBef>
                <a:spcPts val="2800"/>
              </a:spcBef>
              <a:spcAft>
                <a:spcPts val="2800"/>
              </a:spcAft>
            </a:pPr>
            <a:r>
              <a:rPr lang="en-US" sz="2600" dirty="0" smtClean="0">
                <a:solidFill>
                  <a:schemeClr val="accent4"/>
                </a:solidFill>
                <a:latin typeface="Arial" panose="020B0604020202020204" pitchFamily="34" charset="0"/>
              </a:rPr>
              <a:t>This enables the architect to leverage Junos Space in external scripts and programs</a:t>
            </a:r>
            <a:endParaRPr lang="en-US" sz="2600" dirty="0">
              <a:solidFill>
                <a:schemeClr val="accent4"/>
              </a:solidFill>
              <a:latin typeface="Arial" panose="020B0604020202020204" pitchFamily="34" charset="0"/>
            </a:endParaRPr>
          </a:p>
          <a:p>
            <a:pPr>
              <a:lnSpc>
                <a:spcPct val="95000"/>
              </a:lnSpc>
              <a:spcBef>
                <a:spcPts val="2800"/>
              </a:spcBef>
              <a:spcAft>
                <a:spcPts val="2800"/>
              </a:spcAft>
            </a:pPr>
            <a:r>
              <a:rPr lang="en-US" sz="2600" dirty="0" smtClean="0">
                <a:solidFill>
                  <a:schemeClr val="accent4"/>
                </a:solidFill>
                <a:latin typeface="Arial" panose="020B0604020202020204" pitchFamily="34" charset="0"/>
              </a:rPr>
              <a:t>Generally, if it can be done via Junos Space directly, it can be done via the APIs</a:t>
            </a:r>
            <a:endParaRPr lang="en-US" sz="2600" dirty="0">
              <a:solidFill>
                <a:schemeClr val="accent4"/>
              </a:solidFill>
              <a:latin typeface="Arial" panose="020B0604020202020204" pitchFamily="34" charset="0"/>
            </a:endParaRPr>
          </a:p>
        </p:txBody>
      </p:sp>
    </p:spTree>
    <p:extLst>
      <p:ext uri="{BB962C8B-B14F-4D97-AF65-F5344CB8AC3E}">
        <p14:creationId xmlns:p14="http://schemas.microsoft.com/office/powerpoint/2010/main" val="14276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750"/>
                                        <p:tgtEl>
                                          <p:spTgt spid="4">
                                            <p:txEl>
                                              <p:pRg st="0" end="0"/>
                                            </p:txEl>
                                          </p:spTgt>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750"/>
                                        <p:tgtEl>
                                          <p:spTgt spid="22"/>
                                        </p:tgtEl>
                                      </p:cBhvr>
                                    </p:animEffect>
                                  </p:childTnLst>
                                </p:cTn>
                              </p:par>
                              <p:par>
                                <p:cTn id="15" presetID="22" presetClass="entr" presetSubtype="8"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750"/>
                                        <p:tgtEl>
                                          <p:spTgt spid="4">
                                            <p:txEl>
                                              <p:pRg st="1" end="1"/>
                                            </p:txEl>
                                          </p:spTgt>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750"/>
                                        <p:tgtEl>
                                          <p:spTgt spid="25"/>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750"/>
                                        <p:tgtEl>
                                          <p:spTgt spid="4">
                                            <p:txEl>
                                              <p:pRg st="2" end="2"/>
                                            </p:txEl>
                                          </p:spTgt>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750"/>
                                        <p:tgtEl>
                                          <p:spTgt spid="28"/>
                                        </p:tgtEl>
                                      </p:cBhvr>
                                    </p:animEffect>
                                  </p:childTnLst>
                                </p:cTn>
                              </p:par>
                              <p:par>
                                <p:cTn id="29" presetID="22" presetClass="entr" presetSubtype="8"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wipe(left)">
                                      <p:cBhvr>
                                        <p:cTn id="31" dur="7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Junos Space API Explorer</a:t>
            </a:r>
            <a:endParaRPr lang="en-US" dirty="0"/>
          </a:p>
        </p:txBody>
      </p:sp>
      <p:sp>
        <p:nvSpPr>
          <p:cNvPr id="5" name="Content Placeholder 4"/>
          <p:cNvSpPr>
            <a:spLocks noGrp="1"/>
          </p:cNvSpPr>
          <p:nvPr>
            <p:ph idx="1"/>
          </p:nvPr>
        </p:nvSpPr>
        <p:spPr>
          <a:xfrm>
            <a:off x="720843" y="2051920"/>
            <a:ext cx="13774090" cy="973502"/>
          </a:xfrm>
        </p:spPr>
        <p:txBody>
          <a:bodyPr/>
          <a:lstStyle/>
          <a:p>
            <a:r>
              <a:rPr lang="en-US" sz="2400" dirty="0" smtClean="0"/>
              <a:t>Junos Space SDK plugin for eclipse contains “Rest explorer”</a:t>
            </a:r>
          </a:p>
          <a:p>
            <a:r>
              <a:rPr lang="en-US" sz="2400" dirty="0" smtClean="0"/>
              <a:t>Can explore the APIs, figure out how to achieve the result, and what parameters are accepted</a:t>
            </a:r>
            <a:endParaRPr lang="en-US" sz="2400" dirty="0"/>
          </a:p>
        </p:txBody>
      </p:sp>
      <p:pic>
        <p:nvPicPr>
          <p:cNvPr id="4" name="Picture 3" descr="Screen Shot 2014-12-02 at 7.07.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75" y="3072298"/>
            <a:ext cx="10788650" cy="4522786"/>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Tree>
    <p:extLst>
      <p:ext uri="{BB962C8B-B14F-4D97-AF65-F5344CB8AC3E}">
        <p14:creationId xmlns:p14="http://schemas.microsoft.com/office/powerpoint/2010/main" val="414556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Junos Space API Code Generation</a:t>
            </a:r>
            <a:endParaRPr lang="en-US" dirty="0"/>
          </a:p>
        </p:txBody>
      </p:sp>
      <p:sp>
        <p:nvSpPr>
          <p:cNvPr id="7" name="Content Placeholder 6"/>
          <p:cNvSpPr>
            <a:spLocks noGrp="1"/>
          </p:cNvSpPr>
          <p:nvPr>
            <p:ph idx="1"/>
          </p:nvPr>
        </p:nvSpPr>
        <p:spPr>
          <a:xfrm>
            <a:off x="720844" y="2051920"/>
            <a:ext cx="6018624" cy="5431156"/>
          </a:xfrm>
        </p:spPr>
        <p:txBody>
          <a:bodyPr/>
          <a:lstStyle/>
          <a:p>
            <a:r>
              <a:rPr lang="en-US" dirty="0" smtClean="0"/>
              <a:t>Junos Space SDK plugin for eclipse has code generation for popular languages</a:t>
            </a:r>
          </a:p>
          <a:p>
            <a:r>
              <a:rPr lang="en-US" dirty="0" smtClean="0"/>
              <a:t>Implement and GO!</a:t>
            </a:r>
          </a:p>
          <a:p>
            <a:r>
              <a:rPr lang="en-US" dirty="0" smtClean="0"/>
              <a:t>Found in Rest Explorer</a:t>
            </a:r>
            <a:endParaRPr lang="en-US" dirty="0"/>
          </a:p>
        </p:txBody>
      </p:sp>
      <p:pic>
        <p:nvPicPr>
          <p:cNvPr id="4" name="Picture 3" descr="Screen Shot 2014-12-02 at 7.09.43 PM.png"/>
          <p:cNvPicPr>
            <a:picLocks noChangeAspect="1"/>
          </p:cNvPicPr>
          <p:nvPr/>
        </p:nvPicPr>
        <p:blipFill rotWithShape="1">
          <a:blip r:embed="rId2">
            <a:extLst>
              <a:ext uri="{28A0092B-C50C-407E-A947-70E740481C1C}">
                <a14:useLocalDpi xmlns:a14="http://schemas.microsoft.com/office/drawing/2010/main" val="0"/>
              </a:ext>
            </a:extLst>
          </a:blip>
          <a:srcRect t="419" b="1"/>
          <a:stretch/>
        </p:blipFill>
        <p:spPr>
          <a:xfrm>
            <a:off x="6999111" y="2190466"/>
            <a:ext cx="7313789" cy="5629874"/>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Tree>
    <p:extLst>
      <p:ext uri="{BB962C8B-B14F-4D97-AF65-F5344CB8AC3E}">
        <p14:creationId xmlns:p14="http://schemas.microsoft.com/office/powerpoint/2010/main" val="346566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Touch Provisioning</a:t>
            </a:r>
            <a:endParaRPr lang="en-US" dirty="0"/>
          </a:p>
        </p:txBody>
      </p:sp>
    </p:spTree>
    <p:extLst>
      <p:ext uri="{BB962C8B-B14F-4D97-AF65-F5344CB8AC3E}">
        <p14:creationId xmlns:p14="http://schemas.microsoft.com/office/powerpoint/2010/main" val="377671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1422400" y="3108961"/>
            <a:ext cx="3728426" cy="3684834"/>
            <a:chOff x="889000" y="2590800"/>
            <a:chExt cx="2330266" cy="3070695"/>
          </a:xfrm>
        </p:grpSpPr>
        <p:sp>
          <p:nvSpPr>
            <p:cNvPr id="82" name="TextBox 81"/>
            <p:cNvSpPr txBox="1"/>
            <p:nvPr/>
          </p:nvSpPr>
          <p:spPr>
            <a:xfrm>
              <a:off x="889000" y="2590800"/>
              <a:ext cx="2330266" cy="3070695"/>
            </a:xfrm>
            <a:prstGeom prst="round2SameRect">
              <a:avLst>
                <a:gd name="adj1" fmla="val 8550"/>
                <a:gd name="adj2" fmla="val 0"/>
              </a:avLst>
            </a:prstGeom>
            <a:gradFill flip="none" rotWithShape="1">
              <a:gsLst>
                <a:gs pos="100000">
                  <a:schemeClr val="accent5">
                    <a:lumMod val="40000"/>
                    <a:lumOff val="60000"/>
                  </a:schemeClr>
                </a:gs>
                <a:gs pos="0">
                  <a:schemeClr val="accent5">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62" name="Round Same Side Corner Rectangle 61"/>
            <p:cNvSpPr/>
            <p:nvPr/>
          </p:nvSpPr>
          <p:spPr bwMode="gray">
            <a:xfrm flipH="1">
              <a:off x="948672" y="2644767"/>
              <a:ext cx="2210923" cy="898635"/>
            </a:xfrm>
            <a:prstGeom prst="round2SameRect">
              <a:avLst/>
            </a:prstGeom>
            <a:gradFill>
              <a:gsLst>
                <a:gs pos="50000">
                  <a:srgbClr val="5D87A1">
                    <a:alpha val="90000"/>
                  </a:srgbClr>
                </a:gs>
                <a:gs pos="100000">
                  <a:srgbClr val="2F5376">
                    <a:alpha val="90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t" anchorCtr="0"/>
            <a:lstStyle/>
            <a:p>
              <a:pPr marL="2268" lvl="1" indent="-2268" algn="ctr">
                <a:lnSpc>
                  <a:spcPct val="90000"/>
                </a:lnSpc>
              </a:pPr>
              <a:r>
                <a:rPr lang="en-US" b="1" dirty="0">
                  <a:solidFill>
                    <a:srgbClr val="FFFFFF"/>
                  </a:solidFill>
                </a:rPr>
                <a:t>Time Consuming</a:t>
              </a:r>
            </a:p>
            <a:p>
              <a:pPr marL="2268" lvl="1" indent="-2268" algn="ctr">
                <a:lnSpc>
                  <a:spcPct val="90000"/>
                </a:lnSpc>
              </a:pPr>
              <a:r>
                <a:rPr lang="en-US" sz="1500" dirty="0">
                  <a:solidFill>
                    <a:srgbClr val="FFFFFF"/>
                  </a:solidFill>
                </a:rPr>
                <a:t>Manual process requiring switches to be staged; </a:t>
              </a:r>
              <a:br>
                <a:rPr lang="en-US" sz="1500" dirty="0">
                  <a:solidFill>
                    <a:srgbClr val="FFFFFF"/>
                  </a:solidFill>
                </a:rPr>
              </a:br>
              <a:r>
                <a:rPr lang="en-US" sz="1500" dirty="0">
                  <a:solidFill>
                    <a:srgbClr val="FFFFFF"/>
                  </a:solidFill>
                </a:rPr>
                <a:t>takes days </a:t>
              </a:r>
            </a:p>
          </p:txBody>
        </p:sp>
      </p:grpSp>
      <p:grpSp>
        <p:nvGrpSpPr>
          <p:cNvPr id="88" name="Group 87"/>
          <p:cNvGrpSpPr/>
          <p:nvPr/>
        </p:nvGrpSpPr>
        <p:grpSpPr>
          <a:xfrm>
            <a:off x="5450987" y="3108961"/>
            <a:ext cx="3728426" cy="3684834"/>
            <a:chOff x="3406867" y="2590800"/>
            <a:chExt cx="2330266" cy="3070695"/>
          </a:xfrm>
        </p:grpSpPr>
        <p:sp>
          <p:nvSpPr>
            <p:cNvPr id="83" name="TextBox 82"/>
            <p:cNvSpPr txBox="1"/>
            <p:nvPr/>
          </p:nvSpPr>
          <p:spPr>
            <a:xfrm>
              <a:off x="3406867" y="2590800"/>
              <a:ext cx="2330266" cy="3070695"/>
            </a:xfrm>
            <a:prstGeom prst="round2SameRect">
              <a:avLst>
                <a:gd name="adj1" fmla="val 8550"/>
                <a:gd name="adj2" fmla="val 0"/>
              </a:avLst>
            </a:prstGeom>
            <a:gradFill flip="none" rotWithShape="1">
              <a:gsLst>
                <a:gs pos="100000">
                  <a:schemeClr val="accent5">
                    <a:lumMod val="40000"/>
                    <a:lumOff val="60000"/>
                  </a:schemeClr>
                </a:gs>
                <a:gs pos="0">
                  <a:schemeClr val="accent5">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63" name="Round Same Side Corner Rectangle 62"/>
            <p:cNvSpPr/>
            <p:nvPr/>
          </p:nvSpPr>
          <p:spPr bwMode="gray">
            <a:xfrm flipH="1">
              <a:off x="3466539" y="2644767"/>
              <a:ext cx="2210923" cy="898635"/>
            </a:xfrm>
            <a:prstGeom prst="round2SameRect">
              <a:avLst/>
            </a:prstGeom>
            <a:gradFill>
              <a:gsLst>
                <a:gs pos="50000">
                  <a:srgbClr val="5D87A1">
                    <a:alpha val="90000"/>
                  </a:srgbClr>
                </a:gs>
                <a:gs pos="100000">
                  <a:srgbClr val="2F5376">
                    <a:alpha val="90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t" anchorCtr="0"/>
            <a:lstStyle/>
            <a:p>
              <a:pPr marL="2268" lvl="1" indent="-2268" algn="ctr">
                <a:lnSpc>
                  <a:spcPct val="90000"/>
                </a:lnSpc>
              </a:pPr>
              <a:r>
                <a:rPr lang="en-US" b="1" dirty="0">
                  <a:solidFill>
                    <a:srgbClr val="FFFFFF"/>
                  </a:solidFill>
                </a:rPr>
                <a:t>Error Prone</a:t>
              </a:r>
            </a:p>
            <a:p>
              <a:pPr marL="2268" lvl="1" indent="-2268" algn="ctr">
                <a:lnSpc>
                  <a:spcPct val="90000"/>
                </a:lnSpc>
              </a:pPr>
              <a:r>
                <a:rPr lang="en-US" sz="1500" dirty="0">
                  <a:solidFill>
                    <a:srgbClr val="FFFFFF"/>
                  </a:solidFill>
                </a:rPr>
                <a:t>80% of network downtime </a:t>
              </a:r>
              <a:br>
                <a:rPr lang="en-US" sz="1500" dirty="0">
                  <a:solidFill>
                    <a:srgbClr val="FFFFFF"/>
                  </a:solidFill>
                </a:rPr>
              </a:br>
              <a:r>
                <a:rPr lang="en-US" sz="1500" dirty="0">
                  <a:solidFill>
                    <a:srgbClr val="FFFFFF"/>
                  </a:solidFill>
                </a:rPr>
                <a:t>is due to manual configuration errors</a:t>
              </a:r>
            </a:p>
          </p:txBody>
        </p:sp>
      </p:grpSp>
      <p:grpSp>
        <p:nvGrpSpPr>
          <p:cNvPr id="89" name="Group 88"/>
          <p:cNvGrpSpPr/>
          <p:nvPr/>
        </p:nvGrpSpPr>
        <p:grpSpPr>
          <a:xfrm>
            <a:off x="9479574" y="3108961"/>
            <a:ext cx="3728426" cy="3684834"/>
            <a:chOff x="5924734" y="2590800"/>
            <a:chExt cx="2330266" cy="3070695"/>
          </a:xfrm>
        </p:grpSpPr>
        <p:sp>
          <p:nvSpPr>
            <p:cNvPr id="84" name="TextBox 83"/>
            <p:cNvSpPr txBox="1"/>
            <p:nvPr/>
          </p:nvSpPr>
          <p:spPr>
            <a:xfrm>
              <a:off x="5924734" y="2590800"/>
              <a:ext cx="2330266" cy="3070695"/>
            </a:xfrm>
            <a:prstGeom prst="round2SameRect">
              <a:avLst>
                <a:gd name="adj1" fmla="val 8550"/>
                <a:gd name="adj2" fmla="val 0"/>
              </a:avLst>
            </a:prstGeom>
            <a:gradFill flip="none" rotWithShape="1">
              <a:gsLst>
                <a:gs pos="100000">
                  <a:schemeClr val="accent5">
                    <a:lumMod val="40000"/>
                    <a:lumOff val="60000"/>
                  </a:schemeClr>
                </a:gs>
                <a:gs pos="0">
                  <a:schemeClr val="accent5">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64" name="Round Same Side Corner Rectangle 63"/>
            <p:cNvSpPr/>
            <p:nvPr/>
          </p:nvSpPr>
          <p:spPr bwMode="gray">
            <a:xfrm flipH="1">
              <a:off x="5972601" y="2644767"/>
              <a:ext cx="2210923" cy="898635"/>
            </a:xfrm>
            <a:prstGeom prst="round2SameRect">
              <a:avLst/>
            </a:prstGeom>
            <a:gradFill>
              <a:gsLst>
                <a:gs pos="50000">
                  <a:srgbClr val="5D87A1">
                    <a:alpha val="90000"/>
                  </a:srgbClr>
                </a:gs>
                <a:gs pos="100000">
                  <a:srgbClr val="2F5376">
                    <a:alpha val="90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0" rtlCol="0" anchor="t" anchorCtr="0"/>
            <a:lstStyle/>
            <a:p>
              <a:pPr marL="2268" lvl="1" indent="-2268" algn="ctr">
                <a:lnSpc>
                  <a:spcPct val="90000"/>
                </a:lnSpc>
              </a:pPr>
              <a:r>
                <a:rPr lang="en-US" b="1" dirty="0">
                  <a:solidFill>
                    <a:srgbClr val="FFFFFF"/>
                  </a:solidFill>
                </a:rPr>
                <a:t>Expensive</a:t>
              </a:r>
            </a:p>
            <a:p>
              <a:pPr marL="2268" lvl="1" indent="-2268" algn="ctr">
                <a:lnSpc>
                  <a:spcPct val="90000"/>
                </a:lnSpc>
              </a:pPr>
              <a:r>
                <a:rPr lang="en-US" sz="1500" dirty="0">
                  <a:solidFill>
                    <a:srgbClr val="FFFFFF"/>
                  </a:solidFill>
                </a:rPr>
                <a:t>Staging is expensive </a:t>
              </a:r>
              <a:br>
                <a:rPr lang="en-US" sz="1500" dirty="0">
                  <a:solidFill>
                    <a:srgbClr val="FFFFFF"/>
                  </a:solidFill>
                </a:rPr>
              </a:br>
              <a:r>
                <a:rPr lang="en-US" sz="1500" dirty="0">
                  <a:solidFill>
                    <a:srgbClr val="FFFFFF"/>
                  </a:solidFill>
                </a:rPr>
                <a:t>and requires trained professionals</a:t>
              </a:r>
            </a:p>
          </p:txBody>
        </p:sp>
      </p:grpSp>
      <p:grpSp>
        <p:nvGrpSpPr>
          <p:cNvPr id="81" name="Group 80"/>
          <p:cNvGrpSpPr/>
          <p:nvPr/>
        </p:nvGrpSpPr>
        <p:grpSpPr>
          <a:xfrm>
            <a:off x="5329032" y="1259604"/>
            <a:ext cx="4966435" cy="1930636"/>
            <a:chOff x="3203640" y="1049670"/>
            <a:chExt cx="2711450" cy="1574997"/>
          </a:xfrm>
        </p:grpSpPr>
        <p:sp>
          <p:nvSpPr>
            <p:cNvPr id="78" name="TextBox 77"/>
            <p:cNvSpPr txBox="1"/>
            <p:nvPr/>
          </p:nvSpPr>
          <p:spPr>
            <a:xfrm>
              <a:off x="3215197" y="1049670"/>
              <a:ext cx="2688336" cy="1507264"/>
            </a:xfrm>
            <a:prstGeom prst="round2SameRect">
              <a:avLst>
                <a:gd name="adj1" fmla="val 10096"/>
                <a:gd name="adj2" fmla="val 0"/>
              </a:avLst>
            </a:prstGeom>
            <a:gradFill flip="none" rotWithShape="1">
              <a:gsLst>
                <a:gs pos="100000">
                  <a:schemeClr val="accent5">
                    <a:lumMod val="40000"/>
                    <a:lumOff val="60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80" name="TextBox 79"/>
            <p:cNvSpPr txBox="1"/>
            <p:nvPr/>
          </p:nvSpPr>
          <p:spPr>
            <a:xfrm>
              <a:off x="3265867" y="1117403"/>
              <a:ext cx="2586996" cy="1507264"/>
            </a:xfrm>
            <a:prstGeom prst="round2SameRect">
              <a:avLst>
                <a:gd name="adj1" fmla="val 10096"/>
                <a:gd name="adj2" fmla="val 0"/>
              </a:avLst>
            </a:prstGeom>
            <a:gradFill flip="none" rotWithShape="1">
              <a:gsLst>
                <a:gs pos="100000">
                  <a:schemeClr val="accent5">
                    <a:lumMod val="60000"/>
                    <a:lumOff val="40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79" name="TextBox 78"/>
            <p:cNvSpPr txBox="1"/>
            <p:nvPr/>
          </p:nvSpPr>
          <p:spPr>
            <a:xfrm>
              <a:off x="3203640" y="1162047"/>
              <a:ext cx="2711450" cy="364068"/>
            </a:xfrm>
            <a:prstGeom prst="rect">
              <a:avLst/>
            </a:prstGeom>
            <a:noFill/>
          </p:spPr>
          <p:txBody>
            <a:bodyPr wrap="square" lIns="0" rIns="0" rtlCol="0">
              <a:spAutoFit/>
            </a:bodyPr>
            <a:lstStyle/>
            <a:p>
              <a:pPr algn="ctr"/>
              <a:r>
                <a:rPr lang="en-US" dirty="0">
                  <a:solidFill>
                    <a:srgbClr val="498BAF"/>
                  </a:solidFill>
                </a:rPr>
                <a:t>Load image and configure</a:t>
              </a:r>
            </a:p>
          </p:txBody>
        </p:sp>
      </p:grpSp>
      <p:sp>
        <p:nvSpPr>
          <p:cNvPr id="2" name="Title 1"/>
          <p:cNvSpPr>
            <a:spLocks noGrp="1"/>
          </p:cNvSpPr>
          <p:nvPr>
            <p:ph type="title"/>
          </p:nvPr>
        </p:nvSpPr>
        <p:spPr>
          <a:xfrm>
            <a:off x="690151" y="454143"/>
            <a:ext cx="13167362" cy="677108"/>
          </a:xfrm>
        </p:spPr>
        <p:txBody>
          <a:bodyPr/>
          <a:lstStyle/>
          <a:p>
            <a:r>
              <a:rPr lang="en-US" dirty="0" smtClean="0"/>
              <a:t>Network Provisioning</a:t>
            </a:r>
            <a:endParaRPr lang="en-US" dirty="0"/>
          </a:p>
        </p:txBody>
      </p:sp>
      <p:pic>
        <p:nvPicPr>
          <p:cNvPr id="3" name="Picture 2" descr="Workstation Male Back.png"/>
          <p:cNvPicPr>
            <a:picLocks noChangeAspect="1"/>
          </p:cNvPicPr>
          <p:nvPr/>
        </p:nvPicPr>
        <p:blipFill>
          <a:blip r:embed="rId3" cstate="print"/>
          <a:stretch>
            <a:fillRect/>
          </a:stretch>
        </p:blipFill>
        <p:spPr>
          <a:xfrm>
            <a:off x="5608321" y="1969150"/>
            <a:ext cx="1370360" cy="865490"/>
          </a:xfrm>
          <a:prstGeom prst="rect">
            <a:avLst/>
          </a:prstGeom>
        </p:spPr>
      </p:pic>
      <p:grpSp>
        <p:nvGrpSpPr>
          <p:cNvPr id="86" name="Group 85"/>
          <p:cNvGrpSpPr/>
          <p:nvPr/>
        </p:nvGrpSpPr>
        <p:grpSpPr>
          <a:xfrm>
            <a:off x="2197796" y="4740557"/>
            <a:ext cx="2177637" cy="1880932"/>
            <a:chOff x="1547795" y="3450911"/>
            <a:chExt cx="1361023" cy="1567443"/>
          </a:xfrm>
        </p:grpSpPr>
        <p:sp>
          <p:nvSpPr>
            <p:cNvPr id="13" name="Line 199"/>
            <p:cNvSpPr>
              <a:spLocks noChangeShapeType="1"/>
            </p:cNvSpPr>
            <p:nvPr/>
          </p:nvSpPr>
          <p:spPr bwMode="auto">
            <a:xfrm flipV="1">
              <a:off x="2210038" y="3450911"/>
              <a:ext cx="0" cy="563932"/>
            </a:xfrm>
            <a:prstGeom prst="line">
              <a:avLst/>
            </a:prstGeom>
            <a:noFill/>
            <a:ln w="25400">
              <a:solidFill>
                <a:srgbClr val="4C6F84"/>
              </a:solidFill>
              <a:round/>
              <a:headEnd/>
              <a:tailEnd/>
            </a:ln>
          </p:spPr>
          <p:txBody>
            <a:bodyPr wrap="none" lIns="0" tIns="0" rIns="0" bIns="0" anchor="ctr"/>
            <a:lstStyle/>
            <a:p>
              <a:endParaRPr lang="en-US"/>
            </a:p>
          </p:txBody>
        </p:sp>
        <p:sp>
          <p:nvSpPr>
            <p:cNvPr id="14" name="Line 200"/>
            <p:cNvSpPr>
              <a:spLocks noChangeShapeType="1"/>
            </p:cNvSpPr>
            <p:nvPr/>
          </p:nvSpPr>
          <p:spPr bwMode="auto">
            <a:xfrm flipV="1">
              <a:off x="2031917" y="4014843"/>
              <a:ext cx="0" cy="277628"/>
            </a:xfrm>
            <a:prstGeom prst="line">
              <a:avLst/>
            </a:prstGeom>
            <a:noFill/>
            <a:ln w="25400">
              <a:solidFill>
                <a:srgbClr val="4C6F84"/>
              </a:solidFill>
              <a:round/>
              <a:headEnd/>
              <a:tailEnd/>
            </a:ln>
          </p:spPr>
          <p:txBody>
            <a:bodyPr wrap="none" lIns="0" tIns="0" rIns="0" bIns="0" anchor="ctr"/>
            <a:lstStyle/>
            <a:p>
              <a:endParaRPr lang="en-US"/>
            </a:p>
          </p:txBody>
        </p:sp>
        <p:sp>
          <p:nvSpPr>
            <p:cNvPr id="15" name="Line 201"/>
            <p:cNvSpPr>
              <a:spLocks noChangeShapeType="1"/>
            </p:cNvSpPr>
            <p:nvPr/>
          </p:nvSpPr>
          <p:spPr bwMode="auto">
            <a:xfrm flipV="1">
              <a:off x="2415561" y="4014843"/>
              <a:ext cx="0" cy="277628"/>
            </a:xfrm>
            <a:prstGeom prst="line">
              <a:avLst/>
            </a:prstGeom>
            <a:noFill/>
            <a:ln w="25400">
              <a:solidFill>
                <a:srgbClr val="4C6F84"/>
              </a:solidFill>
              <a:round/>
              <a:headEnd/>
              <a:tailEnd/>
            </a:ln>
          </p:spPr>
          <p:txBody>
            <a:bodyPr wrap="none" lIns="0" tIns="0" rIns="0" bIns="0" anchor="ctr"/>
            <a:lstStyle/>
            <a:p>
              <a:endParaRPr lang="en-US"/>
            </a:p>
          </p:txBody>
        </p:sp>
        <p:sp>
          <p:nvSpPr>
            <p:cNvPr id="16" name="Freeform 11"/>
            <p:cNvSpPr>
              <a:spLocks/>
            </p:cNvSpPr>
            <p:nvPr/>
          </p:nvSpPr>
          <p:spPr bwMode="auto">
            <a:xfrm>
              <a:off x="1634572" y="4003276"/>
              <a:ext cx="1150932" cy="329684"/>
            </a:xfrm>
            <a:custGeom>
              <a:avLst/>
              <a:gdLst>
                <a:gd name="T0" fmla="*/ 0 w 252"/>
                <a:gd name="T1" fmla="*/ 92 h 96"/>
                <a:gd name="T2" fmla="*/ 0 w 252"/>
                <a:gd name="T3" fmla="*/ 0 h 96"/>
                <a:gd name="T4" fmla="*/ 252 w 252"/>
                <a:gd name="T5" fmla="*/ 0 h 96"/>
                <a:gd name="T6" fmla="*/ 252 w 252"/>
                <a:gd name="T7" fmla="*/ 96 h 96"/>
                <a:gd name="T8" fmla="*/ 0 60000 65536"/>
                <a:gd name="T9" fmla="*/ 0 60000 65536"/>
                <a:gd name="T10" fmla="*/ 0 60000 65536"/>
                <a:gd name="T11" fmla="*/ 0 60000 65536"/>
                <a:gd name="T12" fmla="*/ 0 w 252"/>
                <a:gd name="T13" fmla="*/ 0 h 96"/>
                <a:gd name="T14" fmla="*/ 252 w 252"/>
                <a:gd name="T15" fmla="*/ 96 h 96"/>
              </a:gdLst>
              <a:ahLst/>
              <a:cxnLst>
                <a:cxn ang="T8">
                  <a:pos x="T0" y="T1"/>
                </a:cxn>
                <a:cxn ang="T9">
                  <a:pos x="T2" y="T3"/>
                </a:cxn>
                <a:cxn ang="T10">
                  <a:pos x="T4" y="T5"/>
                </a:cxn>
                <a:cxn ang="T11">
                  <a:pos x="T6" y="T7"/>
                </a:cxn>
              </a:cxnLst>
              <a:rect l="T12" t="T13" r="T14" b="T15"/>
              <a:pathLst>
                <a:path w="252" h="96">
                  <a:moveTo>
                    <a:pt x="0" y="92"/>
                  </a:moveTo>
                  <a:lnTo>
                    <a:pt x="0" y="0"/>
                  </a:lnTo>
                  <a:lnTo>
                    <a:pt x="252" y="0"/>
                  </a:lnTo>
                  <a:lnTo>
                    <a:pt x="252" y="96"/>
                  </a:lnTo>
                </a:path>
              </a:pathLst>
            </a:custGeom>
            <a:noFill/>
            <a:ln w="25400" cap="flat" cmpd="sng">
              <a:solidFill>
                <a:srgbClr val="4C6F84"/>
              </a:solidFill>
              <a:prstDash val="solid"/>
              <a:round/>
              <a:headEnd type="none" w="med" len="med"/>
              <a:tailEnd type="none" w="med" len="med"/>
            </a:ln>
          </p:spPr>
          <p:txBody>
            <a:bodyPr wrap="none" lIns="0" tIns="0" rIns="0" bIns="0" anchor="ctr"/>
            <a:lstStyle/>
            <a:p>
              <a:endParaRPr lang="en-US"/>
            </a:p>
          </p:txBody>
        </p:sp>
        <p:grpSp>
          <p:nvGrpSpPr>
            <p:cNvPr id="17" name="Group 1302"/>
            <p:cNvGrpSpPr>
              <a:grpSpLocks/>
            </p:cNvGrpSpPr>
            <p:nvPr/>
          </p:nvGrpSpPr>
          <p:grpSpPr bwMode="auto">
            <a:xfrm>
              <a:off x="1547795" y="4301148"/>
              <a:ext cx="1361023" cy="717206"/>
              <a:chOff x="965" y="3648"/>
              <a:chExt cx="422" cy="350"/>
            </a:xfrm>
          </p:grpSpPr>
          <p:grpSp>
            <p:nvGrpSpPr>
              <p:cNvPr id="18" name="Group 1303"/>
              <p:cNvGrpSpPr>
                <a:grpSpLocks/>
              </p:cNvGrpSpPr>
              <p:nvPr/>
            </p:nvGrpSpPr>
            <p:grpSpPr bwMode="auto">
              <a:xfrm>
                <a:off x="965" y="3648"/>
                <a:ext cx="422" cy="158"/>
                <a:chOff x="2739" y="3120"/>
                <a:chExt cx="510" cy="192"/>
              </a:xfrm>
            </p:grpSpPr>
            <p:pic>
              <p:nvPicPr>
                <p:cNvPr id="24"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25"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26"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27"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nvGrpSpPr>
              <p:cNvPr id="19" name="Group 1308"/>
              <p:cNvGrpSpPr>
                <a:grpSpLocks/>
              </p:cNvGrpSpPr>
              <p:nvPr/>
            </p:nvGrpSpPr>
            <p:grpSpPr bwMode="auto">
              <a:xfrm>
                <a:off x="965" y="3840"/>
                <a:ext cx="422" cy="158"/>
                <a:chOff x="2739" y="3120"/>
                <a:chExt cx="510" cy="192"/>
              </a:xfrm>
            </p:grpSpPr>
            <p:pic>
              <p:nvPicPr>
                <p:cNvPr id="20"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21"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22"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23"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grpSp>
      <p:pic>
        <p:nvPicPr>
          <p:cNvPr id="8" name="Picture 7" descr="prelaunch_ex4550.gif"/>
          <p:cNvPicPr>
            <a:picLocks noChangeAspect="1"/>
          </p:cNvPicPr>
          <p:nvPr/>
        </p:nvPicPr>
        <p:blipFill>
          <a:blip r:embed="rId5" cstate="print"/>
          <a:stretch>
            <a:fillRect/>
          </a:stretch>
        </p:blipFill>
        <p:spPr>
          <a:xfrm>
            <a:off x="11490587" y="2058344"/>
            <a:ext cx="2768718" cy="311485"/>
          </a:xfrm>
          <a:prstGeom prst="rect">
            <a:avLst/>
          </a:prstGeom>
        </p:spPr>
      </p:pic>
      <p:grpSp>
        <p:nvGrpSpPr>
          <p:cNvPr id="30" name="Group 7"/>
          <p:cNvGrpSpPr>
            <a:grpSpLocks/>
          </p:cNvGrpSpPr>
          <p:nvPr/>
        </p:nvGrpSpPr>
        <p:grpSpPr bwMode="auto">
          <a:xfrm>
            <a:off x="6226383" y="4747872"/>
            <a:ext cx="2177637" cy="1880932"/>
            <a:chOff x="1981" y="3549"/>
            <a:chExt cx="298" cy="542"/>
          </a:xfrm>
        </p:grpSpPr>
        <p:sp>
          <p:nvSpPr>
            <p:cNvPr id="31" name="Line 199"/>
            <p:cNvSpPr>
              <a:spLocks noChangeShapeType="1"/>
            </p:cNvSpPr>
            <p:nvPr/>
          </p:nvSpPr>
          <p:spPr bwMode="auto">
            <a:xfrm flipV="1">
              <a:off x="2126" y="3549"/>
              <a:ext cx="0" cy="195"/>
            </a:xfrm>
            <a:prstGeom prst="line">
              <a:avLst/>
            </a:prstGeom>
            <a:noFill/>
            <a:ln w="25400">
              <a:solidFill>
                <a:srgbClr val="4C6F84"/>
              </a:solidFill>
              <a:round/>
              <a:headEnd/>
              <a:tailEnd/>
            </a:ln>
          </p:spPr>
          <p:txBody>
            <a:bodyPr wrap="none" lIns="0" tIns="0" rIns="0" bIns="0" anchor="ctr"/>
            <a:lstStyle/>
            <a:p>
              <a:endParaRPr lang="en-US"/>
            </a:p>
          </p:txBody>
        </p:sp>
        <p:sp>
          <p:nvSpPr>
            <p:cNvPr id="32" name="Line 200"/>
            <p:cNvSpPr>
              <a:spLocks noChangeShapeType="1"/>
            </p:cNvSpPr>
            <p:nvPr/>
          </p:nvSpPr>
          <p:spPr bwMode="auto">
            <a:xfrm flipV="1">
              <a:off x="2087"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33" name="Line 201"/>
            <p:cNvSpPr>
              <a:spLocks noChangeShapeType="1"/>
            </p:cNvSpPr>
            <p:nvPr/>
          </p:nvSpPr>
          <p:spPr bwMode="auto">
            <a:xfrm flipV="1">
              <a:off x="2171"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34" name="Freeform 11"/>
            <p:cNvSpPr>
              <a:spLocks/>
            </p:cNvSpPr>
            <p:nvPr/>
          </p:nvSpPr>
          <p:spPr bwMode="auto">
            <a:xfrm>
              <a:off x="2000" y="3740"/>
              <a:ext cx="252" cy="114"/>
            </a:xfrm>
            <a:custGeom>
              <a:avLst/>
              <a:gdLst>
                <a:gd name="T0" fmla="*/ 0 w 252"/>
                <a:gd name="T1" fmla="*/ 92 h 96"/>
                <a:gd name="T2" fmla="*/ 0 w 252"/>
                <a:gd name="T3" fmla="*/ 0 h 96"/>
                <a:gd name="T4" fmla="*/ 252 w 252"/>
                <a:gd name="T5" fmla="*/ 0 h 96"/>
                <a:gd name="T6" fmla="*/ 252 w 252"/>
                <a:gd name="T7" fmla="*/ 96 h 96"/>
                <a:gd name="T8" fmla="*/ 0 60000 65536"/>
                <a:gd name="T9" fmla="*/ 0 60000 65536"/>
                <a:gd name="T10" fmla="*/ 0 60000 65536"/>
                <a:gd name="T11" fmla="*/ 0 60000 65536"/>
                <a:gd name="T12" fmla="*/ 0 w 252"/>
                <a:gd name="T13" fmla="*/ 0 h 96"/>
                <a:gd name="T14" fmla="*/ 252 w 252"/>
                <a:gd name="T15" fmla="*/ 96 h 96"/>
              </a:gdLst>
              <a:ahLst/>
              <a:cxnLst>
                <a:cxn ang="T8">
                  <a:pos x="T0" y="T1"/>
                </a:cxn>
                <a:cxn ang="T9">
                  <a:pos x="T2" y="T3"/>
                </a:cxn>
                <a:cxn ang="T10">
                  <a:pos x="T4" y="T5"/>
                </a:cxn>
                <a:cxn ang="T11">
                  <a:pos x="T6" y="T7"/>
                </a:cxn>
              </a:cxnLst>
              <a:rect l="T12" t="T13" r="T14" b="T15"/>
              <a:pathLst>
                <a:path w="252" h="96">
                  <a:moveTo>
                    <a:pt x="0" y="92"/>
                  </a:moveTo>
                  <a:lnTo>
                    <a:pt x="0" y="0"/>
                  </a:lnTo>
                  <a:lnTo>
                    <a:pt x="252" y="0"/>
                  </a:lnTo>
                  <a:lnTo>
                    <a:pt x="252" y="96"/>
                  </a:lnTo>
                </a:path>
              </a:pathLst>
            </a:custGeom>
            <a:noFill/>
            <a:ln w="25400" cap="flat" cmpd="sng">
              <a:solidFill>
                <a:srgbClr val="4C6F84"/>
              </a:solidFill>
              <a:prstDash val="solid"/>
              <a:round/>
              <a:headEnd type="none" w="med" len="med"/>
              <a:tailEnd type="none" w="med" len="med"/>
            </a:ln>
          </p:spPr>
          <p:txBody>
            <a:bodyPr wrap="none" lIns="0" tIns="0" rIns="0" bIns="0" anchor="ctr"/>
            <a:lstStyle/>
            <a:p>
              <a:endParaRPr lang="en-US"/>
            </a:p>
          </p:txBody>
        </p:sp>
        <p:grpSp>
          <p:nvGrpSpPr>
            <p:cNvPr id="35" name="Group 1302"/>
            <p:cNvGrpSpPr>
              <a:grpSpLocks/>
            </p:cNvGrpSpPr>
            <p:nvPr/>
          </p:nvGrpSpPr>
          <p:grpSpPr bwMode="auto">
            <a:xfrm>
              <a:off x="1981" y="3843"/>
              <a:ext cx="298" cy="248"/>
              <a:chOff x="965" y="3648"/>
              <a:chExt cx="422" cy="350"/>
            </a:xfrm>
          </p:grpSpPr>
          <p:grpSp>
            <p:nvGrpSpPr>
              <p:cNvPr id="36" name="Group 1303"/>
              <p:cNvGrpSpPr>
                <a:grpSpLocks/>
              </p:cNvGrpSpPr>
              <p:nvPr/>
            </p:nvGrpSpPr>
            <p:grpSpPr bwMode="auto">
              <a:xfrm>
                <a:off x="965" y="3648"/>
                <a:ext cx="422" cy="158"/>
                <a:chOff x="2739" y="3120"/>
                <a:chExt cx="510" cy="192"/>
              </a:xfrm>
            </p:grpSpPr>
            <p:pic>
              <p:nvPicPr>
                <p:cNvPr id="42"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43"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44"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45"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nvGrpSpPr>
              <p:cNvPr id="37" name="Group 1308"/>
              <p:cNvGrpSpPr>
                <a:grpSpLocks/>
              </p:cNvGrpSpPr>
              <p:nvPr/>
            </p:nvGrpSpPr>
            <p:grpSpPr bwMode="auto">
              <a:xfrm>
                <a:off x="965" y="3840"/>
                <a:ext cx="422" cy="158"/>
                <a:chOff x="2739" y="3120"/>
                <a:chExt cx="510" cy="192"/>
              </a:xfrm>
            </p:grpSpPr>
            <p:pic>
              <p:nvPicPr>
                <p:cNvPr id="38"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39"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40"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41"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grpSp>
      <p:grpSp>
        <p:nvGrpSpPr>
          <p:cNvPr id="46" name="Group 7"/>
          <p:cNvGrpSpPr>
            <a:grpSpLocks/>
          </p:cNvGrpSpPr>
          <p:nvPr/>
        </p:nvGrpSpPr>
        <p:grpSpPr bwMode="auto">
          <a:xfrm>
            <a:off x="10254970" y="4715517"/>
            <a:ext cx="2177637" cy="1891343"/>
            <a:chOff x="1981" y="3546"/>
            <a:chExt cx="298" cy="545"/>
          </a:xfrm>
        </p:grpSpPr>
        <p:sp>
          <p:nvSpPr>
            <p:cNvPr id="47" name="Line 199"/>
            <p:cNvSpPr>
              <a:spLocks noChangeShapeType="1"/>
            </p:cNvSpPr>
            <p:nvPr/>
          </p:nvSpPr>
          <p:spPr bwMode="auto">
            <a:xfrm flipV="1">
              <a:off x="2126" y="3546"/>
              <a:ext cx="0" cy="195"/>
            </a:xfrm>
            <a:prstGeom prst="line">
              <a:avLst/>
            </a:prstGeom>
            <a:noFill/>
            <a:ln w="25400">
              <a:solidFill>
                <a:srgbClr val="4C6F84"/>
              </a:solidFill>
              <a:round/>
              <a:headEnd/>
              <a:tailEnd/>
            </a:ln>
          </p:spPr>
          <p:txBody>
            <a:bodyPr wrap="none" lIns="0" tIns="0" rIns="0" bIns="0" anchor="ctr"/>
            <a:lstStyle/>
            <a:p>
              <a:endParaRPr lang="en-US"/>
            </a:p>
          </p:txBody>
        </p:sp>
        <p:sp>
          <p:nvSpPr>
            <p:cNvPr id="48" name="Line 200"/>
            <p:cNvSpPr>
              <a:spLocks noChangeShapeType="1"/>
            </p:cNvSpPr>
            <p:nvPr/>
          </p:nvSpPr>
          <p:spPr bwMode="auto">
            <a:xfrm flipV="1">
              <a:off x="2087"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49" name="Line 201"/>
            <p:cNvSpPr>
              <a:spLocks noChangeShapeType="1"/>
            </p:cNvSpPr>
            <p:nvPr/>
          </p:nvSpPr>
          <p:spPr bwMode="auto">
            <a:xfrm flipV="1">
              <a:off x="2171"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50" name="Freeform 11"/>
            <p:cNvSpPr>
              <a:spLocks/>
            </p:cNvSpPr>
            <p:nvPr/>
          </p:nvSpPr>
          <p:spPr bwMode="auto">
            <a:xfrm>
              <a:off x="2000" y="3740"/>
              <a:ext cx="252" cy="114"/>
            </a:xfrm>
            <a:custGeom>
              <a:avLst/>
              <a:gdLst>
                <a:gd name="T0" fmla="*/ 0 w 252"/>
                <a:gd name="T1" fmla="*/ 92 h 96"/>
                <a:gd name="T2" fmla="*/ 0 w 252"/>
                <a:gd name="T3" fmla="*/ 0 h 96"/>
                <a:gd name="T4" fmla="*/ 252 w 252"/>
                <a:gd name="T5" fmla="*/ 0 h 96"/>
                <a:gd name="T6" fmla="*/ 252 w 252"/>
                <a:gd name="T7" fmla="*/ 96 h 96"/>
                <a:gd name="T8" fmla="*/ 0 60000 65536"/>
                <a:gd name="T9" fmla="*/ 0 60000 65536"/>
                <a:gd name="T10" fmla="*/ 0 60000 65536"/>
                <a:gd name="T11" fmla="*/ 0 60000 65536"/>
                <a:gd name="T12" fmla="*/ 0 w 252"/>
                <a:gd name="T13" fmla="*/ 0 h 96"/>
                <a:gd name="T14" fmla="*/ 252 w 252"/>
                <a:gd name="T15" fmla="*/ 96 h 96"/>
              </a:gdLst>
              <a:ahLst/>
              <a:cxnLst>
                <a:cxn ang="T8">
                  <a:pos x="T0" y="T1"/>
                </a:cxn>
                <a:cxn ang="T9">
                  <a:pos x="T2" y="T3"/>
                </a:cxn>
                <a:cxn ang="T10">
                  <a:pos x="T4" y="T5"/>
                </a:cxn>
                <a:cxn ang="T11">
                  <a:pos x="T6" y="T7"/>
                </a:cxn>
              </a:cxnLst>
              <a:rect l="T12" t="T13" r="T14" b="T15"/>
              <a:pathLst>
                <a:path w="252" h="96">
                  <a:moveTo>
                    <a:pt x="0" y="92"/>
                  </a:moveTo>
                  <a:lnTo>
                    <a:pt x="0" y="0"/>
                  </a:lnTo>
                  <a:lnTo>
                    <a:pt x="252" y="0"/>
                  </a:lnTo>
                  <a:lnTo>
                    <a:pt x="252" y="96"/>
                  </a:lnTo>
                </a:path>
              </a:pathLst>
            </a:custGeom>
            <a:noFill/>
            <a:ln w="25400" cap="flat" cmpd="sng">
              <a:solidFill>
                <a:srgbClr val="4C6F84"/>
              </a:solidFill>
              <a:prstDash val="solid"/>
              <a:round/>
              <a:headEnd type="none" w="med" len="med"/>
              <a:tailEnd type="none" w="med" len="med"/>
            </a:ln>
          </p:spPr>
          <p:txBody>
            <a:bodyPr wrap="none" lIns="0" tIns="0" rIns="0" bIns="0" anchor="ctr"/>
            <a:lstStyle/>
            <a:p>
              <a:endParaRPr lang="en-US"/>
            </a:p>
          </p:txBody>
        </p:sp>
        <p:grpSp>
          <p:nvGrpSpPr>
            <p:cNvPr id="51" name="Group 1302"/>
            <p:cNvGrpSpPr>
              <a:grpSpLocks/>
            </p:cNvGrpSpPr>
            <p:nvPr/>
          </p:nvGrpSpPr>
          <p:grpSpPr bwMode="auto">
            <a:xfrm>
              <a:off x="1981" y="3843"/>
              <a:ext cx="298" cy="248"/>
              <a:chOff x="965" y="3648"/>
              <a:chExt cx="422" cy="350"/>
            </a:xfrm>
          </p:grpSpPr>
          <p:grpSp>
            <p:nvGrpSpPr>
              <p:cNvPr id="52" name="Group 1303"/>
              <p:cNvGrpSpPr>
                <a:grpSpLocks/>
              </p:cNvGrpSpPr>
              <p:nvPr/>
            </p:nvGrpSpPr>
            <p:grpSpPr bwMode="auto">
              <a:xfrm>
                <a:off x="965" y="3648"/>
                <a:ext cx="422" cy="158"/>
                <a:chOff x="2739" y="3120"/>
                <a:chExt cx="510" cy="192"/>
              </a:xfrm>
            </p:grpSpPr>
            <p:pic>
              <p:nvPicPr>
                <p:cNvPr id="58"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59"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60"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61"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nvGrpSpPr>
              <p:cNvPr id="53" name="Group 1308"/>
              <p:cNvGrpSpPr>
                <a:grpSpLocks/>
              </p:cNvGrpSpPr>
              <p:nvPr/>
            </p:nvGrpSpPr>
            <p:grpSpPr bwMode="auto">
              <a:xfrm>
                <a:off x="965" y="3840"/>
                <a:ext cx="422" cy="158"/>
                <a:chOff x="2739" y="3120"/>
                <a:chExt cx="510" cy="192"/>
              </a:xfrm>
            </p:grpSpPr>
            <p:pic>
              <p:nvPicPr>
                <p:cNvPr id="54"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55"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56"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57"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grpSp>
      <p:pic>
        <p:nvPicPr>
          <p:cNvPr id="28" name="Picture 27" descr="prelaunch_ex4550.gif"/>
          <p:cNvPicPr>
            <a:picLocks noChangeAspect="1"/>
          </p:cNvPicPr>
          <p:nvPr/>
        </p:nvPicPr>
        <p:blipFill>
          <a:blip r:embed="rId5" cstate="print"/>
          <a:stretch>
            <a:fillRect/>
          </a:stretch>
        </p:blipFill>
        <p:spPr>
          <a:xfrm>
            <a:off x="5930843" y="4622346"/>
            <a:ext cx="2768718" cy="311485"/>
          </a:xfrm>
          <a:prstGeom prst="rect">
            <a:avLst/>
          </a:prstGeom>
        </p:spPr>
      </p:pic>
      <p:pic>
        <p:nvPicPr>
          <p:cNvPr id="29" name="Picture 28" descr="prelaunch_ex4550.gif"/>
          <p:cNvPicPr>
            <a:picLocks noChangeAspect="1"/>
          </p:cNvPicPr>
          <p:nvPr/>
        </p:nvPicPr>
        <p:blipFill>
          <a:blip r:embed="rId5" cstate="print"/>
          <a:stretch>
            <a:fillRect/>
          </a:stretch>
        </p:blipFill>
        <p:spPr>
          <a:xfrm>
            <a:off x="9959430" y="4622346"/>
            <a:ext cx="2768718" cy="311485"/>
          </a:xfrm>
          <a:prstGeom prst="rect">
            <a:avLst/>
          </a:prstGeom>
        </p:spPr>
      </p:pic>
      <p:sp>
        <p:nvSpPr>
          <p:cNvPr id="115" name="TextBox 114"/>
          <p:cNvSpPr txBox="1"/>
          <p:nvPr/>
        </p:nvSpPr>
        <p:spPr>
          <a:xfrm>
            <a:off x="402623" y="4485970"/>
            <a:ext cx="1105434" cy="916728"/>
          </a:xfrm>
          <a:prstGeom prst="rect">
            <a:avLst/>
          </a:prstGeom>
          <a:noFill/>
        </p:spPr>
        <p:txBody>
          <a:bodyPr wrap="none" lIns="130622" tIns="65311" rIns="130622" bIns="65311" rtlCol="0">
            <a:spAutoFit/>
          </a:bodyPr>
          <a:lstStyle/>
          <a:p>
            <a:pPr algn="r"/>
            <a:r>
              <a:rPr lang="en-US" sz="1700" dirty="0"/>
              <a:t>EX &amp; QFX</a:t>
            </a:r>
            <a:br>
              <a:rPr lang="en-US" sz="1700" dirty="0"/>
            </a:br>
            <a:r>
              <a:rPr lang="en-US" sz="1700" dirty="0"/>
              <a:t>Series</a:t>
            </a:r>
          </a:p>
          <a:p>
            <a:pPr algn="r"/>
            <a:r>
              <a:rPr lang="en-US" sz="1700" dirty="0"/>
              <a:t> Switches</a:t>
            </a:r>
          </a:p>
        </p:txBody>
      </p:sp>
    </p:spTree>
    <p:extLst>
      <p:ext uri="{BB962C8B-B14F-4D97-AF65-F5344CB8AC3E}">
        <p14:creationId xmlns:p14="http://schemas.microsoft.com/office/powerpoint/2010/main" val="2119622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35" presetClass="path" presetSubtype="0" accel="50000" decel="50000" fill="hold" nodeType="afterEffect">
                                  <p:stCondLst>
                                    <p:cond delay="0"/>
                                  </p:stCondLst>
                                  <p:childTnLst>
                                    <p:animMotion origin="layout" path="M 0.00277 -1.48148E-6 L -0.29479 0.00139 " pathEditMode="relative" rAng="0" ptsTypes="AA">
                                      <p:cBhvr>
                                        <p:cTn id="10" dur="1000" fill="hold"/>
                                        <p:tgtEl>
                                          <p:spTgt spid="8"/>
                                        </p:tgtEl>
                                        <p:attrNameLst>
                                          <p:attrName>ppt_x</p:attrName>
                                          <p:attrName>ppt_y</p:attrName>
                                        </p:attrNameLst>
                                      </p:cBhvr>
                                      <p:rCtr x="-14900" y="100"/>
                                    </p:animMotion>
                                  </p:childTnLst>
                                </p:cTn>
                              </p:par>
                            </p:childTnLst>
                          </p:cTn>
                        </p:par>
                        <p:par>
                          <p:cTn id="11" fill="hold">
                            <p:stCondLst>
                              <p:cond delay="2000"/>
                            </p:stCondLst>
                            <p:childTnLst>
                              <p:par>
                                <p:cTn id="12" presetID="47"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1000"/>
                                        <p:tgtEl>
                                          <p:spTgt spid="81"/>
                                        </p:tgtEl>
                                      </p:cBhvr>
                                    </p:animEffect>
                                    <p:anim calcmode="lin" valueType="num">
                                      <p:cBhvr>
                                        <p:cTn id="15" dur="1000" fill="hold"/>
                                        <p:tgtEl>
                                          <p:spTgt spid="81"/>
                                        </p:tgtEl>
                                        <p:attrNameLst>
                                          <p:attrName>ppt_x</p:attrName>
                                        </p:attrNameLst>
                                      </p:cBhvr>
                                      <p:tavLst>
                                        <p:tav tm="0">
                                          <p:val>
                                            <p:strVal val="#ppt_x"/>
                                          </p:val>
                                        </p:tav>
                                        <p:tav tm="100000">
                                          <p:val>
                                            <p:strVal val="#ppt_x"/>
                                          </p:val>
                                        </p:tav>
                                      </p:tavLst>
                                    </p:anim>
                                    <p:anim calcmode="lin" valueType="num">
                                      <p:cBhvr>
                                        <p:cTn id="1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nodeType="clickEffect">
                                  <p:stCondLst>
                                    <p:cond delay="0"/>
                                  </p:stCondLst>
                                  <p:childTnLst>
                                    <p:animMotion origin="layout" path="M -0.29479 0.00139 L -0.6559 0.31042 " pathEditMode="relative" rAng="0" ptsTypes="AA">
                                      <p:cBhvr>
                                        <p:cTn id="20" dur="1000" fill="hold"/>
                                        <p:tgtEl>
                                          <p:spTgt spid="8"/>
                                        </p:tgtEl>
                                        <p:attrNameLst>
                                          <p:attrName>ppt_x</p:attrName>
                                          <p:attrName>ppt_y</p:attrName>
                                        </p:attrNameLst>
                                      </p:cBhvr>
                                      <p:rCtr x="-18100" y="1540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1000"/>
                                        <p:tgtEl>
                                          <p:spTgt spid="115"/>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7" presetClass="entr" presetSubtype="0" fill="hold" nodeType="after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1000"/>
                                        <p:tgtEl>
                                          <p:spTgt spid="88"/>
                                        </p:tgtEl>
                                      </p:cBhvr>
                                    </p:animEffect>
                                    <p:anim calcmode="lin" valueType="num">
                                      <p:cBhvr>
                                        <p:cTn id="49" dur="1000" fill="hold"/>
                                        <p:tgtEl>
                                          <p:spTgt spid="88"/>
                                        </p:tgtEl>
                                        <p:attrNameLst>
                                          <p:attrName>ppt_x</p:attrName>
                                        </p:attrNameLst>
                                      </p:cBhvr>
                                      <p:tavLst>
                                        <p:tav tm="0">
                                          <p:val>
                                            <p:strVal val="#ppt_x"/>
                                          </p:val>
                                        </p:tav>
                                        <p:tav tm="100000">
                                          <p:val>
                                            <p:strVal val="#ppt_x"/>
                                          </p:val>
                                        </p:tav>
                                      </p:tavLst>
                                    </p:anim>
                                    <p:anim calcmode="lin" valueType="num">
                                      <p:cBhvr>
                                        <p:cTn id="50" dur="1000" fill="hold"/>
                                        <p:tgtEl>
                                          <p:spTgt spid="88"/>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7" presetClass="entr" presetSubtype="0"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fade">
                                      <p:cBhvr>
                                        <p:cTn id="54" dur="1000"/>
                                        <p:tgtEl>
                                          <p:spTgt spid="89"/>
                                        </p:tgtEl>
                                      </p:cBhvr>
                                    </p:animEffect>
                                    <p:anim calcmode="lin" valueType="num">
                                      <p:cBhvr>
                                        <p:cTn id="55" dur="1000" fill="hold"/>
                                        <p:tgtEl>
                                          <p:spTgt spid="89"/>
                                        </p:tgtEl>
                                        <p:attrNameLst>
                                          <p:attrName>ppt_x</p:attrName>
                                        </p:attrNameLst>
                                      </p:cBhvr>
                                      <p:tavLst>
                                        <p:tav tm="0">
                                          <p:val>
                                            <p:strVal val="#ppt_x"/>
                                          </p:val>
                                        </p:tav>
                                        <p:tav tm="100000">
                                          <p:val>
                                            <p:strVal val="#ppt_x"/>
                                          </p:val>
                                        </p:tav>
                                      </p:tavLst>
                                    </p:anim>
                                    <p:anim calcmode="lin" valueType="num">
                                      <p:cBhvr>
                                        <p:cTn id="56"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2" name="Rectangle 2"/>
          <p:cNvSpPr>
            <a:spLocks noGrp="1" noChangeArrowheads="1"/>
          </p:cNvSpPr>
          <p:nvPr>
            <p:ph type="title"/>
          </p:nvPr>
        </p:nvSpPr>
        <p:spPr/>
        <p:txBody>
          <a:bodyPr/>
          <a:lstStyle/>
          <a:p>
            <a:r>
              <a:rPr lang="en-US" smtClean="0"/>
              <a:t>Solution</a:t>
            </a:r>
            <a:endParaRPr lang="en-US"/>
          </a:p>
        </p:txBody>
      </p:sp>
      <p:sp>
        <p:nvSpPr>
          <p:cNvPr id="13315" name="Rectangle 3"/>
          <p:cNvSpPr>
            <a:spLocks noGrp="1" noChangeArrowheads="1"/>
          </p:cNvSpPr>
          <p:nvPr>
            <p:ph sz="quarter" idx="1"/>
          </p:nvPr>
        </p:nvSpPr>
        <p:spPr>
          <a:xfrm>
            <a:off x="720725" y="2052638"/>
            <a:ext cx="13166725" cy="5430837"/>
          </a:xfrm>
        </p:spPr>
        <p:txBody>
          <a:bodyPr/>
          <a:lstStyle/>
          <a:p>
            <a:r>
              <a:rPr lang="en-US" dirty="0" smtClean="0"/>
              <a:t>Zero Touch Provisioning</a:t>
            </a:r>
          </a:p>
          <a:p>
            <a:endParaRPr lang="en-US" dirty="0" smtClean="0"/>
          </a:p>
          <a:p>
            <a:r>
              <a:rPr lang="en-US" dirty="0" smtClean="0"/>
              <a:t>Overcomes the problem of manual provisioning.</a:t>
            </a:r>
          </a:p>
          <a:p>
            <a:endParaRPr lang="en-US" dirty="0" smtClean="0"/>
          </a:p>
          <a:p>
            <a:r>
              <a:rPr lang="en-US" dirty="0" smtClean="0"/>
              <a:t>Expects DHCP and File Servers to provide sufficient data to provision</a:t>
            </a:r>
          </a:p>
        </p:txBody>
      </p:sp>
    </p:spTree>
    <p:extLst>
      <p:ext uri="{BB962C8B-B14F-4D97-AF65-F5344CB8AC3E}">
        <p14:creationId xmlns:p14="http://schemas.microsoft.com/office/powerpoint/2010/main" val="199731000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What is ZTP?  (It’s Not Magic)</a:t>
            </a:r>
            <a:endParaRPr lang="en-US" dirty="0"/>
          </a:p>
        </p:txBody>
      </p:sp>
      <p:sp>
        <p:nvSpPr>
          <p:cNvPr id="4" name="Content Placeholder 3"/>
          <p:cNvSpPr>
            <a:spLocks noGrp="1"/>
          </p:cNvSpPr>
          <p:nvPr>
            <p:ph idx="1"/>
          </p:nvPr>
        </p:nvSpPr>
        <p:spPr/>
        <p:txBody>
          <a:bodyPr/>
          <a:lstStyle/>
          <a:p>
            <a:r>
              <a:rPr lang="en-US" smtClean="0"/>
              <a:t>The Preboot eXecution Environment (PXE) is a standardized </a:t>
            </a:r>
            <a:r>
              <a:rPr lang="en-US" smtClean="0">
                <a:hlinkClick r:id="rId2" tooltip="Client-server"/>
              </a:rPr>
              <a:t>client-server</a:t>
            </a:r>
            <a:r>
              <a:rPr lang="en-US" smtClean="0"/>
              <a:t> environment to </a:t>
            </a:r>
            <a:r>
              <a:rPr lang="en-US" smtClean="0">
                <a:hlinkClick r:id="rId3" tooltip="Booting"/>
              </a:rPr>
              <a:t>boot</a:t>
            </a:r>
            <a:r>
              <a:rPr lang="en-US" smtClean="0"/>
              <a:t> clients from a network. Only a PXE capable </a:t>
            </a:r>
            <a:r>
              <a:rPr lang="en-US" smtClean="0">
                <a:hlinkClick r:id="rId4" tooltip="Network Interface Card"/>
              </a:rPr>
              <a:t>Network Interface Card</a:t>
            </a:r>
            <a:r>
              <a:rPr lang="en-US" smtClean="0"/>
              <a:t> and small set of protocols such as </a:t>
            </a:r>
            <a:r>
              <a:rPr lang="en-US" smtClean="0">
                <a:hlinkClick r:id="rId5" tooltip="DHCP"/>
              </a:rPr>
              <a:t>DHCP</a:t>
            </a:r>
            <a:r>
              <a:rPr lang="en-US" smtClean="0"/>
              <a:t> and </a:t>
            </a:r>
            <a:r>
              <a:rPr lang="en-US" smtClean="0">
                <a:hlinkClick r:id="rId6" tooltip="TFTP"/>
              </a:rPr>
              <a:t>TFTP</a:t>
            </a:r>
            <a:r>
              <a:rPr lang="en-US" smtClean="0"/>
              <a:t> are required.</a:t>
            </a:r>
            <a:endParaRPr lang="en-US" dirty="0"/>
          </a:p>
        </p:txBody>
      </p:sp>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372" y="4025042"/>
            <a:ext cx="12195166" cy="3761703"/>
          </a:xfrm>
          <a:prstGeom prst="rect">
            <a:avLst/>
          </a:prstGeom>
        </p:spPr>
      </p:pic>
    </p:spTree>
    <p:extLst>
      <p:ext uri="{BB962C8B-B14F-4D97-AF65-F5344CB8AC3E}">
        <p14:creationId xmlns:p14="http://schemas.microsoft.com/office/powerpoint/2010/main" val="19312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Oval 118"/>
          <p:cNvSpPr/>
          <p:nvPr/>
        </p:nvSpPr>
        <p:spPr>
          <a:xfrm>
            <a:off x="6402915" y="1184331"/>
            <a:ext cx="1824570" cy="1368427"/>
          </a:xfrm>
          <a:prstGeom prst="ellipse">
            <a:avLst/>
          </a:prstGeom>
          <a:solidFill>
            <a:schemeClr val="bg1"/>
          </a:solidFill>
          <a:ln w="38100"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dirty="0">
              <a:ln w="28575" cmpd="sng">
                <a:solidFill>
                  <a:schemeClr val="tx1"/>
                </a:solidFill>
              </a:ln>
            </a:endParaRPr>
          </a:p>
        </p:txBody>
      </p:sp>
      <p:grpSp>
        <p:nvGrpSpPr>
          <p:cNvPr id="4" name="Group 88"/>
          <p:cNvGrpSpPr/>
          <p:nvPr/>
        </p:nvGrpSpPr>
        <p:grpSpPr>
          <a:xfrm>
            <a:off x="9479574" y="2602851"/>
            <a:ext cx="3728426" cy="3684834"/>
            <a:chOff x="5924734" y="2590800"/>
            <a:chExt cx="2330266" cy="3070695"/>
          </a:xfrm>
        </p:grpSpPr>
        <p:sp>
          <p:nvSpPr>
            <p:cNvPr id="84" name="TextBox 83"/>
            <p:cNvSpPr txBox="1"/>
            <p:nvPr/>
          </p:nvSpPr>
          <p:spPr>
            <a:xfrm>
              <a:off x="5924734" y="2590800"/>
              <a:ext cx="2330266" cy="3070695"/>
            </a:xfrm>
            <a:prstGeom prst="round2SameRect">
              <a:avLst>
                <a:gd name="adj1" fmla="val 8550"/>
                <a:gd name="adj2" fmla="val 0"/>
              </a:avLst>
            </a:prstGeom>
            <a:gradFill flip="none" rotWithShape="1">
              <a:gsLst>
                <a:gs pos="100000">
                  <a:schemeClr val="accent5">
                    <a:lumMod val="40000"/>
                    <a:lumOff val="60000"/>
                  </a:schemeClr>
                </a:gs>
                <a:gs pos="0">
                  <a:schemeClr val="accent5">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64" name="Round Same Side Corner Rectangle 63"/>
            <p:cNvSpPr/>
            <p:nvPr/>
          </p:nvSpPr>
          <p:spPr bwMode="gray">
            <a:xfrm flipH="1">
              <a:off x="5972601" y="2644767"/>
              <a:ext cx="2210923" cy="898635"/>
            </a:xfrm>
            <a:prstGeom prst="round2SameRect">
              <a:avLst/>
            </a:prstGeom>
            <a:gradFill>
              <a:gsLst>
                <a:gs pos="50000">
                  <a:srgbClr val="5D87A1">
                    <a:alpha val="90000"/>
                  </a:srgbClr>
                </a:gs>
                <a:gs pos="100000">
                  <a:srgbClr val="2F5376">
                    <a:alpha val="90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2268" lvl="1" indent="-2268" algn="ctr">
                <a:lnSpc>
                  <a:spcPct val="90000"/>
                </a:lnSpc>
              </a:pPr>
              <a:r>
                <a:rPr lang="en-US" b="1" dirty="0">
                  <a:solidFill>
                    <a:srgbClr val="FFFFFF"/>
                  </a:solidFill>
                </a:rPr>
                <a:t>Auto Image and Configure</a:t>
              </a:r>
            </a:p>
          </p:txBody>
        </p:sp>
      </p:grpSp>
      <p:grpSp>
        <p:nvGrpSpPr>
          <p:cNvPr id="5" name="Group 87"/>
          <p:cNvGrpSpPr/>
          <p:nvPr/>
        </p:nvGrpSpPr>
        <p:grpSpPr>
          <a:xfrm>
            <a:off x="5450987" y="2602851"/>
            <a:ext cx="3728426" cy="3684834"/>
            <a:chOff x="3406867" y="2590800"/>
            <a:chExt cx="2330266" cy="3070695"/>
          </a:xfrm>
        </p:grpSpPr>
        <p:sp>
          <p:nvSpPr>
            <p:cNvPr id="83" name="TextBox 82"/>
            <p:cNvSpPr txBox="1"/>
            <p:nvPr/>
          </p:nvSpPr>
          <p:spPr>
            <a:xfrm>
              <a:off x="3406867" y="2590800"/>
              <a:ext cx="2330266" cy="3070695"/>
            </a:xfrm>
            <a:prstGeom prst="round2SameRect">
              <a:avLst>
                <a:gd name="adj1" fmla="val 8550"/>
                <a:gd name="adj2" fmla="val 0"/>
              </a:avLst>
            </a:prstGeom>
            <a:gradFill flip="none" rotWithShape="1">
              <a:gsLst>
                <a:gs pos="100000">
                  <a:schemeClr val="accent5">
                    <a:lumMod val="40000"/>
                    <a:lumOff val="60000"/>
                  </a:schemeClr>
                </a:gs>
                <a:gs pos="0">
                  <a:schemeClr val="accent5">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63" name="Round Same Side Corner Rectangle 62"/>
            <p:cNvSpPr/>
            <p:nvPr/>
          </p:nvSpPr>
          <p:spPr bwMode="gray">
            <a:xfrm flipH="1">
              <a:off x="3466539" y="2644767"/>
              <a:ext cx="2210923" cy="898635"/>
            </a:xfrm>
            <a:prstGeom prst="round2SameRect">
              <a:avLst/>
            </a:prstGeom>
            <a:gradFill>
              <a:gsLst>
                <a:gs pos="50000">
                  <a:srgbClr val="5D87A1">
                    <a:alpha val="90000"/>
                  </a:srgbClr>
                </a:gs>
                <a:gs pos="100000">
                  <a:srgbClr val="2F5376">
                    <a:alpha val="90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2268" lvl="1" indent="-2268" algn="ctr">
                <a:lnSpc>
                  <a:spcPct val="90000"/>
                </a:lnSpc>
              </a:pPr>
              <a:r>
                <a:rPr lang="en-US" b="1" dirty="0">
                  <a:solidFill>
                    <a:srgbClr val="FFFFFF"/>
                  </a:solidFill>
                </a:rPr>
                <a:t>Auto Image and Configure</a:t>
              </a:r>
            </a:p>
          </p:txBody>
        </p:sp>
      </p:grpSp>
      <p:grpSp>
        <p:nvGrpSpPr>
          <p:cNvPr id="6" name="Group 86"/>
          <p:cNvGrpSpPr/>
          <p:nvPr/>
        </p:nvGrpSpPr>
        <p:grpSpPr>
          <a:xfrm>
            <a:off x="1422400" y="2602851"/>
            <a:ext cx="3728426" cy="3684834"/>
            <a:chOff x="889000" y="2590800"/>
            <a:chExt cx="2330266" cy="3070695"/>
          </a:xfrm>
        </p:grpSpPr>
        <p:sp>
          <p:nvSpPr>
            <p:cNvPr id="82" name="TextBox 81"/>
            <p:cNvSpPr txBox="1"/>
            <p:nvPr/>
          </p:nvSpPr>
          <p:spPr>
            <a:xfrm>
              <a:off x="889000" y="2590800"/>
              <a:ext cx="2330266" cy="3070695"/>
            </a:xfrm>
            <a:prstGeom prst="round2SameRect">
              <a:avLst>
                <a:gd name="adj1" fmla="val 8550"/>
                <a:gd name="adj2" fmla="val 0"/>
              </a:avLst>
            </a:prstGeom>
            <a:gradFill flip="none" rotWithShape="1">
              <a:gsLst>
                <a:gs pos="100000">
                  <a:schemeClr val="accent5">
                    <a:lumMod val="40000"/>
                    <a:lumOff val="60000"/>
                  </a:schemeClr>
                </a:gs>
                <a:gs pos="0">
                  <a:schemeClr val="accent5">
                    <a:alpha val="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62" name="Round Same Side Corner Rectangle 61"/>
            <p:cNvSpPr/>
            <p:nvPr/>
          </p:nvSpPr>
          <p:spPr bwMode="gray">
            <a:xfrm flipH="1">
              <a:off x="948672" y="2644767"/>
              <a:ext cx="2210923" cy="898635"/>
            </a:xfrm>
            <a:prstGeom prst="round2SameRect">
              <a:avLst/>
            </a:prstGeom>
            <a:gradFill>
              <a:gsLst>
                <a:gs pos="50000">
                  <a:srgbClr val="5D87A1">
                    <a:alpha val="90000"/>
                  </a:srgbClr>
                </a:gs>
                <a:gs pos="100000">
                  <a:srgbClr val="2F5376">
                    <a:alpha val="90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nchorCtr="0"/>
            <a:lstStyle/>
            <a:p>
              <a:pPr marL="2268" lvl="1" indent="-2268" algn="ctr">
                <a:lnSpc>
                  <a:spcPct val="90000"/>
                </a:lnSpc>
              </a:pPr>
              <a:r>
                <a:rPr lang="en-US" b="1" dirty="0">
                  <a:solidFill>
                    <a:srgbClr val="FFFFFF"/>
                  </a:solidFill>
                </a:rPr>
                <a:t>Auto Image and Configure</a:t>
              </a:r>
            </a:p>
          </p:txBody>
        </p:sp>
      </p:grpSp>
      <p:sp>
        <p:nvSpPr>
          <p:cNvPr id="2" name="Title 1"/>
          <p:cNvSpPr>
            <a:spLocks noGrp="1"/>
          </p:cNvSpPr>
          <p:nvPr>
            <p:ph type="title"/>
          </p:nvPr>
        </p:nvSpPr>
        <p:spPr>
          <a:xfrm>
            <a:off x="657926" y="632643"/>
            <a:ext cx="13167362" cy="590932"/>
          </a:xfrm>
        </p:spPr>
        <p:txBody>
          <a:bodyPr/>
          <a:lstStyle/>
          <a:p>
            <a:r>
              <a:rPr lang="en-US" dirty="0" smtClean="0"/>
              <a:t>Zero touch provisioning</a:t>
            </a:r>
            <a:endParaRPr lang="en-US" dirty="0"/>
          </a:p>
        </p:txBody>
      </p:sp>
      <p:pic>
        <p:nvPicPr>
          <p:cNvPr id="3" name="Picture 2" descr="Workstation Male Back.png"/>
          <p:cNvPicPr>
            <a:picLocks noChangeAspect="1"/>
          </p:cNvPicPr>
          <p:nvPr/>
        </p:nvPicPr>
        <p:blipFill>
          <a:blip r:embed="rId3" cstate="print"/>
          <a:stretch>
            <a:fillRect/>
          </a:stretch>
        </p:blipFill>
        <p:spPr>
          <a:xfrm>
            <a:off x="6630022" y="1463040"/>
            <a:ext cx="1370360" cy="865490"/>
          </a:xfrm>
          <a:prstGeom prst="rect">
            <a:avLst/>
          </a:prstGeom>
        </p:spPr>
      </p:pic>
      <p:grpSp>
        <p:nvGrpSpPr>
          <p:cNvPr id="7" name="Group 85"/>
          <p:cNvGrpSpPr/>
          <p:nvPr/>
        </p:nvGrpSpPr>
        <p:grpSpPr>
          <a:xfrm>
            <a:off x="2197796" y="4234448"/>
            <a:ext cx="2177637" cy="1880932"/>
            <a:chOff x="1547795" y="3450911"/>
            <a:chExt cx="1361023" cy="1567443"/>
          </a:xfrm>
        </p:grpSpPr>
        <p:sp>
          <p:nvSpPr>
            <p:cNvPr id="13" name="Line 199"/>
            <p:cNvSpPr>
              <a:spLocks noChangeShapeType="1"/>
            </p:cNvSpPr>
            <p:nvPr/>
          </p:nvSpPr>
          <p:spPr bwMode="auto">
            <a:xfrm flipV="1">
              <a:off x="2210038" y="3450911"/>
              <a:ext cx="0" cy="563932"/>
            </a:xfrm>
            <a:prstGeom prst="line">
              <a:avLst/>
            </a:prstGeom>
            <a:noFill/>
            <a:ln w="25400">
              <a:solidFill>
                <a:srgbClr val="4C6F84"/>
              </a:solidFill>
              <a:round/>
              <a:headEnd/>
              <a:tailEnd/>
            </a:ln>
          </p:spPr>
          <p:txBody>
            <a:bodyPr wrap="none" lIns="0" tIns="0" rIns="0" bIns="0" anchor="ctr"/>
            <a:lstStyle/>
            <a:p>
              <a:endParaRPr lang="en-US"/>
            </a:p>
          </p:txBody>
        </p:sp>
        <p:sp>
          <p:nvSpPr>
            <p:cNvPr id="14" name="Line 200"/>
            <p:cNvSpPr>
              <a:spLocks noChangeShapeType="1"/>
            </p:cNvSpPr>
            <p:nvPr/>
          </p:nvSpPr>
          <p:spPr bwMode="auto">
            <a:xfrm flipV="1">
              <a:off x="2031917" y="4014843"/>
              <a:ext cx="0" cy="277628"/>
            </a:xfrm>
            <a:prstGeom prst="line">
              <a:avLst/>
            </a:prstGeom>
            <a:noFill/>
            <a:ln w="25400">
              <a:solidFill>
                <a:srgbClr val="4C6F84"/>
              </a:solidFill>
              <a:round/>
              <a:headEnd/>
              <a:tailEnd/>
            </a:ln>
          </p:spPr>
          <p:txBody>
            <a:bodyPr wrap="none" lIns="0" tIns="0" rIns="0" bIns="0" anchor="ctr"/>
            <a:lstStyle/>
            <a:p>
              <a:endParaRPr lang="en-US"/>
            </a:p>
          </p:txBody>
        </p:sp>
        <p:sp>
          <p:nvSpPr>
            <p:cNvPr id="15" name="Line 201"/>
            <p:cNvSpPr>
              <a:spLocks noChangeShapeType="1"/>
            </p:cNvSpPr>
            <p:nvPr/>
          </p:nvSpPr>
          <p:spPr bwMode="auto">
            <a:xfrm flipV="1">
              <a:off x="2415561" y="4014843"/>
              <a:ext cx="0" cy="277628"/>
            </a:xfrm>
            <a:prstGeom prst="line">
              <a:avLst/>
            </a:prstGeom>
            <a:noFill/>
            <a:ln w="25400">
              <a:solidFill>
                <a:srgbClr val="4C6F84"/>
              </a:solidFill>
              <a:round/>
              <a:headEnd/>
              <a:tailEnd/>
            </a:ln>
          </p:spPr>
          <p:txBody>
            <a:bodyPr wrap="none" lIns="0" tIns="0" rIns="0" bIns="0" anchor="ctr"/>
            <a:lstStyle/>
            <a:p>
              <a:endParaRPr lang="en-US"/>
            </a:p>
          </p:txBody>
        </p:sp>
        <p:sp>
          <p:nvSpPr>
            <p:cNvPr id="16" name="Freeform 11"/>
            <p:cNvSpPr>
              <a:spLocks/>
            </p:cNvSpPr>
            <p:nvPr/>
          </p:nvSpPr>
          <p:spPr bwMode="auto">
            <a:xfrm>
              <a:off x="1634572" y="4003276"/>
              <a:ext cx="1150932" cy="329684"/>
            </a:xfrm>
            <a:custGeom>
              <a:avLst/>
              <a:gdLst>
                <a:gd name="T0" fmla="*/ 0 w 252"/>
                <a:gd name="T1" fmla="*/ 92 h 96"/>
                <a:gd name="T2" fmla="*/ 0 w 252"/>
                <a:gd name="T3" fmla="*/ 0 h 96"/>
                <a:gd name="T4" fmla="*/ 252 w 252"/>
                <a:gd name="T5" fmla="*/ 0 h 96"/>
                <a:gd name="T6" fmla="*/ 252 w 252"/>
                <a:gd name="T7" fmla="*/ 96 h 96"/>
                <a:gd name="T8" fmla="*/ 0 60000 65536"/>
                <a:gd name="T9" fmla="*/ 0 60000 65536"/>
                <a:gd name="T10" fmla="*/ 0 60000 65536"/>
                <a:gd name="T11" fmla="*/ 0 60000 65536"/>
                <a:gd name="T12" fmla="*/ 0 w 252"/>
                <a:gd name="T13" fmla="*/ 0 h 96"/>
                <a:gd name="T14" fmla="*/ 252 w 252"/>
                <a:gd name="T15" fmla="*/ 96 h 96"/>
              </a:gdLst>
              <a:ahLst/>
              <a:cxnLst>
                <a:cxn ang="T8">
                  <a:pos x="T0" y="T1"/>
                </a:cxn>
                <a:cxn ang="T9">
                  <a:pos x="T2" y="T3"/>
                </a:cxn>
                <a:cxn ang="T10">
                  <a:pos x="T4" y="T5"/>
                </a:cxn>
                <a:cxn ang="T11">
                  <a:pos x="T6" y="T7"/>
                </a:cxn>
              </a:cxnLst>
              <a:rect l="T12" t="T13" r="T14" b="T15"/>
              <a:pathLst>
                <a:path w="252" h="96">
                  <a:moveTo>
                    <a:pt x="0" y="92"/>
                  </a:moveTo>
                  <a:lnTo>
                    <a:pt x="0" y="0"/>
                  </a:lnTo>
                  <a:lnTo>
                    <a:pt x="252" y="0"/>
                  </a:lnTo>
                  <a:lnTo>
                    <a:pt x="252" y="96"/>
                  </a:lnTo>
                </a:path>
              </a:pathLst>
            </a:custGeom>
            <a:noFill/>
            <a:ln w="25400" cap="flat" cmpd="sng">
              <a:solidFill>
                <a:srgbClr val="4C6F84"/>
              </a:solidFill>
              <a:prstDash val="solid"/>
              <a:round/>
              <a:headEnd type="none" w="med" len="med"/>
              <a:tailEnd type="none" w="med" len="med"/>
            </a:ln>
          </p:spPr>
          <p:txBody>
            <a:bodyPr wrap="none" lIns="0" tIns="0" rIns="0" bIns="0" anchor="ctr"/>
            <a:lstStyle/>
            <a:p>
              <a:endParaRPr lang="en-US"/>
            </a:p>
          </p:txBody>
        </p:sp>
        <p:grpSp>
          <p:nvGrpSpPr>
            <p:cNvPr id="9" name="Group 1302"/>
            <p:cNvGrpSpPr>
              <a:grpSpLocks/>
            </p:cNvGrpSpPr>
            <p:nvPr/>
          </p:nvGrpSpPr>
          <p:grpSpPr bwMode="auto">
            <a:xfrm>
              <a:off x="1547795" y="4301148"/>
              <a:ext cx="1361023" cy="717206"/>
              <a:chOff x="965" y="3648"/>
              <a:chExt cx="422" cy="350"/>
            </a:xfrm>
          </p:grpSpPr>
          <p:grpSp>
            <p:nvGrpSpPr>
              <p:cNvPr id="10" name="Group 1303"/>
              <p:cNvGrpSpPr>
                <a:grpSpLocks/>
              </p:cNvGrpSpPr>
              <p:nvPr/>
            </p:nvGrpSpPr>
            <p:grpSpPr bwMode="auto">
              <a:xfrm>
                <a:off x="965" y="3648"/>
                <a:ext cx="422" cy="158"/>
                <a:chOff x="2739" y="3120"/>
                <a:chExt cx="510" cy="192"/>
              </a:xfrm>
            </p:grpSpPr>
            <p:pic>
              <p:nvPicPr>
                <p:cNvPr id="24"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25"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26"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27"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nvGrpSpPr>
              <p:cNvPr id="11" name="Group 1308"/>
              <p:cNvGrpSpPr>
                <a:grpSpLocks/>
              </p:cNvGrpSpPr>
              <p:nvPr/>
            </p:nvGrpSpPr>
            <p:grpSpPr bwMode="auto">
              <a:xfrm>
                <a:off x="965" y="3840"/>
                <a:ext cx="422" cy="158"/>
                <a:chOff x="2739" y="3120"/>
                <a:chExt cx="510" cy="192"/>
              </a:xfrm>
            </p:grpSpPr>
            <p:pic>
              <p:nvPicPr>
                <p:cNvPr id="20"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21"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22"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23"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grpSp>
      <p:pic>
        <p:nvPicPr>
          <p:cNvPr id="8" name="Picture 7" descr="prelaunch_ex4550.gif"/>
          <p:cNvPicPr>
            <a:picLocks noChangeAspect="1"/>
          </p:cNvPicPr>
          <p:nvPr/>
        </p:nvPicPr>
        <p:blipFill>
          <a:blip r:embed="rId5" cstate="print"/>
          <a:stretch>
            <a:fillRect/>
          </a:stretch>
        </p:blipFill>
        <p:spPr>
          <a:xfrm>
            <a:off x="11490587" y="1552234"/>
            <a:ext cx="2768718" cy="311485"/>
          </a:xfrm>
          <a:prstGeom prst="rect">
            <a:avLst/>
          </a:prstGeom>
        </p:spPr>
      </p:pic>
      <p:grpSp>
        <p:nvGrpSpPr>
          <p:cNvPr id="12" name="Group 7"/>
          <p:cNvGrpSpPr>
            <a:grpSpLocks/>
          </p:cNvGrpSpPr>
          <p:nvPr/>
        </p:nvGrpSpPr>
        <p:grpSpPr bwMode="auto">
          <a:xfrm>
            <a:off x="6226383" y="4241763"/>
            <a:ext cx="2177637" cy="1880932"/>
            <a:chOff x="1981" y="3549"/>
            <a:chExt cx="298" cy="542"/>
          </a:xfrm>
        </p:grpSpPr>
        <p:sp>
          <p:nvSpPr>
            <p:cNvPr id="31" name="Line 199"/>
            <p:cNvSpPr>
              <a:spLocks noChangeShapeType="1"/>
            </p:cNvSpPr>
            <p:nvPr/>
          </p:nvSpPr>
          <p:spPr bwMode="auto">
            <a:xfrm flipV="1">
              <a:off x="2126" y="3549"/>
              <a:ext cx="0" cy="195"/>
            </a:xfrm>
            <a:prstGeom prst="line">
              <a:avLst/>
            </a:prstGeom>
            <a:noFill/>
            <a:ln w="25400">
              <a:solidFill>
                <a:srgbClr val="4C6F84"/>
              </a:solidFill>
              <a:round/>
              <a:headEnd/>
              <a:tailEnd/>
            </a:ln>
          </p:spPr>
          <p:txBody>
            <a:bodyPr wrap="none" lIns="0" tIns="0" rIns="0" bIns="0" anchor="ctr"/>
            <a:lstStyle/>
            <a:p>
              <a:endParaRPr lang="en-US"/>
            </a:p>
          </p:txBody>
        </p:sp>
        <p:sp>
          <p:nvSpPr>
            <p:cNvPr id="32" name="Line 200"/>
            <p:cNvSpPr>
              <a:spLocks noChangeShapeType="1"/>
            </p:cNvSpPr>
            <p:nvPr/>
          </p:nvSpPr>
          <p:spPr bwMode="auto">
            <a:xfrm flipV="1">
              <a:off x="2087"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33" name="Line 201"/>
            <p:cNvSpPr>
              <a:spLocks noChangeShapeType="1"/>
            </p:cNvSpPr>
            <p:nvPr/>
          </p:nvSpPr>
          <p:spPr bwMode="auto">
            <a:xfrm flipV="1">
              <a:off x="2171"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34" name="Freeform 11"/>
            <p:cNvSpPr>
              <a:spLocks/>
            </p:cNvSpPr>
            <p:nvPr/>
          </p:nvSpPr>
          <p:spPr bwMode="auto">
            <a:xfrm>
              <a:off x="2000" y="3740"/>
              <a:ext cx="252" cy="114"/>
            </a:xfrm>
            <a:custGeom>
              <a:avLst/>
              <a:gdLst>
                <a:gd name="T0" fmla="*/ 0 w 252"/>
                <a:gd name="T1" fmla="*/ 92 h 96"/>
                <a:gd name="T2" fmla="*/ 0 w 252"/>
                <a:gd name="T3" fmla="*/ 0 h 96"/>
                <a:gd name="T4" fmla="*/ 252 w 252"/>
                <a:gd name="T5" fmla="*/ 0 h 96"/>
                <a:gd name="T6" fmla="*/ 252 w 252"/>
                <a:gd name="T7" fmla="*/ 96 h 96"/>
                <a:gd name="T8" fmla="*/ 0 60000 65536"/>
                <a:gd name="T9" fmla="*/ 0 60000 65536"/>
                <a:gd name="T10" fmla="*/ 0 60000 65536"/>
                <a:gd name="T11" fmla="*/ 0 60000 65536"/>
                <a:gd name="T12" fmla="*/ 0 w 252"/>
                <a:gd name="T13" fmla="*/ 0 h 96"/>
                <a:gd name="T14" fmla="*/ 252 w 252"/>
                <a:gd name="T15" fmla="*/ 96 h 96"/>
              </a:gdLst>
              <a:ahLst/>
              <a:cxnLst>
                <a:cxn ang="T8">
                  <a:pos x="T0" y="T1"/>
                </a:cxn>
                <a:cxn ang="T9">
                  <a:pos x="T2" y="T3"/>
                </a:cxn>
                <a:cxn ang="T10">
                  <a:pos x="T4" y="T5"/>
                </a:cxn>
                <a:cxn ang="T11">
                  <a:pos x="T6" y="T7"/>
                </a:cxn>
              </a:cxnLst>
              <a:rect l="T12" t="T13" r="T14" b="T15"/>
              <a:pathLst>
                <a:path w="252" h="96">
                  <a:moveTo>
                    <a:pt x="0" y="92"/>
                  </a:moveTo>
                  <a:lnTo>
                    <a:pt x="0" y="0"/>
                  </a:lnTo>
                  <a:lnTo>
                    <a:pt x="252" y="0"/>
                  </a:lnTo>
                  <a:lnTo>
                    <a:pt x="252" y="96"/>
                  </a:lnTo>
                </a:path>
              </a:pathLst>
            </a:custGeom>
            <a:noFill/>
            <a:ln w="25400" cap="flat" cmpd="sng">
              <a:solidFill>
                <a:srgbClr val="4C6F84"/>
              </a:solidFill>
              <a:prstDash val="solid"/>
              <a:round/>
              <a:headEnd type="none" w="med" len="med"/>
              <a:tailEnd type="none" w="med" len="med"/>
            </a:ln>
          </p:spPr>
          <p:txBody>
            <a:bodyPr wrap="none" lIns="0" tIns="0" rIns="0" bIns="0" anchor="ctr"/>
            <a:lstStyle/>
            <a:p>
              <a:endParaRPr lang="en-US"/>
            </a:p>
          </p:txBody>
        </p:sp>
        <p:grpSp>
          <p:nvGrpSpPr>
            <p:cNvPr id="17" name="Group 1302"/>
            <p:cNvGrpSpPr>
              <a:grpSpLocks/>
            </p:cNvGrpSpPr>
            <p:nvPr/>
          </p:nvGrpSpPr>
          <p:grpSpPr bwMode="auto">
            <a:xfrm>
              <a:off x="1981" y="3843"/>
              <a:ext cx="298" cy="248"/>
              <a:chOff x="965" y="3648"/>
              <a:chExt cx="422" cy="350"/>
            </a:xfrm>
          </p:grpSpPr>
          <p:grpSp>
            <p:nvGrpSpPr>
              <p:cNvPr id="18" name="Group 1303"/>
              <p:cNvGrpSpPr>
                <a:grpSpLocks/>
              </p:cNvGrpSpPr>
              <p:nvPr/>
            </p:nvGrpSpPr>
            <p:grpSpPr bwMode="auto">
              <a:xfrm>
                <a:off x="965" y="3648"/>
                <a:ext cx="422" cy="158"/>
                <a:chOff x="2739" y="3120"/>
                <a:chExt cx="510" cy="192"/>
              </a:xfrm>
            </p:grpSpPr>
            <p:pic>
              <p:nvPicPr>
                <p:cNvPr id="42"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43"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44"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45"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nvGrpSpPr>
              <p:cNvPr id="19" name="Group 1308"/>
              <p:cNvGrpSpPr>
                <a:grpSpLocks/>
              </p:cNvGrpSpPr>
              <p:nvPr/>
            </p:nvGrpSpPr>
            <p:grpSpPr bwMode="auto">
              <a:xfrm>
                <a:off x="965" y="3840"/>
                <a:ext cx="422" cy="158"/>
                <a:chOff x="2739" y="3120"/>
                <a:chExt cx="510" cy="192"/>
              </a:xfrm>
            </p:grpSpPr>
            <p:pic>
              <p:nvPicPr>
                <p:cNvPr id="38"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39"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40"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41"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grpSp>
      <p:grpSp>
        <p:nvGrpSpPr>
          <p:cNvPr id="30" name="Group 7"/>
          <p:cNvGrpSpPr>
            <a:grpSpLocks/>
          </p:cNvGrpSpPr>
          <p:nvPr/>
        </p:nvGrpSpPr>
        <p:grpSpPr bwMode="auto">
          <a:xfrm>
            <a:off x="10254970" y="4209407"/>
            <a:ext cx="2177637" cy="1891343"/>
            <a:chOff x="1981" y="3546"/>
            <a:chExt cx="298" cy="545"/>
          </a:xfrm>
        </p:grpSpPr>
        <p:sp>
          <p:nvSpPr>
            <p:cNvPr id="47" name="Line 199"/>
            <p:cNvSpPr>
              <a:spLocks noChangeShapeType="1"/>
            </p:cNvSpPr>
            <p:nvPr/>
          </p:nvSpPr>
          <p:spPr bwMode="auto">
            <a:xfrm flipV="1">
              <a:off x="2126" y="3546"/>
              <a:ext cx="0" cy="195"/>
            </a:xfrm>
            <a:prstGeom prst="line">
              <a:avLst/>
            </a:prstGeom>
            <a:noFill/>
            <a:ln w="25400">
              <a:solidFill>
                <a:srgbClr val="4C6F84"/>
              </a:solidFill>
              <a:round/>
              <a:headEnd/>
              <a:tailEnd/>
            </a:ln>
          </p:spPr>
          <p:txBody>
            <a:bodyPr wrap="none" lIns="0" tIns="0" rIns="0" bIns="0" anchor="ctr"/>
            <a:lstStyle/>
            <a:p>
              <a:endParaRPr lang="en-US"/>
            </a:p>
          </p:txBody>
        </p:sp>
        <p:sp>
          <p:nvSpPr>
            <p:cNvPr id="48" name="Line 200"/>
            <p:cNvSpPr>
              <a:spLocks noChangeShapeType="1"/>
            </p:cNvSpPr>
            <p:nvPr/>
          </p:nvSpPr>
          <p:spPr bwMode="auto">
            <a:xfrm flipV="1">
              <a:off x="2087"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49" name="Line 201"/>
            <p:cNvSpPr>
              <a:spLocks noChangeShapeType="1"/>
            </p:cNvSpPr>
            <p:nvPr/>
          </p:nvSpPr>
          <p:spPr bwMode="auto">
            <a:xfrm flipV="1">
              <a:off x="2171" y="3744"/>
              <a:ext cx="0" cy="96"/>
            </a:xfrm>
            <a:prstGeom prst="line">
              <a:avLst/>
            </a:prstGeom>
            <a:noFill/>
            <a:ln w="25400">
              <a:solidFill>
                <a:srgbClr val="4C6F84"/>
              </a:solidFill>
              <a:round/>
              <a:headEnd/>
              <a:tailEnd/>
            </a:ln>
          </p:spPr>
          <p:txBody>
            <a:bodyPr wrap="none" lIns="0" tIns="0" rIns="0" bIns="0" anchor="ctr"/>
            <a:lstStyle/>
            <a:p>
              <a:endParaRPr lang="en-US"/>
            </a:p>
          </p:txBody>
        </p:sp>
        <p:sp>
          <p:nvSpPr>
            <p:cNvPr id="50" name="Freeform 11"/>
            <p:cNvSpPr>
              <a:spLocks/>
            </p:cNvSpPr>
            <p:nvPr/>
          </p:nvSpPr>
          <p:spPr bwMode="auto">
            <a:xfrm>
              <a:off x="2000" y="3740"/>
              <a:ext cx="252" cy="114"/>
            </a:xfrm>
            <a:custGeom>
              <a:avLst/>
              <a:gdLst>
                <a:gd name="T0" fmla="*/ 0 w 252"/>
                <a:gd name="T1" fmla="*/ 92 h 96"/>
                <a:gd name="T2" fmla="*/ 0 w 252"/>
                <a:gd name="T3" fmla="*/ 0 h 96"/>
                <a:gd name="T4" fmla="*/ 252 w 252"/>
                <a:gd name="T5" fmla="*/ 0 h 96"/>
                <a:gd name="T6" fmla="*/ 252 w 252"/>
                <a:gd name="T7" fmla="*/ 96 h 96"/>
                <a:gd name="T8" fmla="*/ 0 60000 65536"/>
                <a:gd name="T9" fmla="*/ 0 60000 65536"/>
                <a:gd name="T10" fmla="*/ 0 60000 65536"/>
                <a:gd name="T11" fmla="*/ 0 60000 65536"/>
                <a:gd name="T12" fmla="*/ 0 w 252"/>
                <a:gd name="T13" fmla="*/ 0 h 96"/>
                <a:gd name="T14" fmla="*/ 252 w 252"/>
                <a:gd name="T15" fmla="*/ 96 h 96"/>
              </a:gdLst>
              <a:ahLst/>
              <a:cxnLst>
                <a:cxn ang="T8">
                  <a:pos x="T0" y="T1"/>
                </a:cxn>
                <a:cxn ang="T9">
                  <a:pos x="T2" y="T3"/>
                </a:cxn>
                <a:cxn ang="T10">
                  <a:pos x="T4" y="T5"/>
                </a:cxn>
                <a:cxn ang="T11">
                  <a:pos x="T6" y="T7"/>
                </a:cxn>
              </a:cxnLst>
              <a:rect l="T12" t="T13" r="T14" b="T15"/>
              <a:pathLst>
                <a:path w="252" h="96">
                  <a:moveTo>
                    <a:pt x="0" y="92"/>
                  </a:moveTo>
                  <a:lnTo>
                    <a:pt x="0" y="0"/>
                  </a:lnTo>
                  <a:lnTo>
                    <a:pt x="252" y="0"/>
                  </a:lnTo>
                  <a:lnTo>
                    <a:pt x="252" y="96"/>
                  </a:lnTo>
                </a:path>
              </a:pathLst>
            </a:custGeom>
            <a:noFill/>
            <a:ln w="25400" cap="flat" cmpd="sng">
              <a:solidFill>
                <a:srgbClr val="4C6F84"/>
              </a:solidFill>
              <a:prstDash val="solid"/>
              <a:round/>
              <a:headEnd type="none" w="med" len="med"/>
              <a:tailEnd type="none" w="med" len="med"/>
            </a:ln>
          </p:spPr>
          <p:txBody>
            <a:bodyPr wrap="none" lIns="0" tIns="0" rIns="0" bIns="0" anchor="ctr"/>
            <a:lstStyle/>
            <a:p>
              <a:endParaRPr lang="en-US"/>
            </a:p>
          </p:txBody>
        </p:sp>
        <p:grpSp>
          <p:nvGrpSpPr>
            <p:cNvPr id="35" name="Group 1302"/>
            <p:cNvGrpSpPr>
              <a:grpSpLocks/>
            </p:cNvGrpSpPr>
            <p:nvPr/>
          </p:nvGrpSpPr>
          <p:grpSpPr bwMode="auto">
            <a:xfrm>
              <a:off x="1981" y="3843"/>
              <a:ext cx="298" cy="248"/>
              <a:chOff x="965" y="3648"/>
              <a:chExt cx="422" cy="350"/>
            </a:xfrm>
          </p:grpSpPr>
          <p:grpSp>
            <p:nvGrpSpPr>
              <p:cNvPr id="36" name="Group 1303"/>
              <p:cNvGrpSpPr>
                <a:grpSpLocks/>
              </p:cNvGrpSpPr>
              <p:nvPr/>
            </p:nvGrpSpPr>
            <p:grpSpPr bwMode="auto">
              <a:xfrm>
                <a:off x="965" y="3648"/>
                <a:ext cx="422" cy="158"/>
                <a:chOff x="2739" y="3120"/>
                <a:chExt cx="510" cy="192"/>
              </a:xfrm>
            </p:grpSpPr>
            <p:pic>
              <p:nvPicPr>
                <p:cNvPr id="58"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59"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60"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61"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nvGrpSpPr>
              <p:cNvPr id="37" name="Group 1308"/>
              <p:cNvGrpSpPr>
                <a:grpSpLocks/>
              </p:cNvGrpSpPr>
              <p:nvPr/>
            </p:nvGrpSpPr>
            <p:grpSpPr bwMode="auto">
              <a:xfrm>
                <a:off x="965" y="3840"/>
                <a:ext cx="422" cy="158"/>
                <a:chOff x="2739" y="3120"/>
                <a:chExt cx="510" cy="192"/>
              </a:xfrm>
            </p:grpSpPr>
            <p:pic>
              <p:nvPicPr>
                <p:cNvPr id="54" name="Picture 71" descr="Server-Grey.png"/>
                <p:cNvPicPr>
                  <a:picLocks noChangeAspect="1"/>
                </p:cNvPicPr>
                <p:nvPr/>
              </p:nvPicPr>
              <p:blipFill>
                <a:blip r:embed="rId4" cstate="print"/>
                <a:stretch>
                  <a:fillRect/>
                </a:stretch>
              </p:blipFill>
              <p:spPr bwMode="auto">
                <a:xfrm>
                  <a:off x="2739" y="3120"/>
                  <a:ext cx="74" cy="192"/>
                </a:xfrm>
                <a:prstGeom prst="rect">
                  <a:avLst/>
                </a:prstGeom>
                <a:noFill/>
                <a:ln w="9525">
                  <a:noFill/>
                  <a:miter lim="800000"/>
                  <a:headEnd/>
                  <a:tailEnd/>
                </a:ln>
              </p:spPr>
            </p:pic>
            <p:pic>
              <p:nvPicPr>
                <p:cNvPr id="55" name="Picture 71" descr="Server-Grey.png"/>
                <p:cNvPicPr>
                  <a:picLocks noChangeAspect="1"/>
                </p:cNvPicPr>
                <p:nvPr/>
              </p:nvPicPr>
              <p:blipFill>
                <a:blip r:embed="rId4" cstate="print"/>
                <a:stretch>
                  <a:fillRect/>
                </a:stretch>
              </p:blipFill>
              <p:spPr bwMode="auto">
                <a:xfrm>
                  <a:off x="2886" y="3120"/>
                  <a:ext cx="74" cy="192"/>
                </a:xfrm>
                <a:prstGeom prst="rect">
                  <a:avLst/>
                </a:prstGeom>
                <a:noFill/>
                <a:ln w="9525">
                  <a:noFill/>
                  <a:miter lim="800000"/>
                  <a:headEnd/>
                  <a:tailEnd/>
                </a:ln>
              </p:spPr>
            </p:pic>
            <p:pic>
              <p:nvPicPr>
                <p:cNvPr id="56" name="Picture 71" descr="Server-Grey.png"/>
                <p:cNvPicPr>
                  <a:picLocks noChangeAspect="1"/>
                </p:cNvPicPr>
                <p:nvPr/>
              </p:nvPicPr>
              <p:blipFill>
                <a:blip r:embed="rId4" cstate="print"/>
                <a:stretch>
                  <a:fillRect/>
                </a:stretch>
              </p:blipFill>
              <p:spPr bwMode="auto">
                <a:xfrm>
                  <a:off x="3031" y="3120"/>
                  <a:ext cx="74" cy="192"/>
                </a:xfrm>
                <a:prstGeom prst="rect">
                  <a:avLst/>
                </a:prstGeom>
                <a:noFill/>
                <a:ln w="9525">
                  <a:noFill/>
                  <a:miter lim="800000"/>
                  <a:headEnd/>
                  <a:tailEnd/>
                </a:ln>
              </p:spPr>
            </p:pic>
            <p:pic>
              <p:nvPicPr>
                <p:cNvPr id="57" name="Picture 71" descr="Server-Grey.png"/>
                <p:cNvPicPr>
                  <a:picLocks noChangeAspect="1"/>
                </p:cNvPicPr>
                <p:nvPr/>
              </p:nvPicPr>
              <p:blipFill>
                <a:blip r:embed="rId4" cstate="print"/>
                <a:stretch>
                  <a:fillRect/>
                </a:stretch>
              </p:blipFill>
              <p:spPr bwMode="auto">
                <a:xfrm>
                  <a:off x="3175" y="3120"/>
                  <a:ext cx="74" cy="192"/>
                </a:xfrm>
                <a:prstGeom prst="rect">
                  <a:avLst/>
                </a:prstGeom>
                <a:noFill/>
                <a:ln w="9525">
                  <a:noFill/>
                  <a:miter lim="800000"/>
                  <a:headEnd/>
                  <a:tailEnd/>
                </a:ln>
              </p:spPr>
            </p:pic>
          </p:grpSp>
        </p:grpSp>
      </p:grpSp>
      <p:pic>
        <p:nvPicPr>
          <p:cNvPr id="28" name="Picture 27" descr="prelaunch_ex4550.gif"/>
          <p:cNvPicPr>
            <a:picLocks noChangeAspect="1"/>
          </p:cNvPicPr>
          <p:nvPr/>
        </p:nvPicPr>
        <p:blipFill>
          <a:blip r:embed="rId5" cstate="print"/>
          <a:stretch>
            <a:fillRect/>
          </a:stretch>
        </p:blipFill>
        <p:spPr>
          <a:xfrm>
            <a:off x="5930843" y="4116236"/>
            <a:ext cx="2768718" cy="311485"/>
          </a:xfrm>
          <a:prstGeom prst="rect">
            <a:avLst/>
          </a:prstGeom>
        </p:spPr>
      </p:pic>
      <p:pic>
        <p:nvPicPr>
          <p:cNvPr id="29" name="Picture 28" descr="prelaunch_ex4550.gif"/>
          <p:cNvPicPr>
            <a:picLocks noChangeAspect="1"/>
          </p:cNvPicPr>
          <p:nvPr/>
        </p:nvPicPr>
        <p:blipFill>
          <a:blip r:embed="rId5" cstate="print"/>
          <a:stretch>
            <a:fillRect/>
          </a:stretch>
        </p:blipFill>
        <p:spPr>
          <a:xfrm>
            <a:off x="9959430" y="4116236"/>
            <a:ext cx="2768718" cy="311485"/>
          </a:xfrm>
          <a:prstGeom prst="rect">
            <a:avLst/>
          </a:prstGeom>
        </p:spPr>
      </p:pic>
      <p:grpSp>
        <p:nvGrpSpPr>
          <p:cNvPr id="132" name="Group 131"/>
          <p:cNvGrpSpPr/>
          <p:nvPr/>
        </p:nvGrpSpPr>
        <p:grpSpPr>
          <a:xfrm>
            <a:off x="648330" y="6285504"/>
            <a:ext cx="4291581" cy="1028745"/>
            <a:chOff x="405206" y="5237922"/>
            <a:chExt cx="2682238" cy="857288"/>
          </a:xfrm>
        </p:grpSpPr>
        <p:sp>
          <p:nvSpPr>
            <p:cNvPr id="123" name="TextBox 122"/>
            <p:cNvSpPr txBox="1"/>
            <p:nvPr/>
          </p:nvSpPr>
          <p:spPr>
            <a:xfrm>
              <a:off x="405206" y="5237922"/>
              <a:ext cx="2682238" cy="857288"/>
            </a:xfrm>
            <a:prstGeom prst="round2SameRect">
              <a:avLst>
                <a:gd name="adj1" fmla="val 9757"/>
                <a:gd name="adj2" fmla="val 0"/>
              </a:avLst>
            </a:prstGeom>
            <a:gradFill flip="none" rotWithShape="1">
              <a:gsLst>
                <a:gs pos="100000">
                  <a:schemeClr val="accent5">
                    <a:lumMod val="40000"/>
                    <a:lumOff val="60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126" name="TextBox 125"/>
            <p:cNvSpPr txBox="1"/>
            <p:nvPr/>
          </p:nvSpPr>
          <p:spPr>
            <a:xfrm>
              <a:off x="492845" y="5297556"/>
              <a:ext cx="2506960" cy="797653"/>
            </a:xfrm>
            <a:prstGeom prst="round2SameRect">
              <a:avLst>
                <a:gd name="adj1" fmla="val 9757"/>
                <a:gd name="adj2" fmla="val 0"/>
              </a:avLst>
            </a:prstGeom>
            <a:gradFill flip="none" rotWithShape="1">
              <a:gsLst>
                <a:gs pos="100000">
                  <a:schemeClr val="bg1">
                    <a:alpha val="66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99" name="Text Box 76"/>
            <p:cNvSpPr txBox="1">
              <a:spLocks noChangeArrowheads="1"/>
            </p:cNvSpPr>
            <p:nvPr/>
          </p:nvSpPr>
          <p:spPr bwMode="gray">
            <a:xfrm>
              <a:off x="538721" y="5319741"/>
              <a:ext cx="2415209" cy="666849"/>
            </a:xfrm>
            <a:prstGeom prst="rect">
              <a:avLst/>
            </a:prstGeom>
            <a:noFill/>
            <a:ln w="9525">
              <a:noFill/>
              <a:miter lim="800000"/>
              <a:headEnd/>
              <a:tailEnd/>
            </a:ln>
            <a:effectLst>
              <a:prstShdw prst="shdw17" dist="17961" dir="2700000">
                <a:srgbClr val="003E67"/>
              </a:prstShdw>
            </a:effectLst>
          </p:spPr>
          <p:txBody>
            <a:bodyPr wrap="square">
              <a:spAutoFit/>
            </a:bodyPr>
            <a:lstStyle/>
            <a:p>
              <a:pPr algn="ctr">
                <a:spcBef>
                  <a:spcPct val="50000"/>
                </a:spcBef>
                <a:defRPr/>
              </a:pPr>
              <a:r>
                <a:rPr lang="en-US" b="1" dirty="0">
                  <a:solidFill>
                    <a:schemeClr val="accent5">
                      <a:lumMod val="50000"/>
                    </a:schemeClr>
                  </a:solidFill>
                  <a:latin typeface="+mj-lt"/>
                </a:rPr>
                <a:t>Increase Speed of </a:t>
              </a:r>
              <a:br>
                <a:rPr lang="en-US" b="1" dirty="0">
                  <a:solidFill>
                    <a:schemeClr val="accent5">
                      <a:lumMod val="50000"/>
                    </a:schemeClr>
                  </a:solidFill>
                  <a:latin typeface="+mj-lt"/>
                </a:rPr>
              </a:br>
              <a:r>
                <a:rPr lang="en-US" b="1" dirty="0">
                  <a:solidFill>
                    <a:schemeClr val="accent5">
                      <a:lumMod val="50000"/>
                    </a:schemeClr>
                  </a:solidFill>
                  <a:latin typeface="+mj-lt"/>
                </a:rPr>
                <a:t>Deployment &amp; Provisioning</a:t>
              </a:r>
            </a:p>
          </p:txBody>
        </p:sp>
      </p:grpSp>
      <p:grpSp>
        <p:nvGrpSpPr>
          <p:cNvPr id="134" name="Group 133"/>
          <p:cNvGrpSpPr/>
          <p:nvPr/>
        </p:nvGrpSpPr>
        <p:grpSpPr>
          <a:xfrm>
            <a:off x="9569694" y="6285506"/>
            <a:ext cx="4291581" cy="1028746"/>
            <a:chOff x="5981059" y="5237922"/>
            <a:chExt cx="2682238" cy="857288"/>
          </a:xfrm>
        </p:grpSpPr>
        <p:sp>
          <p:nvSpPr>
            <p:cNvPr id="125" name="TextBox 124"/>
            <p:cNvSpPr txBox="1"/>
            <p:nvPr/>
          </p:nvSpPr>
          <p:spPr>
            <a:xfrm>
              <a:off x="5981059" y="5237922"/>
              <a:ext cx="2682238" cy="857288"/>
            </a:xfrm>
            <a:prstGeom prst="round2SameRect">
              <a:avLst>
                <a:gd name="adj1" fmla="val 9757"/>
                <a:gd name="adj2" fmla="val 0"/>
              </a:avLst>
            </a:prstGeom>
            <a:gradFill flip="none" rotWithShape="1">
              <a:gsLst>
                <a:gs pos="100000">
                  <a:schemeClr val="accent5">
                    <a:lumMod val="40000"/>
                    <a:lumOff val="60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ctr">
                <a:lnSpc>
                  <a:spcPts val="2714"/>
                </a:lnSpc>
                <a:buClr>
                  <a:srgbClr val="4D4D4D"/>
                </a:buClr>
                <a:tabLst>
                  <a:tab pos="253987" algn="l"/>
                </a:tabLst>
              </a:pPr>
              <a:endParaRPr lang="en-US" sz="2000" b="1" dirty="0"/>
            </a:p>
          </p:txBody>
        </p:sp>
        <p:sp>
          <p:nvSpPr>
            <p:cNvPr id="131" name="TextBox 130"/>
            <p:cNvSpPr txBox="1"/>
            <p:nvPr/>
          </p:nvSpPr>
          <p:spPr>
            <a:xfrm>
              <a:off x="6068698" y="5297556"/>
              <a:ext cx="2506960" cy="797653"/>
            </a:xfrm>
            <a:prstGeom prst="round2SameRect">
              <a:avLst>
                <a:gd name="adj1" fmla="val 9757"/>
                <a:gd name="adj2" fmla="val 0"/>
              </a:avLst>
            </a:prstGeom>
            <a:gradFill flip="none" rotWithShape="1">
              <a:gsLst>
                <a:gs pos="100000">
                  <a:schemeClr val="bg1">
                    <a:alpha val="66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ctr">
                <a:lnSpc>
                  <a:spcPts val="2714"/>
                </a:lnSpc>
                <a:buClr>
                  <a:srgbClr val="4D4D4D"/>
                </a:buClr>
                <a:tabLst>
                  <a:tab pos="253987" algn="l"/>
                </a:tabLst>
              </a:pPr>
              <a:endParaRPr lang="en-US" sz="2000" b="1" dirty="0"/>
            </a:p>
          </p:txBody>
        </p:sp>
        <p:sp>
          <p:nvSpPr>
            <p:cNvPr id="102" name="Text Box 76"/>
            <p:cNvSpPr txBox="1">
              <a:spLocks noChangeArrowheads="1"/>
            </p:cNvSpPr>
            <p:nvPr/>
          </p:nvSpPr>
          <p:spPr bwMode="gray">
            <a:xfrm>
              <a:off x="6764748" y="5406737"/>
              <a:ext cx="1114860" cy="666849"/>
            </a:xfrm>
            <a:prstGeom prst="rect">
              <a:avLst/>
            </a:prstGeom>
            <a:noFill/>
            <a:ln w="9525">
              <a:noFill/>
              <a:miter lim="800000"/>
              <a:headEnd/>
              <a:tailEnd/>
            </a:ln>
            <a:effectLst>
              <a:prstShdw prst="shdw17" dist="17961" dir="2700000">
                <a:srgbClr val="003E67"/>
              </a:prstShdw>
            </a:effectLst>
          </p:spPr>
          <p:txBody>
            <a:bodyPr wrap="square">
              <a:spAutoFit/>
            </a:bodyPr>
            <a:lstStyle/>
            <a:p>
              <a:pPr algn="ctr">
                <a:spcBef>
                  <a:spcPct val="50000"/>
                </a:spcBef>
                <a:defRPr/>
              </a:pPr>
              <a:r>
                <a:rPr lang="en-US" b="1" dirty="0">
                  <a:solidFill>
                    <a:schemeClr val="accent5">
                      <a:lumMod val="50000"/>
                    </a:schemeClr>
                  </a:solidFill>
                  <a:latin typeface="+mj-lt"/>
                </a:rPr>
                <a:t>Reduce</a:t>
              </a:r>
              <a:br>
                <a:rPr lang="en-US" b="1" dirty="0">
                  <a:solidFill>
                    <a:schemeClr val="accent5">
                      <a:lumMod val="50000"/>
                    </a:schemeClr>
                  </a:solidFill>
                  <a:latin typeface="+mj-lt"/>
                </a:rPr>
              </a:br>
              <a:r>
                <a:rPr lang="en-US" b="1" dirty="0">
                  <a:solidFill>
                    <a:schemeClr val="accent5">
                      <a:lumMod val="50000"/>
                    </a:schemeClr>
                  </a:solidFill>
                  <a:latin typeface="+mj-lt"/>
                </a:rPr>
                <a:t>OPEX</a:t>
              </a:r>
            </a:p>
          </p:txBody>
        </p:sp>
      </p:grpSp>
      <p:grpSp>
        <p:nvGrpSpPr>
          <p:cNvPr id="133" name="Group 132"/>
          <p:cNvGrpSpPr/>
          <p:nvPr/>
        </p:nvGrpSpPr>
        <p:grpSpPr>
          <a:xfrm>
            <a:off x="5109013" y="6285507"/>
            <a:ext cx="4291581" cy="1252345"/>
            <a:chOff x="3193133" y="5237922"/>
            <a:chExt cx="2682238" cy="1043621"/>
          </a:xfrm>
        </p:grpSpPr>
        <p:sp>
          <p:nvSpPr>
            <p:cNvPr id="124" name="TextBox 123"/>
            <p:cNvSpPr txBox="1"/>
            <p:nvPr/>
          </p:nvSpPr>
          <p:spPr>
            <a:xfrm>
              <a:off x="3193133" y="5237922"/>
              <a:ext cx="2682238" cy="857288"/>
            </a:xfrm>
            <a:prstGeom prst="round2SameRect">
              <a:avLst>
                <a:gd name="adj1" fmla="val 9757"/>
                <a:gd name="adj2" fmla="val 0"/>
              </a:avLst>
            </a:prstGeom>
            <a:gradFill flip="none" rotWithShape="1">
              <a:gsLst>
                <a:gs pos="100000">
                  <a:schemeClr val="accent5">
                    <a:lumMod val="40000"/>
                    <a:lumOff val="60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130" name="TextBox 129"/>
            <p:cNvSpPr txBox="1"/>
            <p:nvPr/>
          </p:nvSpPr>
          <p:spPr>
            <a:xfrm>
              <a:off x="3280772" y="5297556"/>
              <a:ext cx="2506960" cy="797653"/>
            </a:xfrm>
            <a:prstGeom prst="round2SameRect">
              <a:avLst>
                <a:gd name="adj1" fmla="val 9757"/>
                <a:gd name="adj2" fmla="val 0"/>
              </a:avLst>
            </a:prstGeom>
            <a:gradFill flip="none" rotWithShape="1">
              <a:gsLst>
                <a:gs pos="100000">
                  <a:schemeClr val="bg1">
                    <a:alpha val="66000"/>
                  </a:schemeClr>
                </a:gs>
                <a:gs pos="0">
                  <a:schemeClr val="accent5">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53987" indent="-253987" algn="r">
                <a:lnSpc>
                  <a:spcPts val="2714"/>
                </a:lnSpc>
                <a:buClr>
                  <a:srgbClr val="4D4D4D"/>
                </a:buClr>
                <a:tabLst>
                  <a:tab pos="253987" algn="l"/>
                </a:tabLst>
              </a:pPr>
              <a:endParaRPr lang="en-US" sz="2000" b="1" dirty="0"/>
            </a:p>
          </p:txBody>
        </p:sp>
        <p:sp>
          <p:nvSpPr>
            <p:cNvPr id="115" name="Text Box 76"/>
            <p:cNvSpPr txBox="1">
              <a:spLocks noChangeArrowheads="1"/>
            </p:cNvSpPr>
            <p:nvPr/>
          </p:nvSpPr>
          <p:spPr bwMode="gray">
            <a:xfrm>
              <a:off x="3341872" y="5319741"/>
              <a:ext cx="2384761" cy="961802"/>
            </a:xfrm>
            <a:prstGeom prst="rect">
              <a:avLst/>
            </a:prstGeom>
            <a:noFill/>
            <a:ln w="9525">
              <a:noFill/>
              <a:miter lim="800000"/>
              <a:headEnd/>
              <a:tailEnd/>
            </a:ln>
            <a:effectLst>
              <a:prstShdw prst="shdw17" dist="17961" dir="2700000">
                <a:srgbClr val="003E67"/>
              </a:prstShdw>
            </a:effectLst>
          </p:spPr>
          <p:txBody>
            <a:bodyPr wrap="square">
              <a:spAutoFit/>
            </a:bodyPr>
            <a:lstStyle/>
            <a:p>
              <a:pPr algn="ctr">
                <a:spcBef>
                  <a:spcPct val="50000"/>
                </a:spcBef>
                <a:defRPr/>
              </a:pPr>
              <a:r>
                <a:rPr lang="en-US" b="1" dirty="0">
                  <a:solidFill>
                    <a:schemeClr val="accent5">
                      <a:lumMod val="50000"/>
                    </a:schemeClr>
                  </a:solidFill>
                  <a:latin typeface="+mj-lt"/>
                </a:rPr>
                <a:t>Reduce </a:t>
              </a:r>
              <a:br>
                <a:rPr lang="en-US" b="1" dirty="0">
                  <a:solidFill>
                    <a:schemeClr val="accent5">
                      <a:lumMod val="50000"/>
                    </a:schemeClr>
                  </a:solidFill>
                  <a:latin typeface="+mj-lt"/>
                </a:rPr>
              </a:br>
              <a:r>
                <a:rPr lang="en-US" b="1" dirty="0">
                  <a:solidFill>
                    <a:schemeClr val="accent5">
                      <a:lumMod val="50000"/>
                    </a:schemeClr>
                  </a:solidFill>
                  <a:latin typeface="+mj-lt"/>
                </a:rPr>
                <a:t>Configuration </a:t>
              </a:r>
              <a:br>
                <a:rPr lang="en-US" b="1" dirty="0">
                  <a:solidFill>
                    <a:schemeClr val="accent5">
                      <a:lumMod val="50000"/>
                    </a:schemeClr>
                  </a:solidFill>
                  <a:latin typeface="+mj-lt"/>
                </a:rPr>
              </a:br>
              <a:r>
                <a:rPr lang="en-US" b="1" dirty="0">
                  <a:solidFill>
                    <a:schemeClr val="accent5">
                      <a:lumMod val="50000"/>
                    </a:schemeClr>
                  </a:solidFill>
                  <a:latin typeface="+mj-lt"/>
                </a:rPr>
                <a:t>Errors</a:t>
              </a:r>
            </a:p>
          </p:txBody>
        </p:sp>
      </p:grpSp>
      <p:sp>
        <p:nvSpPr>
          <p:cNvPr id="120" name="Freeform 119"/>
          <p:cNvSpPr/>
          <p:nvPr/>
        </p:nvSpPr>
        <p:spPr>
          <a:xfrm>
            <a:off x="6746241" y="1320800"/>
            <a:ext cx="1083733" cy="1097280"/>
          </a:xfrm>
          <a:custGeom>
            <a:avLst/>
            <a:gdLst>
              <a:gd name="connsiteX0" fmla="*/ 0 w 677333"/>
              <a:gd name="connsiteY0" fmla="*/ 0 h 914400"/>
              <a:gd name="connsiteX1" fmla="*/ 677333 w 677333"/>
              <a:gd name="connsiteY1" fmla="*/ 914400 h 914400"/>
            </a:gdLst>
            <a:ahLst/>
            <a:cxnLst>
              <a:cxn ang="0">
                <a:pos x="connsiteX0" y="connsiteY0"/>
              </a:cxn>
              <a:cxn ang="0">
                <a:pos x="connsiteX1" y="connsiteY1"/>
              </a:cxn>
            </a:cxnLst>
            <a:rect l="l" t="t" r="r" b="b"/>
            <a:pathLst>
              <a:path w="677333" h="914400">
                <a:moveTo>
                  <a:pt x="0" y="0"/>
                </a:moveTo>
                <a:lnTo>
                  <a:pt x="677333" y="914400"/>
                </a:lnTo>
              </a:path>
            </a:pathLst>
          </a:cu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lIns="130622" tIns="65311" rIns="130622" bIns="65311" rtlCol="0" anchor="ctr"/>
          <a:lstStyle/>
          <a:p>
            <a:pPr algn="ctr"/>
            <a:endParaRPr lang="en-US"/>
          </a:p>
        </p:txBody>
      </p:sp>
      <p:sp>
        <p:nvSpPr>
          <p:cNvPr id="121" name="TextBox 120"/>
          <p:cNvSpPr txBox="1"/>
          <p:nvPr/>
        </p:nvSpPr>
        <p:spPr>
          <a:xfrm>
            <a:off x="352102" y="4040200"/>
            <a:ext cx="1105434" cy="916728"/>
          </a:xfrm>
          <a:prstGeom prst="rect">
            <a:avLst/>
          </a:prstGeom>
          <a:noFill/>
        </p:spPr>
        <p:txBody>
          <a:bodyPr wrap="none" lIns="130622" tIns="65311" rIns="130622" bIns="65311" rtlCol="0">
            <a:spAutoFit/>
          </a:bodyPr>
          <a:lstStyle/>
          <a:p>
            <a:pPr algn="r"/>
            <a:r>
              <a:rPr lang="en-US" sz="1700" dirty="0"/>
              <a:t>EX &amp; QFX</a:t>
            </a:r>
          </a:p>
          <a:p>
            <a:pPr algn="r"/>
            <a:r>
              <a:rPr lang="en-US" sz="1700" dirty="0"/>
              <a:t>Series</a:t>
            </a:r>
          </a:p>
          <a:p>
            <a:pPr algn="r"/>
            <a:r>
              <a:rPr lang="en-US" sz="1700" dirty="0"/>
              <a:t> Switches</a:t>
            </a:r>
          </a:p>
        </p:txBody>
      </p:sp>
    </p:spTree>
    <p:extLst>
      <p:ext uri="{BB962C8B-B14F-4D97-AF65-F5344CB8AC3E}">
        <p14:creationId xmlns:p14="http://schemas.microsoft.com/office/powerpoint/2010/main" val="1255359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200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2000"/>
                                        <p:tgtEl>
                                          <p:spTgt spid="1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1000"/>
                            </p:stCondLst>
                            <p:childTnLst>
                              <p:par>
                                <p:cTn id="17" presetID="35" presetClass="path" presetSubtype="0" accel="50000" decel="50000" fill="hold" nodeType="afterEffect">
                                  <p:stCondLst>
                                    <p:cond delay="0"/>
                                  </p:stCondLst>
                                  <p:childTnLst>
                                    <p:animMotion origin="layout" path="M -4.72222E-6 2.59259E-6 L -0.65868 0.30856 " pathEditMode="relative" rAng="0" ptsTypes="AA">
                                      <p:cBhvr>
                                        <p:cTn id="18" dur="1000" fill="hold"/>
                                        <p:tgtEl>
                                          <p:spTgt spid="8"/>
                                        </p:tgtEl>
                                        <p:attrNameLst>
                                          <p:attrName>ppt_x</p:attrName>
                                          <p:attrName>ppt_y</p:attrName>
                                        </p:attrNameLst>
                                      </p:cBhvr>
                                      <p:rCtr x="-32900" y="15400"/>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fade">
                                      <p:cBhvr>
                                        <p:cTn id="35" dur="10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1000"/>
                                        <p:tgtEl>
                                          <p:spTgt spid="4"/>
                                        </p:tgtEl>
                                      </p:cBhvr>
                                    </p:animEffect>
                                    <p:anim calcmode="lin" valueType="num">
                                      <p:cBhvr>
                                        <p:cTn id="51" dur="1000" fill="hold"/>
                                        <p:tgtEl>
                                          <p:spTgt spid="4"/>
                                        </p:tgtEl>
                                        <p:attrNameLst>
                                          <p:attrName>ppt_x</p:attrName>
                                        </p:attrNameLst>
                                      </p:cBhvr>
                                      <p:tavLst>
                                        <p:tav tm="0">
                                          <p:val>
                                            <p:strVal val="#ppt_x"/>
                                          </p:val>
                                        </p:tav>
                                        <p:tav tm="100000">
                                          <p:val>
                                            <p:strVal val="#ppt_x"/>
                                          </p:val>
                                        </p:tav>
                                      </p:tavLst>
                                    </p:anim>
                                    <p:anim calcmode="lin" valueType="num">
                                      <p:cBhvr>
                                        <p:cTn id="52" dur="1000" fill="hold"/>
                                        <p:tgtEl>
                                          <p:spTgt spid="4"/>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7" presetClass="entr" presetSubtype="0" fill="hold" nodeType="after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1000"/>
                                        <p:tgtEl>
                                          <p:spTgt spid="132"/>
                                        </p:tgtEl>
                                      </p:cBhvr>
                                    </p:animEffect>
                                    <p:anim calcmode="lin" valueType="num">
                                      <p:cBhvr>
                                        <p:cTn id="57" dur="1000" fill="hold"/>
                                        <p:tgtEl>
                                          <p:spTgt spid="132"/>
                                        </p:tgtEl>
                                        <p:attrNameLst>
                                          <p:attrName>ppt_x</p:attrName>
                                        </p:attrNameLst>
                                      </p:cBhvr>
                                      <p:tavLst>
                                        <p:tav tm="0">
                                          <p:val>
                                            <p:strVal val="#ppt_x"/>
                                          </p:val>
                                        </p:tav>
                                        <p:tav tm="100000">
                                          <p:val>
                                            <p:strVal val="#ppt_x"/>
                                          </p:val>
                                        </p:tav>
                                      </p:tavLst>
                                    </p:anim>
                                    <p:anim calcmode="lin" valueType="num">
                                      <p:cBhvr>
                                        <p:cTn id="58" dur="1000" fill="hold"/>
                                        <p:tgtEl>
                                          <p:spTgt spid="132"/>
                                        </p:tgtEl>
                                        <p:attrNameLst>
                                          <p:attrName>ppt_y</p:attrName>
                                        </p:attrNameLst>
                                      </p:cBhvr>
                                      <p:tavLst>
                                        <p:tav tm="0">
                                          <p:val>
                                            <p:strVal val="#ppt_y-.1"/>
                                          </p:val>
                                        </p:tav>
                                        <p:tav tm="100000">
                                          <p:val>
                                            <p:strVal val="#ppt_y"/>
                                          </p:val>
                                        </p:tav>
                                      </p:tavLst>
                                    </p:anim>
                                  </p:childTnLst>
                                </p:cTn>
                              </p:par>
                            </p:childTnLst>
                          </p:cTn>
                        </p:par>
                        <p:par>
                          <p:cTn id="59" fill="hold">
                            <p:stCondLst>
                              <p:cond delay="2000"/>
                            </p:stCondLst>
                            <p:childTnLst>
                              <p:par>
                                <p:cTn id="60" presetID="47" presetClass="entr" presetSubtype="0" fill="hold" nodeType="after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fade">
                                      <p:cBhvr>
                                        <p:cTn id="62" dur="1000"/>
                                        <p:tgtEl>
                                          <p:spTgt spid="133"/>
                                        </p:tgtEl>
                                      </p:cBhvr>
                                    </p:animEffect>
                                    <p:anim calcmode="lin" valueType="num">
                                      <p:cBhvr>
                                        <p:cTn id="63" dur="1000" fill="hold"/>
                                        <p:tgtEl>
                                          <p:spTgt spid="133"/>
                                        </p:tgtEl>
                                        <p:attrNameLst>
                                          <p:attrName>ppt_x</p:attrName>
                                        </p:attrNameLst>
                                      </p:cBhvr>
                                      <p:tavLst>
                                        <p:tav tm="0">
                                          <p:val>
                                            <p:strVal val="#ppt_x"/>
                                          </p:val>
                                        </p:tav>
                                        <p:tav tm="100000">
                                          <p:val>
                                            <p:strVal val="#ppt_x"/>
                                          </p:val>
                                        </p:tav>
                                      </p:tavLst>
                                    </p:anim>
                                    <p:anim calcmode="lin" valueType="num">
                                      <p:cBhvr>
                                        <p:cTn id="64" dur="1000" fill="hold"/>
                                        <p:tgtEl>
                                          <p:spTgt spid="133"/>
                                        </p:tgtEl>
                                        <p:attrNameLst>
                                          <p:attrName>ppt_y</p:attrName>
                                        </p:attrNameLst>
                                      </p:cBhvr>
                                      <p:tavLst>
                                        <p:tav tm="0">
                                          <p:val>
                                            <p:strVal val="#ppt_y-.1"/>
                                          </p:val>
                                        </p:tav>
                                        <p:tav tm="100000">
                                          <p:val>
                                            <p:strVal val="#ppt_y"/>
                                          </p:val>
                                        </p:tav>
                                      </p:tavLst>
                                    </p:anim>
                                  </p:childTnLst>
                                </p:cTn>
                              </p:par>
                            </p:childTnLst>
                          </p:cTn>
                        </p:par>
                        <p:par>
                          <p:cTn id="65" fill="hold">
                            <p:stCondLst>
                              <p:cond delay="3000"/>
                            </p:stCondLst>
                            <p:childTnLst>
                              <p:par>
                                <p:cTn id="66" presetID="47" presetClass="entr" presetSubtype="0" fill="hold" nodeType="afterEffect">
                                  <p:stCondLst>
                                    <p:cond delay="0"/>
                                  </p:stCondLst>
                                  <p:childTnLst>
                                    <p:set>
                                      <p:cBhvr>
                                        <p:cTn id="67" dur="1" fill="hold">
                                          <p:stCondLst>
                                            <p:cond delay="0"/>
                                          </p:stCondLst>
                                        </p:cTn>
                                        <p:tgtEl>
                                          <p:spTgt spid="134"/>
                                        </p:tgtEl>
                                        <p:attrNameLst>
                                          <p:attrName>style.visibility</p:attrName>
                                        </p:attrNameLst>
                                      </p:cBhvr>
                                      <p:to>
                                        <p:strVal val="visible"/>
                                      </p:to>
                                    </p:set>
                                    <p:animEffect transition="in" filter="fade">
                                      <p:cBhvr>
                                        <p:cTn id="68" dur="1000"/>
                                        <p:tgtEl>
                                          <p:spTgt spid="134"/>
                                        </p:tgtEl>
                                      </p:cBhvr>
                                    </p:animEffect>
                                    <p:anim calcmode="lin" valueType="num">
                                      <p:cBhvr>
                                        <p:cTn id="69" dur="1000" fill="hold"/>
                                        <p:tgtEl>
                                          <p:spTgt spid="134"/>
                                        </p:tgtEl>
                                        <p:attrNameLst>
                                          <p:attrName>ppt_x</p:attrName>
                                        </p:attrNameLst>
                                      </p:cBhvr>
                                      <p:tavLst>
                                        <p:tav tm="0">
                                          <p:val>
                                            <p:strVal val="#ppt_x"/>
                                          </p:val>
                                        </p:tav>
                                        <p:tav tm="100000">
                                          <p:val>
                                            <p:strVal val="#ppt_x"/>
                                          </p:val>
                                        </p:tav>
                                      </p:tavLst>
                                    </p:anim>
                                    <p:anim calcmode="lin" valueType="num">
                                      <p:cBhvr>
                                        <p:cTn id="70"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026" name="Rectangle 2"/>
          <p:cNvSpPr>
            <a:spLocks noGrp="1" noChangeArrowheads="1"/>
          </p:cNvSpPr>
          <p:nvPr>
            <p:ph type="title"/>
          </p:nvPr>
        </p:nvSpPr>
        <p:spPr>
          <a:xfrm>
            <a:off x="784923" y="947018"/>
            <a:ext cx="13167362" cy="677108"/>
          </a:xfrm>
        </p:spPr>
        <p:txBody>
          <a:bodyPr/>
          <a:lstStyle/>
          <a:p>
            <a:r>
              <a:rPr lang="en-US" dirty="0" smtClean="0"/>
              <a:t>Topology </a:t>
            </a:r>
            <a:endParaRPr lang="en-US" dirty="0"/>
          </a:p>
        </p:txBody>
      </p:sp>
      <p:sp>
        <p:nvSpPr>
          <p:cNvPr id="29698" name="Rectangle 2"/>
          <p:cNvSpPr>
            <a:spLocks noChangeArrowheads="1"/>
          </p:cNvSpPr>
          <p:nvPr/>
        </p:nvSpPr>
        <p:spPr bwMode="auto">
          <a:xfrm>
            <a:off x="0" y="-242920"/>
            <a:ext cx="263795" cy="485841"/>
          </a:xfrm>
          <a:prstGeom prst="rect">
            <a:avLst/>
          </a:prstGeom>
          <a:noFill/>
          <a:ln w="9525">
            <a:noFill/>
            <a:miter lim="800000"/>
            <a:headEnd/>
            <a:tailEnd/>
          </a:ln>
          <a:effectLst/>
        </p:spPr>
        <p:txBody>
          <a:bodyPr vert="horz" wrap="none" lIns="130622" tIns="65311" rIns="130622" bIns="65311" numCol="1" anchor="ctr" anchorCtr="0" compatLnSpc="1">
            <a:prstTxWarp prst="textNoShape">
              <a:avLst/>
            </a:prstTxWarp>
            <a:spAutoFit/>
          </a:bodyPr>
          <a:lstStyle/>
          <a:p>
            <a:endParaRPr lang="en-US"/>
          </a:p>
        </p:txBody>
      </p:sp>
      <p:sp>
        <p:nvSpPr>
          <p:cNvPr id="5" name="Rectangle 4"/>
          <p:cNvSpPr/>
          <p:nvPr/>
        </p:nvSpPr>
        <p:spPr>
          <a:xfrm>
            <a:off x="3528509" y="1936376"/>
            <a:ext cx="1893346" cy="10972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30622" tIns="65311" rIns="130622" bIns="65311" rtlCol="0" anchor="ctr"/>
          <a:lstStyle/>
          <a:p>
            <a:pPr algn="ctr"/>
            <a:r>
              <a:rPr lang="en-US" dirty="0" smtClean="0"/>
              <a:t>Switch</a:t>
            </a:r>
            <a:endParaRPr lang="en-US" dirty="0"/>
          </a:p>
        </p:txBody>
      </p:sp>
      <p:sp>
        <p:nvSpPr>
          <p:cNvPr id="6" name="Rectangle 5"/>
          <p:cNvSpPr/>
          <p:nvPr/>
        </p:nvSpPr>
        <p:spPr>
          <a:xfrm>
            <a:off x="7767022" y="2554940"/>
            <a:ext cx="2589008" cy="10972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30622" tIns="65311" rIns="130622" bIns="65311" rtlCol="0" anchor="ctr"/>
          <a:lstStyle/>
          <a:p>
            <a:pPr algn="ctr"/>
            <a:r>
              <a:rPr lang="en-US" dirty="0" smtClean="0"/>
              <a:t>DHCP Server </a:t>
            </a:r>
            <a:endParaRPr lang="en-US" dirty="0"/>
          </a:p>
        </p:txBody>
      </p:sp>
      <p:sp>
        <p:nvSpPr>
          <p:cNvPr id="7" name="Rectangle 6"/>
          <p:cNvSpPr/>
          <p:nvPr/>
        </p:nvSpPr>
        <p:spPr>
          <a:xfrm>
            <a:off x="4754881" y="5281998"/>
            <a:ext cx="2094155" cy="10972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130622" tIns="65311" rIns="130622" bIns="65311" rtlCol="0" anchor="ctr"/>
          <a:lstStyle/>
          <a:p>
            <a:pPr algn="ctr"/>
            <a:r>
              <a:rPr lang="en-US" dirty="0" smtClean="0"/>
              <a:t>File server</a:t>
            </a:r>
            <a:endParaRPr lang="en-US" dirty="0"/>
          </a:p>
        </p:txBody>
      </p:sp>
      <p:cxnSp>
        <p:nvCxnSpPr>
          <p:cNvPr id="9" name="Straight Arrow Connector 8"/>
          <p:cNvCxnSpPr>
            <a:endCxn id="6" idx="1"/>
          </p:cNvCxnSpPr>
          <p:nvPr/>
        </p:nvCxnSpPr>
        <p:spPr>
          <a:xfrm>
            <a:off x="5400340" y="2807746"/>
            <a:ext cx="2366683" cy="2958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77610" y="3049793"/>
            <a:ext cx="43030" cy="21945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005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err="1" smtClean="0"/>
              <a:t>Junos</a:t>
            </a:r>
            <a:r>
              <a:rPr lang="en-US" dirty="0" smtClean="0"/>
              <a:t> ZTP Topology – Components</a:t>
            </a:r>
            <a:endParaRPr lang="en-US" dirty="0"/>
          </a:p>
        </p:txBody>
      </p:sp>
      <p:graphicFrame>
        <p:nvGraphicFramePr>
          <p:cNvPr id="15" name="Content Placeholder 14"/>
          <p:cNvGraphicFramePr>
            <a:graphicFrameLocks noGrp="1"/>
          </p:cNvGraphicFramePr>
          <p:nvPr>
            <p:ph sz="quarter" idx="10"/>
            <p:custDataLst>
              <p:tags r:id="rId3"/>
            </p:custDataLst>
            <p:extLst/>
          </p:nvPr>
        </p:nvGraphicFramePr>
        <p:xfrm>
          <a:off x="760413" y="1547813"/>
          <a:ext cx="13152437" cy="57277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12866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Automation</a:t>
            </a:r>
            <a:endParaRPr lang="en-US" dirty="0"/>
          </a:p>
        </p:txBody>
      </p:sp>
      <p:sp>
        <p:nvSpPr>
          <p:cNvPr id="3" name="Content Placeholder 2"/>
          <p:cNvSpPr>
            <a:spLocks noGrp="1"/>
          </p:cNvSpPr>
          <p:nvPr>
            <p:ph idx="1"/>
          </p:nvPr>
        </p:nvSpPr>
        <p:spPr>
          <a:xfrm>
            <a:off x="720843" y="2051920"/>
            <a:ext cx="10522890" cy="5431156"/>
          </a:xfrm>
        </p:spPr>
        <p:txBody>
          <a:bodyPr/>
          <a:lstStyle/>
          <a:p>
            <a:pPr>
              <a:buNone/>
            </a:pPr>
            <a:r>
              <a:rPr lang="en-US" b="1" dirty="0" smtClean="0"/>
              <a:t>Webster defines Automation as:  </a:t>
            </a:r>
          </a:p>
          <a:p>
            <a:pPr>
              <a:buNone/>
            </a:pPr>
            <a:r>
              <a:rPr lang="en-US" dirty="0" smtClean="0">
                <a:solidFill>
                  <a:srgbClr val="0070C0"/>
                </a:solidFill>
              </a:rPr>
              <a:t>The operation of an apparatus, process, or system by mechanical or electronic devices that take the place of human labor. </a:t>
            </a:r>
            <a:endParaRPr lang="en-US" b="1" dirty="0" smtClean="0">
              <a:solidFill>
                <a:srgbClr val="0070C0"/>
              </a:solidFill>
            </a:endParaRPr>
          </a:p>
          <a:p>
            <a:pPr>
              <a:buNone/>
            </a:pPr>
            <a:endParaRPr lang="en-US" sz="1000" dirty="0" smtClean="0"/>
          </a:p>
          <a:p>
            <a:pPr marL="112713" lvl="0" indent="-112713" defTabSz="914400" fontAlgn="base">
              <a:lnSpc>
                <a:spcPct val="100000"/>
              </a:lnSpc>
              <a:spcBef>
                <a:spcPts val="800"/>
              </a:spcBef>
              <a:spcAft>
                <a:spcPts val="400"/>
              </a:spcAft>
              <a:buSzPct val="25000"/>
              <a:defRPr/>
            </a:pPr>
            <a:r>
              <a:rPr lang="en-US" b="1" dirty="0" smtClean="0">
                <a:solidFill>
                  <a:srgbClr val="3C3C3C"/>
                </a:solidFill>
              </a:rPr>
              <a:t>We de</a:t>
            </a:r>
            <a:r>
              <a:rPr lang="en-US" b="1" dirty="0" smtClean="0">
                <a:solidFill>
                  <a:srgbClr val="3C3C3C"/>
                </a:solidFill>
                <a:latin typeface="Arial" pitchFamily="34" charset="0"/>
              </a:rPr>
              <a:t>fine Automation as:  </a:t>
            </a:r>
          </a:p>
          <a:p>
            <a:pPr marL="112713" lvl="0" indent="-112713" defTabSz="914400" fontAlgn="base">
              <a:lnSpc>
                <a:spcPct val="100000"/>
              </a:lnSpc>
              <a:spcBef>
                <a:spcPts val="800"/>
              </a:spcBef>
              <a:spcAft>
                <a:spcPts val="400"/>
              </a:spcAft>
              <a:buSzPct val="25000"/>
              <a:buFont typeface="Arial" pitchFamily="34" charset="0"/>
              <a:buChar char=" "/>
              <a:defRPr/>
            </a:pPr>
            <a:r>
              <a:rPr lang="en-US" dirty="0" smtClean="0">
                <a:solidFill>
                  <a:srgbClr val="0070C0"/>
                </a:solidFill>
                <a:latin typeface="Arial" pitchFamily="34" charset="0"/>
              </a:rPr>
              <a:t>The use of Standard’s based tools (</a:t>
            </a:r>
            <a:r>
              <a:rPr lang="en-US" dirty="0" smtClean="0">
                <a:solidFill>
                  <a:srgbClr val="0070C0"/>
                </a:solidFill>
              </a:rPr>
              <a:t>APIs, Scripting,  Provisioning Tools, etc.) to perform tasks to meet customer requirements with little to no human interaction required.</a:t>
            </a:r>
            <a:r>
              <a:rPr lang="en-US" dirty="0" smtClean="0">
                <a:solidFill>
                  <a:srgbClr val="0070C0"/>
                </a:solidFill>
                <a:latin typeface="Arial" pitchFamily="34" charset="0"/>
              </a:rPr>
              <a:t> </a:t>
            </a:r>
          </a:p>
          <a:p>
            <a:pPr>
              <a:buNone/>
            </a:pPr>
            <a:endParaRPr lang="en-US" dirty="0"/>
          </a:p>
        </p:txBody>
      </p:sp>
    </p:spTree>
    <p:extLst>
      <p:ext uri="{BB962C8B-B14F-4D97-AF65-F5344CB8AC3E}">
        <p14:creationId xmlns:p14="http://schemas.microsoft.com/office/powerpoint/2010/main" val="213268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0360" y="178365"/>
            <a:ext cx="13167362" cy="677108"/>
          </a:xfrm>
        </p:spPr>
        <p:txBody>
          <a:bodyPr/>
          <a:lstStyle/>
          <a:p>
            <a:r>
              <a:rPr lang="en-US" dirty="0" smtClean="0"/>
              <a:t>Basic ZTP Process</a:t>
            </a:r>
            <a:endParaRPr lang="en-US" dirty="0"/>
          </a:p>
        </p:txBody>
      </p:sp>
      <p:pic>
        <p:nvPicPr>
          <p:cNvPr id="7" name="Picture 6" descr="Screen Shot 2015-07-20 at 1.4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86" y="1074793"/>
            <a:ext cx="12781284" cy="6553354"/>
          </a:xfrm>
          <a:prstGeom prst="rect">
            <a:avLst/>
          </a:prstGeom>
        </p:spPr>
      </p:pic>
    </p:spTree>
    <p:extLst>
      <p:ext uri="{BB962C8B-B14F-4D97-AF65-F5344CB8AC3E}">
        <p14:creationId xmlns:p14="http://schemas.microsoft.com/office/powerpoint/2010/main" val="18488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1137920" y="1196038"/>
            <a:ext cx="12192000" cy="6606844"/>
          </a:xfrm>
          <a:prstGeom prst="roundRect">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800"/>
              </a:spcAft>
            </a:pPr>
            <a:endParaRPr lang="en-US" sz="3000"/>
          </a:p>
        </p:txBody>
      </p:sp>
      <p:sp>
        <p:nvSpPr>
          <p:cNvPr id="2" name="Title 1"/>
          <p:cNvSpPr>
            <a:spLocks noGrp="1"/>
          </p:cNvSpPr>
          <p:nvPr>
            <p:ph type="title"/>
          </p:nvPr>
        </p:nvSpPr>
        <p:spPr>
          <a:xfrm>
            <a:off x="784923" y="654059"/>
            <a:ext cx="13167362" cy="590932"/>
          </a:xfrm>
        </p:spPr>
        <p:txBody>
          <a:bodyPr/>
          <a:lstStyle/>
          <a:p>
            <a:r>
              <a:rPr lang="en-US" smtClean="0"/>
              <a:t>Junos Auto Installation (Simplified)</a:t>
            </a:r>
            <a:endParaRPr lang="en-US" dirty="0"/>
          </a:p>
        </p:txBody>
      </p:sp>
      <p:sp>
        <p:nvSpPr>
          <p:cNvPr id="4" name="Process 2"/>
          <p:cNvSpPr/>
          <p:nvPr/>
        </p:nvSpPr>
        <p:spPr>
          <a:xfrm>
            <a:off x="5562950" y="4472500"/>
            <a:ext cx="1354667" cy="62653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endParaRPr lang="en-US" sz="1400" dirty="0">
              <a:solidFill>
                <a:schemeClr val="bg1"/>
              </a:solidFill>
            </a:endParaRPr>
          </a:p>
        </p:txBody>
      </p:sp>
      <p:sp>
        <p:nvSpPr>
          <p:cNvPr id="5" name="Decision 4"/>
          <p:cNvSpPr/>
          <p:nvPr/>
        </p:nvSpPr>
        <p:spPr>
          <a:xfrm>
            <a:off x="3682704" y="3095033"/>
            <a:ext cx="1219200" cy="81686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6" name="Oval 5"/>
          <p:cNvSpPr/>
          <p:nvPr/>
        </p:nvSpPr>
        <p:spPr>
          <a:xfrm>
            <a:off x="3755533" y="1529313"/>
            <a:ext cx="1092432" cy="819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7" name="TextBox 6"/>
          <p:cNvSpPr txBox="1"/>
          <p:nvPr/>
        </p:nvSpPr>
        <p:spPr>
          <a:xfrm>
            <a:off x="3955814" y="1747788"/>
            <a:ext cx="586509" cy="338550"/>
          </a:xfrm>
          <a:prstGeom prst="rect">
            <a:avLst/>
          </a:prstGeom>
          <a:noFill/>
        </p:spPr>
        <p:txBody>
          <a:bodyPr wrap="none" lIns="91435" tIns="45718" rIns="91435" bIns="45718" rtlCol="0">
            <a:spAutoFit/>
          </a:bodyPr>
          <a:lstStyle/>
          <a:p>
            <a:r>
              <a:rPr lang="en-US" sz="1600" b="1" dirty="0"/>
              <a:t>boot</a:t>
            </a:r>
          </a:p>
        </p:txBody>
      </p:sp>
      <p:sp>
        <p:nvSpPr>
          <p:cNvPr id="8" name="TextBox 7"/>
          <p:cNvSpPr txBox="1"/>
          <p:nvPr/>
        </p:nvSpPr>
        <p:spPr>
          <a:xfrm>
            <a:off x="3849491" y="3316442"/>
            <a:ext cx="819746" cy="338550"/>
          </a:xfrm>
          <a:prstGeom prst="rect">
            <a:avLst/>
          </a:prstGeom>
          <a:noFill/>
        </p:spPr>
        <p:txBody>
          <a:bodyPr wrap="none" lIns="91435" tIns="45718" rIns="91435" bIns="45718" rtlCol="0">
            <a:spAutoFit/>
          </a:bodyPr>
          <a:lstStyle/>
          <a:p>
            <a:r>
              <a:rPr lang="en-US" sz="1600" b="1" dirty="0" err="1"/>
              <a:t>Config</a:t>
            </a:r>
            <a:r>
              <a:rPr lang="en-US" sz="1600" b="1" dirty="0"/>
              <a:t>?</a:t>
            </a:r>
          </a:p>
        </p:txBody>
      </p:sp>
      <p:cxnSp>
        <p:nvCxnSpPr>
          <p:cNvPr id="9" name="Straight Arrow Connector 8"/>
          <p:cNvCxnSpPr>
            <a:stCxn id="5" idx="3"/>
          </p:cNvCxnSpPr>
          <p:nvPr/>
        </p:nvCxnSpPr>
        <p:spPr>
          <a:xfrm flipV="1">
            <a:off x="4901910" y="3477366"/>
            <a:ext cx="1457259" cy="261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6325669" y="3061557"/>
            <a:ext cx="1092432" cy="819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11" name="TextBox 10"/>
          <p:cNvSpPr txBox="1"/>
          <p:nvPr/>
        </p:nvSpPr>
        <p:spPr>
          <a:xfrm>
            <a:off x="6500663" y="3189000"/>
            <a:ext cx="821649" cy="584771"/>
          </a:xfrm>
          <a:prstGeom prst="rect">
            <a:avLst/>
          </a:prstGeom>
          <a:noFill/>
        </p:spPr>
        <p:txBody>
          <a:bodyPr wrap="none" lIns="91435" tIns="45718" rIns="91435" bIns="45718" rtlCol="0">
            <a:spAutoFit/>
          </a:bodyPr>
          <a:lstStyle/>
          <a:p>
            <a:pPr algn="ctr"/>
            <a:r>
              <a:rPr lang="en-US" sz="1600" b="1" dirty="0"/>
              <a:t>Normal</a:t>
            </a:r>
          </a:p>
          <a:p>
            <a:pPr algn="ctr"/>
            <a:r>
              <a:rPr lang="en-US" sz="1600" b="1" dirty="0"/>
              <a:t>boot</a:t>
            </a:r>
          </a:p>
        </p:txBody>
      </p:sp>
      <p:sp>
        <p:nvSpPr>
          <p:cNvPr id="12" name="Oval 11"/>
          <p:cNvSpPr/>
          <p:nvPr/>
        </p:nvSpPr>
        <p:spPr>
          <a:xfrm>
            <a:off x="11020208" y="5443617"/>
            <a:ext cx="1092432" cy="8192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13" name="TextBox 12"/>
          <p:cNvSpPr txBox="1"/>
          <p:nvPr/>
        </p:nvSpPr>
        <p:spPr>
          <a:xfrm>
            <a:off x="4301747" y="3823279"/>
            <a:ext cx="319809" cy="338550"/>
          </a:xfrm>
          <a:prstGeom prst="rect">
            <a:avLst/>
          </a:prstGeom>
          <a:noFill/>
        </p:spPr>
        <p:txBody>
          <a:bodyPr wrap="none" lIns="91435" tIns="45718" rIns="91435" bIns="45718" rtlCol="0">
            <a:spAutoFit/>
          </a:bodyPr>
          <a:lstStyle/>
          <a:p>
            <a:r>
              <a:rPr lang="en-US" sz="1600" b="1" dirty="0"/>
              <a:t>N</a:t>
            </a:r>
          </a:p>
        </p:txBody>
      </p:sp>
      <p:sp>
        <p:nvSpPr>
          <p:cNvPr id="14" name="TextBox 13"/>
          <p:cNvSpPr txBox="1"/>
          <p:nvPr/>
        </p:nvSpPr>
        <p:spPr>
          <a:xfrm>
            <a:off x="4759848" y="3025145"/>
            <a:ext cx="312896" cy="338550"/>
          </a:xfrm>
          <a:prstGeom prst="rect">
            <a:avLst/>
          </a:prstGeom>
          <a:noFill/>
        </p:spPr>
        <p:txBody>
          <a:bodyPr wrap="none" lIns="91435" tIns="45718" rIns="91435" bIns="45718" rtlCol="0">
            <a:spAutoFit/>
          </a:bodyPr>
          <a:lstStyle/>
          <a:p>
            <a:r>
              <a:rPr lang="en-US" sz="1600" b="1" dirty="0"/>
              <a:t>Y</a:t>
            </a:r>
          </a:p>
        </p:txBody>
      </p:sp>
      <p:sp>
        <p:nvSpPr>
          <p:cNvPr id="15" name="Decision 15"/>
          <p:cNvSpPr/>
          <p:nvPr/>
        </p:nvSpPr>
        <p:spPr>
          <a:xfrm>
            <a:off x="3685627" y="4390597"/>
            <a:ext cx="1219200" cy="81686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16" name="TextBox 15"/>
          <p:cNvSpPr txBox="1"/>
          <p:nvPr/>
        </p:nvSpPr>
        <p:spPr>
          <a:xfrm>
            <a:off x="4006570" y="4539180"/>
            <a:ext cx="661249" cy="584771"/>
          </a:xfrm>
          <a:prstGeom prst="rect">
            <a:avLst/>
          </a:prstGeom>
          <a:noFill/>
        </p:spPr>
        <p:txBody>
          <a:bodyPr wrap="none" lIns="91435" tIns="45718" rIns="91435" bIns="45718" rtlCol="0">
            <a:spAutoFit/>
          </a:bodyPr>
          <a:lstStyle/>
          <a:p>
            <a:pPr algn="ctr"/>
            <a:r>
              <a:rPr lang="en-US" sz="1600" b="1" dirty="0"/>
              <a:t>DHCP</a:t>
            </a:r>
          </a:p>
          <a:p>
            <a:pPr algn="ctr"/>
            <a:r>
              <a:rPr lang="en-US" sz="1600" b="1" dirty="0"/>
              <a:t>IP?</a:t>
            </a:r>
          </a:p>
        </p:txBody>
      </p:sp>
      <p:sp>
        <p:nvSpPr>
          <p:cNvPr id="17" name="TextBox 16"/>
          <p:cNvSpPr txBox="1"/>
          <p:nvPr/>
        </p:nvSpPr>
        <p:spPr>
          <a:xfrm>
            <a:off x="4304671" y="5082431"/>
            <a:ext cx="319809" cy="338550"/>
          </a:xfrm>
          <a:prstGeom prst="rect">
            <a:avLst/>
          </a:prstGeom>
          <a:noFill/>
        </p:spPr>
        <p:txBody>
          <a:bodyPr wrap="none" lIns="91435" tIns="45718" rIns="91435" bIns="45718" rtlCol="0">
            <a:spAutoFit/>
          </a:bodyPr>
          <a:lstStyle/>
          <a:p>
            <a:r>
              <a:rPr lang="en-US" sz="1600" b="1" dirty="0"/>
              <a:t>N</a:t>
            </a:r>
          </a:p>
        </p:txBody>
      </p:sp>
      <p:sp>
        <p:nvSpPr>
          <p:cNvPr id="18" name="TextBox 17"/>
          <p:cNvSpPr txBox="1"/>
          <p:nvPr/>
        </p:nvSpPr>
        <p:spPr>
          <a:xfrm>
            <a:off x="4780976" y="4375327"/>
            <a:ext cx="312896" cy="338550"/>
          </a:xfrm>
          <a:prstGeom prst="rect">
            <a:avLst/>
          </a:prstGeom>
          <a:noFill/>
        </p:spPr>
        <p:txBody>
          <a:bodyPr wrap="none" lIns="91435" tIns="45718" rIns="91435" bIns="45718" rtlCol="0">
            <a:spAutoFit/>
          </a:bodyPr>
          <a:lstStyle/>
          <a:p>
            <a:r>
              <a:rPr lang="en-US" sz="1600" b="1" dirty="0"/>
              <a:t>Y</a:t>
            </a:r>
          </a:p>
        </p:txBody>
      </p:sp>
      <p:cxnSp>
        <p:nvCxnSpPr>
          <p:cNvPr id="19" name="Straight Connector 18"/>
          <p:cNvCxnSpPr>
            <a:stCxn id="5" idx="2"/>
            <a:endCxn id="15" idx="0"/>
          </p:cNvCxnSpPr>
          <p:nvPr/>
        </p:nvCxnSpPr>
        <p:spPr>
          <a:xfrm>
            <a:off x="4292310" y="3911902"/>
            <a:ext cx="2923" cy="478700"/>
          </a:xfrm>
          <a:prstGeom prst="line">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5" idx="2"/>
            <a:endCxn id="15" idx="1"/>
          </p:cNvCxnSpPr>
          <p:nvPr/>
        </p:nvCxnSpPr>
        <p:spPr>
          <a:xfrm rot="5400000" flipH="1">
            <a:off x="3786211" y="4698445"/>
            <a:ext cx="408432" cy="609600"/>
          </a:xfrm>
          <a:prstGeom prst="bentConnector4">
            <a:avLst>
              <a:gd name="adj1" fmla="val -74627"/>
              <a:gd name="adj2" fmla="val 1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6" idx="4"/>
            <a:endCxn id="5" idx="0"/>
          </p:cNvCxnSpPr>
          <p:nvPr/>
        </p:nvCxnSpPr>
        <p:spPr>
          <a:xfrm flipH="1">
            <a:off x="4292305" y="2348584"/>
            <a:ext cx="9445" cy="746452"/>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66936" y="4484564"/>
            <a:ext cx="1012807" cy="584771"/>
          </a:xfrm>
          <a:prstGeom prst="rect">
            <a:avLst/>
          </a:prstGeom>
          <a:noFill/>
        </p:spPr>
        <p:txBody>
          <a:bodyPr wrap="none" lIns="91435" tIns="45718" rIns="91435" bIns="45718" rtlCol="0">
            <a:spAutoFit/>
          </a:bodyPr>
          <a:lstStyle/>
          <a:p>
            <a:pPr algn="ctr"/>
            <a:r>
              <a:rPr lang="en-US" sz="1600" b="1" dirty="0"/>
              <a:t>Get DHCP</a:t>
            </a:r>
          </a:p>
          <a:p>
            <a:pPr algn="ctr"/>
            <a:r>
              <a:rPr lang="en-US" sz="1600" b="1" dirty="0"/>
              <a:t>Options</a:t>
            </a:r>
          </a:p>
        </p:txBody>
      </p:sp>
      <p:cxnSp>
        <p:nvCxnSpPr>
          <p:cNvPr id="23" name="Straight Connector 22"/>
          <p:cNvCxnSpPr>
            <a:endCxn id="4" idx="1"/>
          </p:cNvCxnSpPr>
          <p:nvPr/>
        </p:nvCxnSpPr>
        <p:spPr>
          <a:xfrm flipV="1">
            <a:off x="4968328" y="4785767"/>
            <a:ext cx="594621" cy="13264"/>
          </a:xfrm>
          <a:prstGeom prst="line">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Decision 33"/>
          <p:cNvSpPr/>
          <p:nvPr/>
        </p:nvSpPr>
        <p:spPr>
          <a:xfrm>
            <a:off x="5633797" y="5482963"/>
            <a:ext cx="1219200" cy="81686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25" name="TextBox 24"/>
          <p:cNvSpPr txBox="1"/>
          <p:nvPr/>
        </p:nvSpPr>
        <p:spPr>
          <a:xfrm>
            <a:off x="5856269" y="5558724"/>
            <a:ext cx="826258" cy="584771"/>
          </a:xfrm>
          <a:prstGeom prst="rect">
            <a:avLst/>
          </a:prstGeom>
          <a:noFill/>
        </p:spPr>
        <p:txBody>
          <a:bodyPr wrap="none" lIns="91435" tIns="45718" rIns="91435" bIns="45718" rtlCol="0">
            <a:spAutoFit/>
          </a:bodyPr>
          <a:lstStyle/>
          <a:p>
            <a:pPr algn="ctr"/>
            <a:r>
              <a:rPr lang="en-US" sz="1600" b="1" dirty="0"/>
              <a:t>Next</a:t>
            </a:r>
          </a:p>
          <a:p>
            <a:pPr algn="ctr"/>
            <a:r>
              <a:rPr lang="en-US" sz="1600" b="1" dirty="0"/>
              <a:t>Server?</a:t>
            </a:r>
          </a:p>
        </p:txBody>
      </p:sp>
      <p:sp>
        <p:nvSpPr>
          <p:cNvPr id="26" name="TextBox 25"/>
          <p:cNvSpPr txBox="1"/>
          <p:nvPr/>
        </p:nvSpPr>
        <p:spPr>
          <a:xfrm>
            <a:off x="6729147" y="5540516"/>
            <a:ext cx="312896" cy="338550"/>
          </a:xfrm>
          <a:prstGeom prst="rect">
            <a:avLst/>
          </a:prstGeom>
          <a:noFill/>
        </p:spPr>
        <p:txBody>
          <a:bodyPr wrap="none" lIns="91435" tIns="45718" rIns="91435" bIns="45718" rtlCol="0">
            <a:spAutoFit/>
          </a:bodyPr>
          <a:lstStyle/>
          <a:p>
            <a:r>
              <a:rPr lang="en-US" sz="1600" b="1" dirty="0"/>
              <a:t>Y</a:t>
            </a:r>
          </a:p>
        </p:txBody>
      </p:sp>
      <p:sp>
        <p:nvSpPr>
          <p:cNvPr id="27" name="Decision 36"/>
          <p:cNvSpPr/>
          <p:nvPr/>
        </p:nvSpPr>
        <p:spPr>
          <a:xfrm>
            <a:off x="5654925" y="6723910"/>
            <a:ext cx="1219200" cy="81686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pPr algn="ctr"/>
            <a:endParaRPr lang="en-US" sz="1400" dirty="0">
              <a:solidFill>
                <a:schemeClr val="bg1"/>
              </a:solidFill>
            </a:endParaRPr>
          </a:p>
        </p:txBody>
      </p:sp>
      <p:sp>
        <p:nvSpPr>
          <p:cNvPr id="28" name="TextBox 27"/>
          <p:cNvSpPr txBox="1"/>
          <p:nvPr/>
        </p:nvSpPr>
        <p:spPr>
          <a:xfrm>
            <a:off x="5947375" y="6799668"/>
            <a:ext cx="686296" cy="584771"/>
          </a:xfrm>
          <a:prstGeom prst="rect">
            <a:avLst/>
          </a:prstGeom>
          <a:noFill/>
        </p:spPr>
        <p:txBody>
          <a:bodyPr wrap="none" lIns="91435" tIns="45718" rIns="91435" bIns="45718" rtlCol="0">
            <a:spAutoFit/>
          </a:bodyPr>
          <a:lstStyle/>
          <a:p>
            <a:pPr algn="ctr"/>
            <a:r>
              <a:rPr lang="en-US" sz="1600" b="1" dirty="0"/>
              <a:t>Any</a:t>
            </a:r>
          </a:p>
          <a:p>
            <a:pPr algn="ctr"/>
            <a:r>
              <a:rPr lang="en-US" sz="1600" b="1" dirty="0"/>
              <a:t>TFTP?</a:t>
            </a:r>
          </a:p>
        </p:txBody>
      </p:sp>
      <p:sp>
        <p:nvSpPr>
          <p:cNvPr id="29" name="TextBox 28"/>
          <p:cNvSpPr txBox="1"/>
          <p:nvPr/>
        </p:nvSpPr>
        <p:spPr>
          <a:xfrm>
            <a:off x="6750275" y="6781463"/>
            <a:ext cx="312896" cy="338550"/>
          </a:xfrm>
          <a:prstGeom prst="rect">
            <a:avLst/>
          </a:prstGeom>
          <a:noFill/>
        </p:spPr>
        <p:txBody>
          <a:bodyPr wrap="none" lIns="91435" tIns="45718" rIns="91435" bIns="45718" rtlCol="0">
            <a:spAutoFit/>
          </a:bodyPr>
          <a:lstStyle/>
          <a:p>
            <a:r>
              <a:rPr lang="en-US" sz="1600" b="1" dirty="0"/>
              <a:t>Y</a:t>
            </a:r>
          </a:p>
        </p:txBody>
      </p:sp>
      <p:cxnSp>
        <p:nvCxnSpPr>
          <p:cNvPr id="30" name="Straight Connector 29"/>
          <p:cNvCxnSpPr>
            <a:stCxn id="4" idx="2"/>
            <a:endCxn id="24" idx="0"/>
          </p:cNvCxnSpPr>
          <p:nvPr/>
        </p:nvCxnSpPr>
        <p:spPr>
          <a:xfrm>
            <a:off x="6240280" y="5099033"/>
            <a:ext cx="3117" cy="383932"/>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4" idx="2"/>
            <a:endCxn id="27" idx="0"/>
          </p:cNvCxnSpPr>
          <p:nvPr/>
        </p:nvCxnSpPr>
        <p:spPr>
          <a:xfrm>
            <a:off x="6243398" y="6299828"/>
            <a:ext cx="21128" cy="424084"/>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32" name="Process 43"/>
          <p:cNvSpPr/>
          <p:nvPr/>
        </p:nvSpPr>
        <p:spPr>
          <a:xfrm>
            <a:off x="8051382" y="5567797"/>
            <a:ext cx="1354667" cy="62653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lIns="609570" tIns="45718" rIns="91435" bIns="45718" rtlCol="0" anchor="ctr" anchorCtr="0"/>
          <a:lstStyle/>
          <a:p>
            <a:endParaRPr lang="en-US" sz="1400" dirty="0">
              <a:solidFill>
                <a:schemeClr val="bg1"/>
              </a:solidFill>
            </a:endParaRPr>
          </a:p>
        </p:txBody>
      </p:sp>
      <p:sp>
        <p:nvSpPr>
          <p:cNvPr id="33" name="TextBox 32"/>
          <p:cNvSpPr txBox="1"/>
          <p:nvPr/>
        </p:nvSpPr>
        <p:spPr>
          <a:xfrm>
            <a:off x="8054946" y="5543448"/>
            <a:ext cx="1329801" cy="584771"/>
          </a:xfrm>
          <a:prstGeom prst="rect">
            <a:avLst/>
          </a:prstGeom>
          <a:noFill/>
        </p:spPr>
        <p:txBody>
          <a:bodyPr wrap="none" lIns="91435" tIns="45718" rIns="91435" bIns="45718" rtlCol="0">
            <a:spAutoFit/>
          </a:bodyPr>
          <a:lstStyle/>
          <a:p>
            <a:pPr algn="ctr"/>
            <a:r>
              <a:rPr lang="en-US" sz="1600" b="1" dirty="0"/>
              <a:t>TFTP</a:t>
            </a:r>
          </a:p>
          <a:p>
            <a:pPr algn="ctr"/>
            <a:r>
              <a:rPr lang="en-US" sz="1600" b="1" dirty="0" err="1"/>
              <a:t>network.conf</a:t>
            </a:r>
            <a:endParaRPr lang="en-US" sz="1600" b="1" dirty="0"/>
          </a:p>
        </p:txBody>
      </p:sp>
      <p:cxnSp>
        <p:nvCxnSpPr>
          <p:cNvPr id="34" name="Straight Arrow Connector 33"/>
          <p:cNvCxnSpPr>
            <a:stCxn id="24" idx="3"/>
            <a:endCxn id="32" idx="1"/>
          </p:cNvCxnSpPr>
          <p:nvPr/>
        </p:nvCxnSpPr>
        <p:spPr>
          <a:xfrm flipV="1">
            <a:off x="6852997" y="5881068"/>
            <a:ext cx="1198381" cy="103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29" idx="2"/>
            <a:endCxn id="32" idx="2"/>
          </p:cNvCxnSpPr>
          <p:nvPr/>
        </p:nvCxnSpPr>
        <p:spPr>
          <a:xfrm rot="5400000" flipH="1" flipV="1">
            <a:off x="7354877" y="5746175"/>
            <a:ext cx="925683" cy="1821993"/>
          </a:xfrm>
          <a:prstGeom prst="bentConnector3">
            <a:avLst>
              <a:gd name="adj1" fmla="val -24695"/>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328591" y="6214140"/>
            <a:ext cx="319809" cy="338550"/>
          </a:xfrm>
          <a:prstGeom prst="rect">
            <a:avLst/>
          </a:prstGeom>
          <a:noFill/>
        </p:spPr>
        <p:txBody>
          <a:bodyPr wrap="none" lIns="91435" tIns="45718" rIns="91435" bIns="45718" rtlCol="0">
            <a:spAutoFit/>
          </a:bodyPr>
          <a:lstStyle/>
          <a:p>
            <a:r>
              <a:rPr lang="en-US" sz="1600" b="1" dirty="0"/>
              <a:t>N</a:t>
            </a:r>
          </a:p>
        </p:txBody>
      </p:sp>
      <p:sp>
        <p:nvSpPr>
          <p:cNvPr id="37" name="TextBox 36"/>
          <p:cNvSpPr txBox="1"/>
          <p:nvPr/>
        </p:nvSpPr>
        <p:spPr>
          <a:xfrm>
            <a:off x="11204985" y="5558724"/>
            <a:ext cx="704530" cy="584771"/>
          </a:xfrm>
          <a:prstGeom prst="rect">
            <a:avLst/>
          </a:prstGeom>
          <a:noFill/>
        </p:spPr>
        <p:txBody>
          <a:bodyPr wrap="none" lIns="91435" tIns="45718" rIns="91435" bIns="45718" rtlCol="0">
            <a:spAutoFit/>
          </a:bodyPr>
          <a:lstStyle/>
          <a:p>
            <a:pPr algn="ctr"/>
            <a:r>
              <a:rPr lang="en-US" sz="1600" b="1" dirty="0"/>
              <a:t>Auto</a:t>
            </a:r>
          </a:p>
          <a:p>
            <a:pPr algn="ctr"/>
            <a:r>
              <a:rPr lang="en-US" sz="1600" b="1" dirty="0"/>
              <a:t>Install</a:t>
            </a:r>
          </a:p>
        </p:txBody>
      </p:sp>
      <p:cxnSp>
        <p:nvCxnSpPr>
          <p:cNvPr id="38" name="Straight Arrow Connector 37"/>
          <p:cNvCxnSpPr>
            <a:stCxn id="33" idx="3"/>
            <a:endCxn id="12" idx="2"/>
          </p:cNvCxnSpPr>
          <p:nvPr/>
        </p:nvCxnSpPr>
        <p:spPr>
          <a:xfrm>
            <a:off x="9384747" y="5835834"/>
            <a:ext cx="1635461" cy="174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457567" y="7218407"/>
            <a:ext cx="319809" cy="338550"/>
          </a:xfrm>
          <a:prstGeom prst="rect">
            <a:avLst/>
          </a:prstGeom>
          <a:noFill/>
        </p:spPr>
        <p:txBody>
          <a:bodyPr wrap="none" lIns="91435" tIns="45718" rIns="91435" bIns="45718" rtlCol="0">
            <a:spAutoFit/>
          </a:bodyPr>
          <a:lstStyle/>
          <a:p>
            <a:r>
              <a:rPr lang="en-US" sz="1600" b="1" dirty="0"/>
              <a:t>N</a:t>
            </a:r>
          </a:p>
        </p:txBody>
      </p:sp>
      <p:cxnSp>
        <p:nvCxnSpPr>
          <p:cNvPr id="40" name="Elbow Connector 39"/>
          <p:cNvCxnSpPr>
            <a:stCxn id="27" idx="1"/>
          </p:cNvCxnSpPr>
          <p:nvPr/>
        </p:nvCxnSpPr>
        <p:spPr>
          <a:xfrm rot="10800000">
            <a:off x="3336768" y="5534650"/>
            <a:ext cx="2318157" cy="1597696"/>
          </a:xfrm>
          <a:prstGeom prst="bentConnector3">
            <a:avLst>
              <a:gd name="adj1" fmla="val 9712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8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610" name="Rectangle 2"/>
          <p:cNvSpPr>
            <a:spLocks noGrp="1" noChangeArrowheads="1"/>
          </p:cNvSpPr>
          <p:nvPr>
            <p:ph type="title"/>
          </p:nvPr>
        </p:nvSpPr>
        <p:spPr>
          <a:xfrm>
            <a:off x="784923" y="947018"/>
            <a:ext cx="13167362" cy="677108"/>
          </a:xfrm>
        </p:spPr>
        <p:txBody>
          <a:bodyPr/>
          <a:lstStyle/>
          <a:p>
            <a:r>
              <a:rPr lang="en-US" dirty="0" smtClean="0"/>
              <a:t>Device Implementation</a:t>
            </a:r>
            <a:endParaRPr lang="en-US" dirty="0"/>
          </a:p>
        </p:txBody>
      </p:sp>
      <p:sp>
        <p:nvSpPr>
          <p:cNvPr id="20483" name="Rectangle 3"/>
          <p:cNvSpPr>
            <a:spLocks noGrp="1" noChangeArrowheads="1"/>
          </p:cNvSpPr>
          <p:nvPr>
            <p:ph sz="quarter" idx="1"/>
          </p:nvPr>
        </p:nvSpPr>
        <p:spPr>
          <a:xfrm>
            <a:off x="720725" y="2052638"/>
            <a:ext cx="13166725" cy="5430837"/>
          </a:xfrm>
        </p:spPr>
        <p:txBody>
          <a:bodyPr/>
          <a:lstStyle/>
          <a:p>
            <a:pPr lvl="0"/>
            <a:r>
              <a:rPr lang="en-US" dirty="0" smtClean="0"/>
              <a:t>ZTP Process runs as part of the JDHCPD daemon.</a:t>
            </a:r>
          </a:p>
          <a:p>
            <a:pPr lvl="0"/>
            <a:endParaRPr lang="en-US" dirty="0" smtClean="0"/>
          </a:p>
          <a:p>
            <a:pPr lvl="0"/>
            <a:r>
              <a:rPr lang="en-US" dirty="0" smtClean="0"/>
              <a:t>Is enabled when </a:t>
            </a:r>
            <a:r>
              <a:rPr lang="en-US" dirty="0" err="1" smtClean="0"/>
              <a:t>dhcp</a:t>
            </a:r>
            <a:r>
              <a:rPr lang="en-US" dirty="0" smtClean="0"/>
              <a:t> client and certain configuration is applied on device</a:t>
            </a:r>
          </a:p>
          <a:p>
            <a:pPr lvl="0"/>
            <a:endParaRPr lang="en-US" dirty="0" smtClean="0"/>
          </a:p>
          <a:p>
            <a:pPr lvl="0"/>
            <a:r>
              <a:rPr lang="en-US" dirty="0" smtClean="0"/>
              <a:t>Will read </a:t>
            </a:r>
            <a:r>
              <a:rPr lang="en-US" dirty="0" err="1" smtClean="0"/>
              <a:t>dhcp</a:t>
            </a:r>
            <a:r>
              <a:rPr lang="en-US" dirty="0" smtClean="0"/>
              <a:t> reply and trigger ZTP cycle based on DHCP Options</a:t>
            </a:r>
          </a:p>
        </p:txBody>
      </p:sp>
    </p:spTree>
    <p:extLst>
      <p:ext uri="{BB962C8B-B14F-4D97-AF65-F5344CB8AC3E}">
        <p14:creationId xmlns:p14="http://schemas.microsoft.com/office/powerpoint/2010/main" val="287503125"/>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5581" y="114534"/>
            <a:ext cx="13167362" cy="677108"/>
          </a:xfrm>
        </p:spPr>
        <p:txBody>
          <a:bodyPr/>
          <a:lstStyle/>
          <a:p>
            <a:r>
              <a:rPr lang="en-US" dirty="0" smtClean="0"/>
              <a:t>Example </a:t>
            </a:r>
            <a:r>
              <a:rPr lang="en-US" dirty="0" err="1" smtClean="0"/>
              <a:t>Zeroized</a:t>
            </a:r>
            <a:r>
              <a:rPr lang="en-US" dirty="0" smtClean="0"/>
              <a:t> </a:t>
            </a:r>
            <a:r>
              <a:rPr lang="en-US" dirty="0" err="1" smtClean="0"/>
              <a:t>Config</a:t>
            </a:r>
            <a:endParaRPr lang="en-US" dirty="0"/>
          </a:p>
        </p:txBody>
      </p:sp>
      <p:sp>
        <p:nvSpPr>
          <p:cNvPr id="6" name="Content Placeholder 5"/>
          <p:cNvSpPr>
            <a:spLocks noGrp="1"/>
          </p:cNvSpPr>
          <p:nvPr>
            <p:ph idx="1"/>
          </p:nvPr>
        </p:nvSpPr>
        <p:spPr>
          <a:xfrm>
            <a:off x="523277" y="761934"/>
            <a:ext cx="6363278" cy="7270127"/>
          </a:xfrm>
        </p:spPr>
        <p:txBody>
          <a:bodyPr/>
          <a:lstStyle/>
          <a:p>
            <a:pPr marL="0" indent="0">
              <a:buNone/>
            </a:pPr>
            <a:r>
              <a:rPr lang="en-US" sz="1800" dirty="0" err="1"/>
              <a:t>vlans</a:t>
            </a:r>
            <a:r>
              <a:rPr lang="en-US" sz="1800" dirty="0"/>
              <a:t> {</a:t>
            </a:r>
          </a:p>
          <a:p>
            <a:pPr marL="0" indent="0">
              <a:buNone/>
            </a:pPr>
            <a:r>
              <a:rPr lang="en-US" sz="1800" dirty="0"/>
              <a:t>    default {</a:t>
            </a:r>
          </a:p>
          <a:p>
            <a:pPr marL="0" indent="0">
              <a:buNone/>
            </a:pPr>
            <a:r>
              <a:rPr lang="en-US" sz="1800" dirty="0"/>
              <a:t>        </a:t>
            </a:r>
            <a:r>
              <a:rPr lang="en-US" sz="1800" dirty="0" err="1"/>
              <a:t>vlan</a:t>
            </a:r>
            <a:r>
              <a:rPr lang="en-US" sz="1800" dirty="0"/>
              <a:t>-id 1;</a:t>
            </a:r>
          </a:p>
          <a:p>
            <a:pPr marL="0" indent="0">
              <a:buNone/>
            </a:pPr>
            <a:r>
              <a:rPr lang="en-US" sz="1800" dirty="0"/>
              <a:t>        l3-interface irb.0;</a:t>
            </a:r>
          </a:p>
          <a:p>
            <a:pPr marL="0" indent="0">
              <a:buNone/>
            </a:pPr>
            <a:r>
              <a:rPr lang="en-US" sz="1800" dirty="0"/>
              <a:t>    }</a:t>
            </a:r>
          </a:p>
          <a:p>
            <a:pPr marL="0" indent="0">
              <a:buNone/>
            </a:pPr>
            <a:r>
              <a:rPr lang="en-US" sz="1800" dirty="0"/>
              <a:t>}</a:t>
            </a:r>
          </a:p>
          <a:p>
            <a:pPr marL="0" indent="0">
              <a:buNone/>
            </a:pPr>
            <a:r>
              <a:rPr lang="en-US" sz="1800" dirty="0"/>
              <a:t>chassis {</a:t>
            </a:r>
          </a:p>
          <a:p>
            <a:pPr marL="0" indent="0">
              <a:buNone/>
            </a:pPr>
            <a:r>
              <a:rPr lang="en-US" sz="1800" dirty="0"/>
              <a:t>    auto-image-upgrade;</a:t>
            </a:r>
          </a:p>
          <a:p>
            <a:pPr marL="0" indent="0">
              <a:buNone/>
            </a:pPr>
            <a:r>
              <a:rPr lang="en-US" sz="1800" dirty="0" smtClean="0"/>
              <a:t>}</a:t>
            </a:r>
          </a:p>
          <a:p>
            <a:pPr marL="0" indent="0">
              <a:buNone/>
            </a:pPr>
            <a:r>
              <a:rPr lang="en-US" sz="1800" dirty="0"/>
              <a:t>system {</a:t>
            </a:r>
          </a:p>
          <a:p>
            <a:pPr marL="0" indent="0">
              <a:buNone/>
            </a:pPr>
            <a:r>
              <a:rPr lang="en-US" sz="1800" dirty="0"/>
              <a:t>    processes {</a:t>
            </a:r>
          </a:p>
          <a:p>
            <a:pPr marL="0" indent="0">
              <a:buNone/>
            </a:pPr>
            <a:r>
              <a:rPr lang="en-US" sz="1800" dirty="0"/>
              <a:t>        </a:t>
            </a:r>
            <a:r>
              <a:rPr lang="en-US" sz="1800" dirty="0" err="1"/>
              <a:t>dhcp</a:t>
            </a:r>
            <a:r>
              <a:rPr lang="en-US" sz="1800" dirty="0"/>
              <a:t>-service {</a:t>
            </a:r>
          </a:p>
          <a:p>
            <a:pPr marL="0" indent="0">
              <a:buNone/>
            </a:pPr>
            <a:r>
              <a:rPr lang="en-US" sz="1800" dirty="0"/>
              <a:t>            </a:t>
            </a:r>
            <a:r>
              <a:rPr lang="en-US" sz="1800" dirty="0" err="1"/>
              <a:t>traceoptions</a:t>
            </a:r>
            <a:r>
              <a:rPr lang="en-US" sz="1800" dirty="0"/>
              <a:t> {</a:t>
            </a:r>
          </a:p>
          <a:p>
            <a:pPr marL="0" indent="0">
              <a:buNone/>
            </a:pPr>
            <a:r>
              <a:rPr lang="en-US" sz="1800" dirty="0"/>
              <a:t>                file </a:t>
            </a:r>
            <a:r>
              <a:rPr lang="en-US" sz="1800" dirty="0" err="1"/>
              <a:t>dhcp_logfile</a:t>
            </a:r>
            <a:r>
              <a:rPr lang="en-US" sz="1800" dirty="0"/>
              <a:t> size 10m;</a:t>
            </a:r>
          </a:p>
          <a:p>
            <a:pPr marL="0" indent="0">
              <a:buNone/>
            </a:pPr>
            <a:r>
              <a:rPr lang="en-US" sz="1800" dirty="0"/>
              <a:t>                level all;</a:t>
            </a:r>
          </a:p>
          <a:p>
            <a:pPr marL="0" indent="0">
              <a:buNone/>
            </a:pPr>
            <a:r>
              <a:rPr lang="en-US" sz="1800" dirty="0"/>
              <a:t>                flag all;</a:t>
            </a:r>
          </a:p>
          <a:p>
            <a:pPr marL="0" indent="0">
              <a:buNone/>
            </a:pPr>
            <a:r>
              <a:rPr lang="en-US" sz="1800" dirty="0"/>
              <a:t>            }</a:t>
            </a:r>
          </a:p>
          <a:p>
            <a:pPr marL="0" indent="0">
              <a:buNone/>
            </a:pPr>
            <a:r>
              <a:rPr lang="en-US" sz="1800" dirty="0"/>
              <a:t>        }</a:t>
            </a:r>
          </a:p>
          <a:p>
            <a:pPr marL="0" indent="0">
              <a:buNone/>
            </a:pPr>
            <a:r>
              <a:rPr lang="en-US" sz="1800" dirty="0"/>
              <a:t>    }</a:t>
            </a:r>
          </a:p>
          <a:p>
            <a:pPr marL="0" indent="0">
              <a:buNone/>
            </a:pPr>
            <a:r>
              <a:rPr lang="en-US" sz="1800" dirty="0"/>
              <a:t>}</a:t>
            </a:r>
          </a:p>
          <a:p>
            <a:pPr marL="0" indent="0">
              <a:buNone/>
            </a:pPr>
            <a:endParaRPr lang="en-US" sz="1800" dirty="0"/>
          </a:p>
          <a:p>
            <a:pPr marL="0" indent="0">
              <a:buNone/>
            </a:pPr>
            <a:endParaRPr lang="en-US" sz="1800" dirty="0"/>
          </a:p>
        </p:txBody>
      </p:sp>
      <p:sp>
        <p:nvSpPr>
          <p:cNvPr id="7" name="Rectangle 6"/>
          <p:cNvSpPr/>
          <p:nvPr/>
        </p:nvSpPr>
        <p:spPr>
          <a:xfrm>
            <a:off x="6762193" y="795616"/>
            <a:ext cx="7315200" cy="5909311"/>
          </a:xfrm>
          <a:prstGeom prst="rect">
            <a:avLst/>
          </a:prstGeom>
        </p:spPr>
        <p:txBody>
          <a:bodyPr>
            <a:spAutoFit/>
          </a:bodyPr>
          <a:lstStyle/>
          <a:p>
            <a:r>
              <a:rPr lang="en-US" sz="1800" dirty="0">
                <a:solidFill>
                  <a:schemeClr val="accent2">
                    <a:lumMod val="50000"/>
                  </a:schemeClr>
                </a:solidFill>
                <a:latin typeface="Arial"/>
                <a:cs typeface="Arial"/>
              </a:rPr>
              <a:t>interfaces {</a:t>
            </a:r>
          </a:p>
          <a:p>
            <a:r>
              <a:rPr lang="en-US" sz="1800" dirty="0">
                <a:solidFill>
                  <a:schemeClr val="accent2">
                    <a:lumMod val="50000"/>
                  </a:schemeClr>
                </a:solidFill>
                <a:latin typeface="Arial"/>
                <a:cs typeface="Arial"/>
              </a:rPr>
              <a:t>    </a:t>
            </a:r>
            <a:r>
              <a:rPr lang="en-US" sz="1800" dirty="0" err="1">
                <a:solidFill>
                  <a:schemeClr val="accent2">
                    <a:lumMod val="50000"/>
                  </a:schemeClr>
                </a:solidFill>
                <a:latin typeface="Arial"/>
                <a:cs typeface="Arial"/>
              </a:rPr>
              <a:t>irb</a:t>
            </a:r>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unit 0 {</a:t>
            </a:r>
          </a:p>
          <a:p>
            <a:r>
              <a:rPr lang="en-US" sz="1800" dirty="0">
                <a:solidFill>
                  <a:schemeClr val="accent2">
                    <a:lumMod val="50000"/>
                  </a:schemeClr>
                </a:solidFill>
                <a:latin typeface="Arial"/>
                <a:cs typeface="Arial"/>
              </a:rPr>
              <a:t>            family </a:t>
            </a:r>
            <a:r>
              <a:rPr lang="en-US" sz="1800" dirty="0" err="1">
                <a:solidFill>
                  <a:schemeClr val="accent2">
                    <a:lumMod val="50000"/>
                  </a:schemeClr>
                </a:solidFill>
                <a:latin typeface="Arial"/>
                <a:cs typeface="Arial"/>
              </a:rPr>
              <a:t>inet</a:t>
            </a:r>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r>
              <a:rPr lang="en-US" sz="1800" dirty="0" err="1">
                <a:solidFill>
                  <a:schemeClr val="accent2">
                    <a:lumMod val="50000"/>
                  </a:schemeClr>
                </a:solidFill>
                <a:latin typeface="Arial"/>
                <a:cs typeface="Arial"/>
              </a:rPr>
              <a:t>dhcp</a:t>
            </a:r>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vendor-id "Juniper-&lt;model&gt;";</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r>
              <a:rPr lang="en-US" sz="1800" dirty="0" smtClean="0">
                <a:solidFill>
                  <a:schemeClr val="accent2">
                    <a:lumMod val="50000"/>
                  </a:schemeClr>
                </a:solidFill>
                <a:latin typeface="Arial"/>
                <a:cs typeface="Arial"/>
              </a:rPr>
              <a:t>}</a:t>
            </a:r>
          </a:p>
          <a:p>
            <a:r>
              <a:rPr lang="en-US" sz="1800" dirty="0">
                <a:solidFill>
                  <a:schemeClr val="accent2">
                    <a:lumMod val="50000"/>
                  </a:schemeClr>
                </a:solidFill>
                <a:latin typeface="Arial"/>
                <a:cs typeface="Arial"/>
              </a:rPr>
              <a:t> </a:t>
            </a:r>
            <a:r>
              <a:rPr lang="en-US" sz="1800" dirty="0" err="1">
                <a:solidFill>
                  <a:schemeClr val="accent2">
                    <a:lumMod val="50000"/>
                  </a:schemeClr>
                </a:solidFill>
                <a:latin typeface="Arial"/>
                <a:cs typeface="Arial"/>
              </a:rPr>
              <a:t>vme</a:t>
            </a:r>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unit 0 {</a:t>
            </a:r>
          </a:p>
          <a:p>
            <a:r>
              <a:rPr lang="en-US" sz="1800" dirty="0">
                <a:solidFill>
                  <a:schemeClr val="accent2">
                    <a:lumMod val="50000"/>
                  </a:schemeClr>
                </a:solidFill>
                <a:latin typeface="Arial"/>
                <a:cs typeface="Arial"/>
              </a:rPr>
              <a:t>            family </a:t>
            </a:r>
            <a:r>
              <a:rPr lang="en-US" sz="1800" dirty="0" err="1">
                <a:solidFill>
                  <a:schemeClr val="accent2">
                    <a:lumMod val="50000"/>
                  </a:schemeClr>
                </a:solidFill>
                <a:latin typeface="Arial"/>
                <a:cs typeface="Arial"/>
              </a:rPr>
              <a:t>inet</a:t>
            </a:r>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r>
              <a:rPr lang="en-US" sz="1800" dirty="0" err="1">
                <a:solidFill>
                  <a:schemeClr val="accent2">
                    <a:lumMod val="50000"/>
                  </a:schemeClr>
                </a:solidFill>
                <a:latin typeface="Arial"/>
                <a:cs typeface="Arial"/>
              </a:rPr>
              <a:t>dhcp</a:t>
            </a:r>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vendor-id "Juniper-&lt;model&gt;";</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    }</a:t>
            </a:r>
          </a:p>
          <a:p>
            <a:r>
              <a:rPr lang="en-US" sz="1800" dirty="0">
                <a:solidFill>
                  <a:schemeClr val="accent2">
                    <a:lumMod val="50000"/>
                  </a:schemeClr>
                </a:solidFill>
                <a:latin typeface="Arial"/>
                <a:cs typeface="Arial"/>
              </a:rPr>
              <a:t>}</a:t>
            </a:r>
          </a:p>
          <a:p>
            <a:endParaRPr lang="en-US" sz="1800" dirty="0">
              <a:solidFill>
                <a:schemeClr val="accent2">
                  <a:lumMod val="50000"/>
                </a:schemeClr>
              </a:solidFill>
              <a:latin typeface="Arial"/>
              <a:cs typeface="Arial"/>
            </a:endParaRPr>
          </a:p>
        </p:txBody>
      </p:sp>
    </p:spTree>
    <p:extLst>
      <p:ext uri="{BB962C8B-B14F-4D97-AF65-F5344CB8AC3E}">
        <p14:creationId xmlns:p14="http://schemas.microsoft.com/office/powerpoint/2010/main" val="3151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Rectangle 2"/>
          <p:cNvSpPr>
            <a:spLocks noGrp="1" noChangeArrowheads="1"/>
          </p:cNvSpPr>
          <p:nvPr>
            <p:ph type="title"/>
          </p:nvPr>
        </p:nvSpPr>
        <p:spPr>
          <a:xfrm>
            <a:off x="728475" y="241523"/>
            <a:ext cx="13167362" cy="677108"/>
          </a:xfrm>
        </p:spPr>
        <p:txBody>
          <a:bodyPr/>
          <a:lstStyle/>
          <a:p>
            <a:r>
              <a:rPr lang="en-US" dirty="0" smtClean="0"/>
              <a:t>ZTP DHCP Options</a:t>
            </a:r>
            <a:endParaRPr lang="en-US" dirty="0"/>
          </a:p>
        </p:txBody>
      </p:sp>
      <p:graphicFrame>
        <p:nvGraphicFramePr>
          <p:cNvPr id="4" name="Table 3"/>
          <p:cNvGraphicFramePr>
            <a:graphicFrameLocks noGrp="1"/>
          </p:cNvGraphicFramePr>
          <p:nvPr>
            <p:extLst/>
          </p:nvPr>
        </p:nvGraphicFramePr>
        <p:xfrm>
          <a:off x="548414" y="1241119"/>
          <a:ext cx="13912410" cy="6576934"/>
        </p:xfrm>
        <a:graphic>
          <a:graphicData uri="http://schemas.openxmlformats.org/drawingml/2006/table">
            <a:tbl>
              <a:tblPr firstRow="1" bandRow="1">
                <a:tableStyleId>{5C22544A-7EE6-4342-B048-85BDC9FD1C3A}</a:tableStyleId>
              </a:tblPr>
              <a:tblGrid>
                <a:gridCol w="6956205"/>
                <a:gridCol w="6956205"/>
              </a:tblGrid>
              <a:tr h="545323">
                <a:tc>
                  <a:txBody>
                    <a:bodyPr/>
                    <a:lstStyle/>
                    <a:p>
                      <a:r>
                        <a:rPr lang="en-US" dirty="0" smtClean="0"/>
                        <a:t>DHCP Option</a:t>
                      </a:r>
                      <a:endParaRPr lang="en-US" dirty="0"/>
                    </a:p>
                  </a:txBody>
                  <a:tcPr/>
                </a:tc>
                <a:tc>
                  <a:txBody>
                    <a:bodyPr/>
                    <a:lstStyle/>
                    <a:p>
                      <a:r>
                        <a:rPr lang="en-US" dirty="0" smtClean="0"/>
                        <a:t>Purpose</a:t>
                      </a:r>
                      <a:r>
                        <a:rPr lang="en-US" baseline="0" dirty="0" smtClean="0"/>
                        <a:t> / Description</a:t>
                      </a:r>
                      <a:endParaRPr lang="en-US" dirty="0"/>
                    </a:p>
                  </a:txBody>
                  <a:tcPr/>
                </a:tc>
              </a:tr>
              <a:tr h="670179">
                <a:tc>
                  <a:txBody>
                    <a:bodyPr/>
                    <a:lstStyle/>
                    <a:p>
                      <a:r>
                        <a:rPr lang="en-US" dirty="0" smtClean="0"/>
                        <a:t>66</a:t>
                      </a:r>
                      <a:r>
                        <a:rPr lang="en-US" baseline="0" dirty="0" smtClean="0"/>
                        <a:t> or 150</a:t>
                      </a:r>
                      <a:endParaRPr lang="en-US" dirty="0"/>
                    </a:p>
                  </a:txBody>
                  <a:tcPr/>
                </a:tc>
                <a:tc>
                  <a:txBody>
                    <a:bodyPr/>
                    <a:lstStyle/>
                    <a:p>
                      <a:r>
                        <a:rPr lang="en-US" dirty="0" smtClean="0"/>
                        <a:t>File Server Address, must be IP</a:t>
                      </a:r>
                      <a:endParaRPr lang="en-US" dirty="0"/>
                    </a:p>
                  </a:txBody>
                  <a:tcPr/>
                </a:tc>
              </a:tr>
              <a:tr h="670179">
                <a:tc>
                  <a:txBody>
                    <a:bodyPr/>
                    <a:lstStyle/>
                    <a:p>
                      <a:r>
                        <a:rPr lang="en-US" dirty="0" smtClean="0"/>
                        <a:t>43</a:t>
                      </a:r>
                      <a:r>
                        <a:rPr lang="en-US" baseline="0" dirty="0" smtClean="0"/>
                        <a:t> sub option 00</a:t>
                      </a:r>
                    </a:p>
                  </a:txBody>
                  <a:tcPr/>
                </a:tc>
                <a:tc>
                  <a:txBody>
                    <a:bodyPr/>
                    <a:lstStyle/>
                    <a:p>
                      <a:r>
                        <a:rPr lang="en-US" dirty="0" smtClean="0"/>
                        <a:t>Software Image File Name / Path</a:t>
                      </a:r>
                      <a:endParaRPr lang="en-US" dirty="0"/>
                    </a:p>
                  </a:txBody>
                  <a:tcPr/>
                </a:tc>
              </a:tr>
              <a:tr h="670179">
                <a:tc>
                  <a:txBody>
                    <a:bodyPr/>
                    <a:lstStyle/>
                    <a:p>
                      <a:r>
                        <a:rPr lang="en-US" dirty="0" smtClean="0"/>
                        <a:t>43 sub option 01</a:t>
                      </a:r>
                      <a:endParaRPr lang="en-US" dirty="0"/>
                    </a:p>
                  </a:txBody>
                  <a:tcPr/>
                </a:tc>
                <a:tc>
                  <a:txBody>
                    <a:bodyPr/>
                    <a:lstStyle/>
                    <a:p>
                      <a:r>
                        <a:rPr lang="en-US" dirty="0" smtClean="0"/>
                        <a:t>Configuration File Name / Path</a:t>
                      </a:r>
                      <a:endParaRPr lang="en-US" dirty="0"/>
                    </a:p>
                  </a:txBody>
                  <a:tcPr/>
                </a:tc>
              </a:tr>
              <a:tr h="670179">
                <a:tc>
                  <a:txBody>
                    <a:bodyPr/>
                    <a:lstStyle/>
                    <a:p>
                      <a:r>
                        <a:rPr lang="en-US" dirty="0" smtClean="0"/>
                        <a:t>43 sub option 02</a:t>
                      </a:r>
                      <a:endParaRPr lang="en-US" dirty="0"/>
                    </a:p>
                  </a:txBody>
                  <a:tcPr/>
                </a:tc>
                <a:tc>
                  <a:txBody>
                    <a:bodyPr/>
                    <a:lstStyle/>
                    <a:p>
                      <a:r>
                        <a:rPr lang="en-US" dirty="0" smtClean="0"/>
                        <a:t>Symbolic</a:t>
                      </a:r>
                      <a:r>
                        <a:rPr lang="en-US" baseline="0" dirty="0" smtClean="0"/>
                        <a:t> Link </a:t>
                      </a:r>
                      <a:r>
                        <a:rPr lang="en-US" baseline="0" dirty="0" err="1" smtClean="0"/>
                        <a:t>vs</a:t>
                      </a:r>
                      <a:r>
                        <a:rPr lang="en-US" baseline="0" dirty="0" smtClean="0"/>
                        <a:t> Filename (Default Filename)</a:t>
                      </a:r>
                      <a:endParaRPr lang="en-US" dirty="0"/>
                    </a:p>
                  </a:txBody>
                  <a:tcPr/>
                </a:tc>
              </a:tr>
              <a:tr h="670179">
                <a:tc>
                  <a:txBody>
                    <a:bodyPr/>
                    <a:lstStyle/>
                    <a:p>
                      <a:r>
                        <a:rPr lang="en-US" dirty="0" smtClean="0"/>
                        <a:t>43 sub option 03</a:t>
                      </a:r>
                      <a:endParaRPr lang="en-US" dirty="0"/>
                    </a:p>
                  </a:txBody>
                  <a:tcPr/>
                </a:tc>
                <a:tc>
                  <a:txBody>
                    <a:bodyPr/>
                    <a:lstStyle/>
                    <a:p>
                      <a:r>
                        <a:rPr lang="en-US" dirty="0" smtClean="0"/>
                        <a:t>Transfer Mode (TFTP / FTP</a:t>
                      </a:r>
                      <a:r>
                        <a:rPr lang="en-US" baseline="0" dirty="0" smtClean="0"/>
                        <a:t> / HTTP)</a:t>
                      </a:r>
                      <a:endParaRPr lang="en-US" dirty="0"/>
                    </a:p>
                  </a:txBody>
                  <a:tcPr/>
                </a:tc>
              </a:tr>
              <a:tr h="670179">
                <a:tc>
                  <a:txBody>
                    <a:bodyPr/>
                    <a:lstStyle/>
                    <a:p>
                      <a:r>
                        <a:rPr lang="en-US" dirty="0" smtClean="0"/>
                        <a:t>43 sub option 04</a:t>
                      </a:r>
                      <a:endParaRPr lang="en-US" dirty="0"/>
                    </a:p>
                  </a:txBody>
                  <a:tcPr/>
                </a:tc>
                <a:tc>
                  <a:txBody>
                    <a:bodyPr/>
                    <a:lstStyle/>
                    <a:p>
                      <a:r>
                        <a:rPr lang="en-US" dirty="0" smtClean="0"/>
                        <a:t>Alternat</a:t>
                      </a:r>
                      <a:r>
                        <a:rPr lang="en-US" baseline="0" dirty="0" smtClean="0"/>
                        <a:t>e Software Image File Name / Path</a:t>
                      </a:r>
                      <a:endParaRPr lang="en-US" dirty="0"/>
                    </a:p>
                  </a:txBody>
                  <a:tcPr/>
                </a:tc>
              </a:tr>
              <a:tr h="670179">
                <a:tc>
                  <a:txBody>
                    <a:bodyPr/>
                    <a:lstStyle/>
                    <a:p>
                      <a:r>
                        <a:rPr lang="en-US" dirty="0" smtClean="0"/>
                        <a:t>07</a:t>
                      </a:r>
                      <a:endParaRPr lang="en-US" dirty="0"/>
                    </a:p>
                  </a:txBody>
                  <a:tcPr/>
                </a:tc>
                <a:tc>
                  <a:txBody>
                    <a:bodyPr/>
                    <a:lstStyle/>
                    <a:p>
                      <a:r>
                        <a:rPr lang="en-US" dirty="0" smtClean="0"/>
                        <a:t>Specify Syslog</a:t>
                      </a:r>
                      <a:r>
                        <a:rPr lang="en-US" baseline="0" dirty="0" smtClean="0"/>
                        <a:t> Server</a:t>
                      </a:r>
                      <a:endParaRPr lang="en-US" dirty="0"/>
                    </a:p>
                  </a:txBody>
                  <a:tcPr/>
                </a:tc>
              </a:tr>
              <a:tr h="670179">
                <a:tc>
                  <a:txBody>
                    <a:bodyPr/>
                    <a:lstStyle/>
                    <a:p>
                      <a:r>
                        <a:rPr lang="en-US" dirty="0" smtClean="0"/>
                        <a:t>12</a:t>
                      </a:r>
                      <a:endParaRPr lang="en-US" dirty="0"/>
                    </a:p>
                  </a:txBody>
                  <a:tcPr/>
                </a:tc>
                <a:tc>
                  <a:txBody>
                    <a:bodyPr/>
                    <a:lstStyle/>
                    <a:p>
                      <a:r>
                        <a:rPr lang="en-US" dirty="0" smtClean="0"/>
                        <a:t>Specify Hostname of</a:t>
                      </a:r>
                      <a:r>
                        <a:rPr lang="en-US" baseline="0" dirty="0" smtClean="0"/>
                        <a:t> Client / Device</a:t>
                      </a:r>
                      <a:endParaRPr lang="en-US" dirty="0"/>
                    </a:p>
                  </a:txBody>
                  <a:tcPr/>
                </a:tc>
              </a:tr>
              <a:tr h="670179">
                <a:tc>
                  <a:txBody>
                    <a:bodyPr/>
                    <a:lstStyle/>
                    <a:p>
                      <a:r>
                        <a:rPr lang="en-US" dirty="0" smtClean="0"/>
                        <a:t>42</a:t>
                      </a:r>
                      <a:endParaRPr lang="en-US" dirty="0"/>
                    </a:p>
                  </a:txBody>
                  <a:tcPr/>
                </a:tc>
                <a:tc>
                  <a:txBody>
                    <a:bodyPr/>
                    <a:lstStyle/>
                    <a:p>
                      <a:r>
                        <a:rPr lang="en-US" dirty="0" smtClean="0"/>
                        <a:t>Specify </a:t>
                      </a:r>
                      <a:r>
                        <a:rPr lang="en-US" dirty="0" err="1" smtClean="0"/>
                        <a:t>Ntp</a:t>
                      </a:r>
                      <a:r>
                        <a:rPr lang="en-US" dirty="0" smtClean="0"/>
                        <a:t> Server</a:t>
                      </a:r>
                      <a:endParaRPr lang="en-US" dirty="0"/>
                    </a:p>
                  </a:txBody>
                  <a:tcPr/>
                </a:tc>
              </a:tr>
            </a:tbl>
          </a:graphicData>
        </a:graphic>
      </p:graphicFrame>
    </p:spTree>
    <p:extLst>
      <p:ext uri="{BB962C8B-B14F-4D97-AF65-F5344CB8AC3E}">
        <p14:creationId xmlns:p14="http://schemas.microsoft.com/office/powerpoint/2010/main" val="854062648"/>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Rectangle 2"/>
          <p:cNvSpPr>
            <a:spLocks noGrp="1" noChangeArrowheads="1"/>
          </p:cNvSpPr>
          <p:nvPr>
            <p:ph type="title"/>
          </p:nvPr>
        </p:nvSpPr>
        <p:spPr>
          <a:xfrm>
            <a:off x="784923" y="947018"/>
            <a:ext cx="13167362" cy="677108"/>
          </a:xfrm>
        </p:spPr>
        <p:txBody>
          <a:bodyPr/>
          <a:lstStyle/>
          <a:p>
            <a:r>
              <a:rPr lang="en-US" dirty="0" smtClean="0"/>
              <a:t>File Server</a:t>
            </a:r>
            <a:endParaRPr lang="en-US" dirty="0"/>
          </a:p>
        </p:txBody>
      </p:sp>
      <p:sp>
        <p:nvSpPr>
          <p:cNvPr id="14339" name="Rectangle 3"/>
          <p:cNvSpPr>
            <a:spLocks noGrp="1" noChangeArrowheads="1"/>
          </p:cNvSpPr>
          <p:nvPr>
            <p:ph sz="quarter" idx="1"/>
          </p:nvPr>
        </p:nvSpPr>
        <p:spPr>
          <a:xfrm>
            <a:off x="720725" y="2052638"/>
            <a:ext cx="13166725" cy="5430837"/>
          </a:xfrm>
        </p:spPr>
        <p:txBody>
          <a:bodyPr/>
          <a:lstStyle/>
          <a:p>
            <a:r>
              <a:rPr lang="en-US" dirty="0" smtClean="0"/>
              <a:t>File Transfer Protocols supported: FTP, HTTP, TFTP</a:t>
            </a:r>
          </a:p>
          <a:p>
            <a:r>
              <a:rPr lang="en-US" dirty="0" smtClean="0"/>
              <a:t>Although TFTP is supported, recommend that you use FTP or HTTP</a:t>
            </a:r>
          </a:p>
          <a:p>
            <a:pPr marL="0" indent="0">
              <a:buNone/>
            </a:pPr>
            <a:r>
              <a:rPr lang="en-US" dirty="0"/>
              <a:t>	</a:t>
            </a:r>
            <a:r>
              <a:rPr lang="en-US" dirty="0" smtClean="0"/>
              <a:t>	these transport protocols are more reliable</a:t>
            </a:r>
          </a:p>
          <a:p>
            <a:endParaRPr lang="en-US" dirty="0" smtClean="0"/>
          </a:p>
          <a:p>
            <a:r>
              <a:rPr lang="en-US" dirty="0" smtClean="0"/>
              <a:t>Default protocol is: TFTP</a:t>
            </a:r>
            <a:endParaRPr lang="en-US" dirty="0"/>
          </a:p>
        </p:txBody>
      </p:sp>
    </p:spTree>
    <p:extLst>
      <p:ext uri="{BB962C8B-B14F-4D97-AF65-F5344CB8AC3E}">
        <p14:creationId xmlns:p14="http://schemas.microsoft.com/office/powerpoint/2010/main" val="1403628735"/>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custDataLst>
              <p:tags r:id="rId2"/>
            </p:custDataLst>
          </p:nvPr>
        </p:nvSpPr>
        <p:spPr>
          <a:xfrm>
            <a:off x="513888" y="1388112"/>
            <a:ext cx="10241280" cy="6410538"/>
          </a:xfrm>
          <a:prstGeom prst="rect">
            <a:avLst/>
          </a:prstGeom>
        </p:spPr>
        <p:txBody>
          <a:bodyPr wrap="square" lIns="130622" tIns="65311" rIns="130622" bIns="65311">
            <a:spAutoFit/>
          </a:bodyPr>
          <a:lstStyle/>
          <a:p>
            <a:r>
              <a:rPr lang="en-US" sz="1700" dirty="0">
                <a:latin typeface="Consolas" panose="020B0609020204030204" pitchFamily="49" charset="0"/>
                <a:cs typeface="Consolas" panose="020B0609020204030204" pitchFamily="49" charset="0"/>
              </a:rPr>
              <a:t>option space NEW_OP;</a:t>
            </a:r>
          </a:p>
          <a:p>
            <a:r>
              <a:rPr lang="en-US" sz="1700" dirty="0">
                <a:latin typeface="Consolas" panose="020B0609020204030204" pitchFamily="49" charset="0"/>
                <a:cs typeface="Consolas" panose="020B0609020204030204" pitchFamily="49" charset="0"/>
              </a:rPr>
              <a:t>option </a:t>
            </a:r>
            <a:r>
              <a:rPr lang="en-US" sz="1700" dirty="0" err="1">
                <a:latin typeface="Consolas" panose="020B0609020204030204" pitchFamily="49" charset="0"/>
                <a:cs typeface="Consolas" panose="020B0609020204030204" pitchFamily="49" charset="0"/>
              </a:rPr>
              <a:t>NEW_OP.image</a:t>
            </a:r>
            <a:r>
              <a:rPr lang="en-US" sz="1700" dirty="0">
                <a:latin typeface="Consolas" panose="020B0609020204030204" pitchFamily="49" charset="0"/>
                <a:cs typeface="Consolas" panose="020B0609020204030204" pitchFamily="49" charset="0"/>
              </a:rPr>
              <a:t>-file-name code 0 = text;</a:t>
            </a:r>
          </a:p>
          <a:p>
            <a:r>
              <a:rPr lang="en-US" sz="1700" dirty="0">
                <a:latin typeface="Consolas" panose="020B0609020204030204" pitchFamily="49" charset="0"/>
                <a:cs typeface="Consolas" panose="020B0609020204030204" pitchFamily="49" charset="0"/>
              </a:rPr>
              <a:t>option </a:t>
            </a:r>
            <a:r>
              <a:rPr lang="en-US" sz="1700" dirty="0" err="1">
                <a:latin typeface="Consolas" panose="020B0609020204030204" pitchFamily="49" charset="0"/>
                <a:cs typeface="Consolas" panose="020B0609020204030204" pitchFamily="49" charset="0"/>
              </a:rPr>
              <a:t>NEW_OP.config</a:t>
            </a:r>
            <a:r>
              <a:rPr lang="en-US" sz="1700" dirty="0">
                <a:latin typeface="Consolas" panose="020B0609020204030204" pitchFamily="49" charset="0"/>
                <a:cs typeface="Consolas" panose="020B0609020204030204" pitchFamily="49" charset="0"/>
              </a:rPr>
              <a:t>-file-name code 1 = text;</a:t>
            </a:r>
          </a:p>
          <a:p>
            <a:r>
              <a:rPr lang="en-US" sz="1700" dirty="0">
                <a:latin typeface="Consolas" panose="020B0609020204030204" pitchFamily="49" charset="0"/>
                <a:cs typeface="Consolas" panose="020B0609020204030204" pitchFamily="49" charset="0"/>
              </a:rPr>
              <a:t>option NEW_OP-encapsulation code 43 = encapsulate NEW_OP;</a:t>
            </a:r>
          </a:p>
          <a:p>
            <a:endParaRPr lang="en-US" sz="1700" dirty="0">
              <a:latin typeface="Consolas" panose="020B0609020204030204" pitchFamily="49" charset="0"/>
              <a:cs typeface="Consolas" panose="020B0609020204030204" pitchFamily="49" charset="0"/>
            </a:endParaRPr>
          </a:p>
          <a:p>
            <a:r>
              <a:rPr lang="en-US" sz="1700" dirty="0">
                <a:latin typeface="Consolas" panose="020B0609020204030204" pitchFamily="49" charset="0"/>
                <a:cs typeface="Consolas" panose="020B0609020204030204" pitchFamily="49" charset="0"/>
              </a:rPr>
              <a:t>group {</a:t>
            </a:r>
          </a:p>
          <a:p>
            <a:r>
              <a:rPr lang="en-US" sz="1700" dirty="0">
                <a:latin typeface="Consolas" panose="020B0609020204030204" pitchFamily="49" charset="0"/>
                <a:cs typeface="Consolas" panose="020B0609020204030204" pitchFamily="49" charset="0"/>
              </a:rPr>
              <a:t>	option </a:t>
            </a:r>
            <a:r>
              <a:rPr lang="en-US" sz="1700" dirty="0" err="1">
                <a:latin typeface="Consolas" panose="020B0609020204030204" pitchFamily="49" charset="0"/>
                <a:cs typeface="Consolas" panose="020B0609020204030204" pitchFamily="49" charset="0"/>
              </a:rPr>
              <a:t>tftp</a:t>
            </a:r>
            <a:r>
              <a:rPr lang="en-US" sz="1700" dirty="0">
                <a:latin typeface="Consolas" panose="020B0609020204030204" pitchFamily="49" charset="0"/>
                <a:cs typeface="Consolas" panose="020B0609020204030204" pitchFamily="49" charset="0"/>
              </a:rPr>
              <a:t>-server-name "17.176.31.71";</a:t>
            </a:r>
          </a:p>
          <a:p>
            <a:r>
              <a:rPr lang="en-US" sz="1700" dirty="0">
                <a:latin typeface="Consolas" panose="020B0609020204030204" pitchFamily="49" charset="0"/>
                <a:cs typeface="Consolas" panose="020B0609020204030204" pitchFamily="49" charset="0"/>
              </a:rPr>
              <a:t>	option log-servers 17.176.31.72;</a:t>
            </a:r>
          </a:p>
          <a:p>
            <a:r>
              <a:rPr lang="en-US" sz="1700" dirty="0">
                <a:latin typeface="Consolas" panose="020B0609020204030204" pitchFamily="49" charset="0"/>
                <a:cs typeface="Consolas" panose="020B0609020204030204" pitchFamily="49" charset="0"/>
              </a:rPr>
              <a:t>	option </a:t>
            </a:r>
            <a:r>
              <a:rPr lang="en-US" sz="1700" dirty="0" err="1">
                <a:latin typeface="Consolas" panose="020B0609020204030204" pitchFamily="49" charset="0"/>
                <a:cs typeface="Consolas" panose="020B0609020204030204" pitchFamily="49" charset="0"/>
              </a:rPr>
              <a:t>ntp</a:t>
            </a:r>
            <a:r>
              <a:rPr lang="en-US" sz="1700" dirty="0">
                <a:latin typeface="Consolas" panose="020B0609020204030204" pitchFamily="49" charset="0"/>
                <a:cs typeface="Consolas" panose="020B0609020204030204" pitchFamily="49" charset="0"/>
              </a:rPr>
              <a:t>-servers 17.176.31.73;</a:t>
            </a:r>
          </a:p>
          <a:p>
            <a:r>
              <a:rPr lang="en-US" sz="1700" dirty="0">
                <a:latin typeface="Consolas" panose="020B0609020204030204" pitchFamily="49" charset="0"/>
                <a:cs typeface="Consolas" panose="020B0609020204030204" pitchFamily="49" charset="0"/>
              </a:rPr>
              <a:t>	option </a:t>
            </a:r>
            <a:r>
              <a:rPr lang="en-US" sz="1700" dirty="0" err="1">
                <a:latin typeface="Consolas" panose="020B0609020204030204" pitchFamily="49" charset="0"/>
                <a:cs typeface="Consolas" panose="020B0609020204030204" pitchFamily="49" charset="0"/>
              </a:rPr>
              <a:t>NEW_OP.image</a:t>
            </a:r>
            <a:r>
              <a:rPr lang="en-US" sz="1700" dirty="0">
                <a:latin typeface="Consolas" panose="020B0609020204030204" pitchFamily="49" charset="0"/>
                <a:cs typeface="Consolas" panose="020B0609020204030204" pitchFamily="49" charset="0"/>
              </a:rPr>
              <a:t>-file-name "/images/jinstall-qfx.tgz";</a:t>
            </a:r>
          </a:p>
          <a:p>
            <a:r>
              <a:rPr lang="en-US" sz="1700" dirty="0">
                <a:latin typeface="Consolas" panose="020B0609020204030204" pitchFamily="49" charset="0"/>
                <a:cs typeface="Consolas" panose="020B0609020204030204" pitchFamily="49" charset="0"/>
              </a:rPr>
              <a:t>	option </a:t>
            </a:r>
            <a:r>
              <a:rPr lang="en-US" sz="1700" dirty="0" err="1">
                <a:latin typeface="Consolas" panose="020B0609020204030204" pitchFamily="49" charset="0"/>
                <a:cs typeface="Consolas" panose="020B0609020204030204" pitchFamily="49" charset="0"/>
              </a:rPr>
              <a:t>NEW_OP.transfer</a:t>
            </a:r>
            <a:r>
              <a:rPr lang="en-US" sz="1700" dirty="0">
                <a:latin typeface="Consolas" panose="020B0609020204030204" pitchFamily="49" charset="0"/>
                <a:cs typeface="Consolas" panose="020B0609020204030204" pitchFamily="49" charset="0"/>
              </a:rPr>
              <a:t>-mode "ftp";</a:t>
            </a:r>
          </a:p>
          <a:p>
            <a:r>
              <a:rPr lang="en-US" sz="1700" dirty="0">
                <a:latin typeface="Consolas" panose="020B0609020204030204" pitchFamily="49" charset="0"/>
                <a:cs typeface="Consolas" panose="020B0609020204030204" pitchFamily="49" charset="0"/>
              </a:rPr>
              <a:t>	host </a:t>
            </a:r>
            <a:r>
              <a:rPr lang="en-US" sz="1700" b="1" dirty="0">
                <a:solidFill>
                  <a:srgbClr val="FF0000"/>
                </a:solidFill>
                <a:latin typeface="Consolas" panose="020B0609020204030204" pitchFamily="49" charset="0"/>
                <a:cs typeface="Consolas" panose="020B0609020204030204" pitchFamily="49" charset="0"/>
              </a:rPr>
              <a:t>tme-qfx3500-1</a:t>
            </a:r>
            <a:r>
              <a:rPr lang="en-US" sz="1700" dirty="0">
                <a:latin typeface="Consolas" panose="020B0609020204030204" pitchFamily="49" charset="0"/>
                <a:cs typeface="Consolas" panose="020B0609020204030204" pitchFamily="49" charset="0"/>
              </a:rPr>
              <a:t> {</a:t>
            </a:r>
          </a:p>
          <a:p>
            <a:r>
              <a:rPr lang="en-US" sz="1700" dirty="0">
                <a:latin typeface="Consolas" panose="020B0609020204030204" pitchFamily="49" charset="0"/>
                <a:cs typeface="Consolas" panose="020B0609020204030204" pitchFamily="49" charset="0"/>
              </a:rPr>
              <a:t>		hardware ethernet 88:e0:f3:71:a0:82;</a:t>
            </a:r>
          </a:p>
          <a:p>
            <a:r>
              <a:rPr lang="en-US" sz="1700" dirty="0">
                <a:latin typeface="Consolas" panose="020B0609020204030204" pitchFamily="49" charset="0"/>
                <a:cs typeface="Consolas" panose="020B0609020204030204" pitchFamily="49" charset="0"/>
              </a:rPr>
              <a:t>		fixed-address 17.176.31.19;</a:t>
            </a:r>
          </a:p>
          <a:p>
            <a:r>
              <a:rPr lang="en-US" sz="1700" dirty="0">
                <a:latin typeface="Consolas" panose="020B0609020204030204" pitchFamily="49" charset="0"/>
                <a:cs typeface="Consolas" panose="020B0609020204030204" pitchFamily="49" charset="0"/>
              </a:rPr>
              <a:t>		option host-name "tme-qfx3500-1";</a:t>
            </a:r>
          </a:p>
          <a:p>
            <a:r>
              <a:rPr lang="en-US" sz="1700" dirty="0">
                <a:latin typeface="Consolas" panose="020B0609020204030204" pitchFamily="49" charset="0"/>
                <a:cs typeface="Consolas" panose="020B0609020204030204" pitchFamily="49" charset="0"/>
              </a:rPr>
              <a:t>		option </a:t>
            </a:r>
            <a:r>
              <a:rPr lang="en-US" sz="1700" dirty="0" err="1">
                <a:latin typeface="Consolas" panose="020B0609020204030204" pitchFamily="49" charset="0"/>
                <a:cs typeface="Consolas" panose="020B0609020204030204" pitchFamily="49" charset="0"/>
              </a:rPr>
              <a:t>NEW_OP.config</a:t>
            </a:r>
            <a:r>
              <a:rPr lang="en-US" sz="1700" dirty="0">
                <a:latin typeface="Consolas" panose="020B0609020204030204" pitchFamily="49" charset="0"/>
                <a:cs typeface="Consolas" panose="020B0609020204030204" pitchFamily="49" charset="0"/>
              </a:rPr>
              <a:t>-file-name “/</a:t>
            </a:r>
            <a:r>
              <a:rPr lang="en-US" sz="1700" dirty="0" err="1">
                <a:latin typeface="Consolas" panose="020B0609020204030204" pitchFamily="49" charset="0"/>
                <a:cs typeface="Consolas" panose="020B0609020204030204" pitchFamily="49" charset="0"/>
              </a:rPr>
              <a:t>config</a:t>
            </a:r>
            <a:r>
              <a:rPr lang="en-US" sz="1700" dirty="0">
                <a:latin typeface="Consolas" panose="020B0609020204030204" pitchFamily="49" charset="0"/>
                <a:cs typeface="Consolas" panose="020B0609020204030204" pitchFamily="49" charset="0"/>
              </a:rPr>
              <a:t>/tme-qfx3500-1.config";</a:t>
            </a:r>
          </a:p>
          <a:p>
            <a:r>
              <a:rPr lang="en-US" sz="1700" dirty="0">
                <a:latin typeface="Consolas" panose="020B0609020204030204" pitchFamily="49" charset="0"/>
                <a:cs typeface="Consolas" panose="020B0609020204030204" pitchFamily="49" charset="0"/>
              </a:rPr>
              <a:t>	}</a:t>
            </a:r>
          </a:p>
          <a:p>
            <a:r>
              <a:rPr lang="en-US" sz="1700" dirty="0">
                <a:latin typeface="Consolas" panose="020B0609020204030204" pitchFamily="49" charset="0"/>
                <a:cs typeface="Consolas" panose="020B0609020204030204" pitchFamily="49" charset="0"/>
              </a:rPr>
              <a:t>	host </a:t>
            </a:r>
            <a:r>
              <a:rPr lang="en-US" sz="1700" b="1" dirty="0">
                <a:solidFill>
                  <a:srgbClr val="FF0000"/>
                </a:solidFill>
                <a:latin typeface="Consolas" panose="020B0609020204030204" pitchFamily="49" charset="0"/>
                <a:cs typeface="Consolas" panose="020B0609020204030204" pitchFamily="49" charset="0"/>
              </a:rPr>
              <a:t>tme-qfx3500-1</a:t>
            </a:r>
            <a:r>
              <a:rPr lang="en-US" sz="1700" dirty="0">
                <a:latin typeface="Consolas" panose="020B0609020204030204" pitchFamily="49" charset="0"/>
                <a:cs typeface="Consolas" panose="020B0609020204030204" pitchFamily="49" charset="0"/>
              </a:rPr>
              <a:t> {</a:t>
            </a:r>
          </a:p>
          <a:p>
            <a:r>
              <a:rPr lang="en-US" sz="1700" dirty="0">
                <a:latin typeface="Consolas" panose="020B0609020204030204" pitchFamily="49" charset="0"/>
                <a:cs typeface="Consolas" panose="020B0609020204030204" pitchFamily="49" charset="0"/>
              </a:rPr>
              <a:t>		hardware ethernet f8:c0:01:c6:96:81;</a:t>
            </a:r>
          </a:p>
          <a:p>
            <a:r>
              <a:rPr lang="en-US" sz="1700" dirty="0">
                <a:latin typeface="Consolas" panose="020B0609020204030204" pitchFamily="49" charset="0"/>
                <a:cs typeface="Consolas" panose="020B0609020204030204" pitchFamily="49" charset="0"/>
              </a:rPr>
              <a:t>		fixed-address 17.176.31.20;</a:t>
            </a:r>
          </a:p>
          <a:p>
            <a:r>
              <a:rPr lang="en-US" sz="1700" dirty="0">
                <a:latin typeface="Consolas" panose="020B0609020204030204" pitchFamily="49" charset="0"/>
                <a:cs typeface="Consolas" panose="020B0609020204030204" pitchFamily="49" charset="0"/>
              </a:rPr>
              <a:t>		option host-name “tme-qfx3500-2";</a:t>
            </a:r>
          </a:p>
          <a:p>
            <a:r>
              <a:rPr lang="en-US" sz="1700" dirty="0">
                <a:latin typeface="Consolas" panose="020B0609020204030204" pitchFamily="49" charset="0"/>
                <a:cs typeface="Consolas" panose="020B0609020204030204" pitchFamily="49" charset="0"/>
              </a:rPr>
              <a:t>		option </a:t>
            </a:r>
            <a:r>
              <a:rPr lang="en-US" sz="1700" dirty="0" err="1">
                <a:latin typeface="Consolas" panose="020B0609020204030204" pitchFamily="49" charset="0"/>
                <a:cs typeface="Consolas" panose="020B0609020204030204" pitchFamily="49" charset="0"/>
              </a:rPr>
              <a:t>NEW_OP.config</a:t>
            </a:r>
            <a:r>
              <a:rPr lang="en-US" sz="1700" dirty="0">
                <a:latin typeface="Consolas" panose="020B0609020204030204" pitchFamily="49" charset="0"/>
                <a:cs typeface="Consolas" panose="020B0609020204030204" pitchFamily="49" charset="0"/>
              </a:rPr>
              <a:t>-file-name “/</a:t>
            </a:r>
            <a:r>
              <a:rPr lang="en-US" sz="1700" dirty="0" err="1">
                <a:latin typeface="Consolas" panose="020B0609020204030204" pitchFamily="49" charset="0"/>
                <a:cs typeface="Consolas" panose="020B0609020204030204" pitchFamily="49" charset="0"/>
              </a:rPr>
              <a:t>config</a:t>
            </a:r>
            <a:r>
              <a:rPr lang="en-US" sz="1700" dirty="0">
                <a:latin typeface="Consolas" panose="020B0609020204030204" pitchFamily="49" charset="0"/>
                <a:cs typeface="Consolas" panose="020B0609020204030204" pitchFamily="49" charset="0"/>
              </a:rPr>
              <a:t>/tme-qfx3500-2.config";</a:t>
            </a:r>
          </a:p>
          <a:p>
            <a:r>
              <a:rPr lang="en-US" sz="1700" dirty="0">
                <a:latin typeface="Consolas" panose="020B0609020204030204" pitchFamily="49" charset="0"/>
                <a:cs typeface="Consolas" panose="020B0609020204030204" pitchFamily="49" charset="0"/>
              </a:rPr>
              <a:t>	}</a:t>
            </a:r>
          </a:p>
          <a:p>
            <a:r>
              <a:rPr lang="en-US" sz="1700" dirty="0">
                <a:latin typeface="Consolas" panose="020B0609020204030204" pitchFamily="49" charset="0"/>
                <a:cs typeface="Consolas" panose="020B0609020204030204" pitchFamily="49" charset="0"/>
              </a:rPr>
              <a:t>}</a:t>
            </a:r>
          </a:p>
        </p:txBody>
      </p:sp>
      <p:sp>
        <p:nvSpPr>
          <p:cNvPr id="6" name="Right Brace 5"/>
          <p:cNvSpPr/>
          <p:nvPr>
            <p:custDataLst>
              <p:tags r:id="rId3"/>
            </p:custDataLst>
          </p:nvPr>
        </p:nvSpPr>
        <p:spPr>
          <a:xfrm>
            <a:off x="9110954" y="1416981"/>
            <a:ext cx="311187" cy="947390"/>
          </a:xfrm>
          <a:prstGeom prst="rightBrace">
            <a:avLst/>
          </a:prstGeom>
        </p:spPr>
        <p:style>
          <a:lnRef idx="2">
            <a:schemeClr val="accent1"/>
          </a:lnRef>
          <a:fillRef idx="0">
            <a:schemeClr val="accent1"/>
          </a:fillRef>
          <a:effectRef idx="1">
            <a:schemeClr val="accent1"/>
          </a:effectRef>
          <a:fontRef idx="minor">
            <a:schemeClr val="tx1"/>
          </a:fontRef>
        </p:style>
        <p:txBody>
          <a:bodyPr lIns="130622" tIns="65311" rIns="130622" bIns="65311" rtlCol="0" anchor="ctr"/>
          <a:lstStyle/>
          <a:p>
            <a:pPr algn="ctr"/>
            <a:endParaRPr lang="en-US"/>
          </a:p>
        </p:txBody>
      </p:sp>
      <p:sp>
        <p:nvSpPr>
          <p:cNvPr id="7" name="Line Callout 1 6"/>
          <p:cNvSpPr/>
          <p:nvPr>
            <p:custDataLst>
              <p:tags r:id="rId4"/>
            </p:custDataLst>
          </p:nvPr>
        </p:nvSpPr>
        <p:spPr>
          <a:xfrm>
            <a:off x="10755168" y="1424635"/>
            <a:ext cx="3569507" cy="1115570"/>
          </a:xfrm>
          <a:prstGeom prst="borderCallout1">
            <a:avLst>
              <a:gd name="adj1" fmla="val 47322"/>
              <a:gd name="adj2" fmla="val -1154"/>
              <a:gd name="adj3" fmla="val 45531"/>
              <a:gd name="adj4" fmla="val -28523"/>
            </a:avLst>
          </a:prstGeom>
        </p:spPr>
        <p:style>
          <a:lnRef idx="3">
            <a:schemeClr val="lt1"/>
          </a:lnRef>
          <a:fillRef idx="1">
            <a:schemeClr val="accent5"/>
          </a:fillRef>
          <a:effectRef idx="1">
            <a:schemeClr val="accent5"/>
          </a:effectRef>
          <a:fontRef idx="minor">
            <a:schemeClr val="lt1"/>
          </a:fontRef>
        </p:style>
        <p:txBody>
          <a:bodyPr lIns="130622" tIns="65311" rIns="130622" bIns="65311" rtlCol="0" anchor="ctr"/>
          <a:lstStyle/>
          <a:p>
            <a:r>
              <a:rPr lang="en-US" sz="2000" b="1" dirty="0">
                <a:solidFill>
                  <a:schemeClr val="bg1"/>
                </a:solidFill>
              </a:rPr>
              <a:t>Vendor Specific options required for Auto image upgrade</a:t>
            </a:r>
          </a:p>
        </p:txBody>
      </p:sp>
      <p:sp>
        <p:nvSpPr>
          <p:cNvPr id="9" name="Line Callout 1 8"/>
          <p:cNvSpPr/>
          <p:nvPr>
            <p:custDataLst>
              <p:tags r:id="rId5"/>
            </p:custDataLst>
          </p:nvPr>
        </p:nvSpPr>
        <p:spPr>
          <a:xfrm>
            <a:off x="10755168" y="5029593"/>
            <a:ext cx="3569507" cy="868288"/>
          </a:xfrm>
          <a:prstGeom prst="borderCallout1">
            <a:avLst>
              <a:gd name="adj1" fmla="val -1384"/>
              <a:gd name="adj2" fmla="val 20620"/>
              <a:gd name="adj3" fmla="val -16863"/>
              <a:gd name="adj4" fmla="val 2056"/>
            </a:avLst>
          </a:prstGeom>
        </p:spPr>
        <p:style>
          <a:lnRef idx="1">
            <a:schemeClr val="accent5"/>
          </a:lnRef>
          <a:fillRef idx="1001">
            <a:schemeClr val="dk2"/>
          </a:fillRef>
          <a:effectRef idx="2">
            <a:schemeClr val="accent5"/>
          </a:effectRef>
          <a:fontRef idx="minor">
            <a:schemeClr val="lt1"/>
          </a:fontRef>
        </p:style>
        <p:txBody>
          <a:bodyPr lIns="130622" tIns="65311" rIns="130622" bIns="65311" rtlCol="0" anchor="ctr"/>
          <a:lstStyle/>
          <a:p>
            <a:r>
              <a:rPr lang="en-US" sz="2000" b="1" dirty="0"/>
              <a:t>Configuration file for Auto configuration</a:t>
            </a:r>
          </a:p>
        </p:txBody>
      </p:sp>
      <p:sp>
        <p:nvSpPr>
          <p:cNvPr id="10" name="Line Callout 1 9"/>
          <p:cNvSpPr/>
          <p:nvPr>
            <p:custDataLst>
              <p:tags r:id="rId6"/>
            </p:custDataLst>
          </p:nvPr>
        </p:nvSpPr>
        <p:spPr>
          <a:xfrm>
            <a:off x="10772586" y="6103568"/>
            <a:ext cx="3569507" cy="904547"/>
          </a:xfrm>
          <a:prstGeom prst="borderCallout1">
            <a:avLst>
              <a:gd name="adj1" fmla="val 47322"/>
              <a:gd name="adj2" fmla="val -1154"/>
              <a:gd name="adj3" fmla="val -42632"/>
              <a:gd name="adj4" fmla="val -34314"/>
            </a:avLst>
          </a:prstGeom>
        </p:spPr>
        <p:style>
          <a:lnRef idx="3">
            <a:schemeClr val="lt1"/>
          </a:lnRef>
          <a:fillRef idx="1">
            <a:schemeClr val="accent1"/>
          </a:fillRef>
          <a:effectRef idx="1">
            <a:schemeClr val="accent1"/>
          </a:effectRef>
          <a:fontRef idx="minor">
            <a:schemeClr val="lt1"/>
          </a:fontRef>
        </p:style>
        <p:txBody>
          <a:bodyPr lIns="130622" tIns="65311" rIns="130622" bIns="65311" rtlCol="0" anchor="ctr"/>
          <a:lstStyle/>
          <a:p>
            <a:r>
              <a:rPr lang="en-US" sz="2000" b="1" dirty="0"/>
              <a:t>MAC to IP Mapping and Host name for the system</a:t>
            </a:r>
          </a:p>
        </p:txBody>
      </p:sp>
      <p:sp>
        <p:nvSpPr>
          <p:cNvPr id="13" name="Right Brace 12"/>
          <p:cNvSpPr/>
          <p:nvPr>
            <p:custDataLst>
              <p:tags r:id="rId7"/>
            </p:custDataLst>
          </p:nvPr>
        </p:nvSpPr>
        <p:spPr>
          <a:xfrm>
            <a:off x="9804979" y="3475224"/>
            <a:ext cx="311187" cy="164350"/>
          </a:xfrm>
          <a:prstGeom prst="rightBrace">
            <a:avLst/>
          </a:prstGeom>
        </p:spPr>
        <p:style>
          <a:lnRef idx="2">
            <a:schemeClr val="accent1"/>
          </a:lnRef>
          <a:fillRef idx="0">
            <a:schemeClr val="accent1"/>
          </a:fillRef>
          <a:effectRef idx="1">
            <a:schemeClr val="accent1"/>
          </a:effectRef>
          <a:fontRef idx="minor">
            <a:schemeClr val="tx1"/>
          </a:fontRef>
        </p:style>
        <p:txBody>
          <a:bodyPr lIns="130622" tIns="65311" rIns="130622" bIns="65311" rtlCol="0" anchor="ctr"/>
          <a:lstStyle/>
          <a:p>
            <a:pPr algn="ctr"/>
            <a:endParaRPr lang="en-US"/>
          </a:p>
        </p:txBody>
      </p:sp>
      <p:sp>
        <p:nvSpPr>
          <p:cNvPr id="14" name="Right Brace 13"/>
          <p:cNvSpPr/>
          <p:nvPr>
            <p:custDataLst>
              <p:tags r:id="rId8"/>
            </p:custDataLst>
          </p:nvPr>
        </p:nvSpPr>
        <p:spPr>
          <a:xfrm>
            <a:off x="9110954" y="2784648"/>
            <a:ext cx="311187" cy="621996"/>
          </a:xfrm>
          <a:prstGeom prst="rightBrace">
            <a:avLst/>
          </a:prstGeom>
        </p:spPr>
        <p:style>
          <a:lnRef idx="2">
            <a:schemeClr val="accent1"/>
          </a:lnRef>
          <a:fillRef idx="0">
            <a:schemeClr val="accent1"/>
          </a:fillRef>
          <a:effectRef idx="1">
            <a:schemeClr val="accent1"/>
          </a:effectRef>
          <a:fontRef idx="minor">
            <a:schemeClr val="tx1"/>
          </a:fontRef>
        </p:style>
        <p:txBody>
          <a:bodyPr lIns="130622" tIns="65311" rIns="130622" bIns="65311" rtlCol="0" anchor="ctr"/>
          <a:lstStyle/>
          <a:p>
            <a:pPr algn="ctr"/>
            <a:endParaRPr lang="en-US"/>
          </a:p>
        </p:txBody>
      </p:sp>
      <p:sp>
        <p:nvSpPr>
          <p:cNvPr id="18" name="Line Callout 1 17"/>
          <p:cNvSpPr/>
          <p:nvPr>
            <p:custDataLst>
              <p:tags r:id="rId9"/>
            </p:custDataLst>
          </p:nvPr>
        </p:nvSpPr>
        <p:spPr>
          <a:xfrm>
            <a:off x="10755168" y="2807508"/>
            <a:ext cx="3569507" cy="661795"/>
          </a:xfrm>
          <a:prstGeom prst="borderCallout1">
            <a:avLst>
              <a:gd name="adj1" fmla="val 47322"/>
              <a:gd name="adj2" fmla="val -1154"/>
              <a:gd name="adj3" fmla="val 36384"/>
              <a:gd name="adj4" fmla="val -33374"/>
            </a:avLst>
          </a:prstGeom>
        </p:spPr>
        <p:style>
          <a:lnRef idx="3">
            <a:schemeClr val="lt1"/>
          </a:lnRef>
          <a:fillRef idx="1">
            <a:schemeClr val="accent3"/>
          </a:fillRef>
          <a:effectRef idx="1">
            <a:schemeClr val="accent3"/>
          </a:effectRef>
          <a:fontRef idx="minor">
            <a:schemeClr val="lt1"/>
          </a:fontRef>
        </p:style>
        <p:txBody>
          <a:bodyPr lIns="130622" tIns="65311" rIns="130622" bIns="65311" rtlCol="0" anchor="ctr"/>
          <a:lstStyle/>
          <a:p>
            <a:pPr algn="ctr"/>
            <a:r>
              <a:rPr lang="en-US" sz="2000" b="1" dirty="0"/>
              <a:t>Syslog and NTP servers</a:t>
            </a:r>
          </a:p>
        </p:txBody>
      </p:sp>
      <p:sp>
        <p:nvSpPr>
          <p:cNvPr id="19" name="Right Brace 18"/>
          <p:cNvSpPr/>
          <p:nvPr>
            <p:custDataLst>
              <p:tags r:id="rId10"/>
            </p:custDataLst>
          </p:nvPr>
        </p:nvSpPr>
        <p:spPr>
          <a:xfrm>
            <a:off x="10515600" y="4782398"/>
            <a:ext cx="239568" cy="247194"/>
          </a:xfrm>
          <a:prstGeom prst="rightBrace">
            <a:avLst/>
          </a:prstGeom>
        </p:spPr>
        <p:style>
          <a:lnRef idx="2">
            <a:schemeClr val="accent1"/>
          </a:lnRef>
          <a:fillRef idx="0">
            <a:schemeClr val="accent1"/>
          </a:fillRef>
          <a:effectRef idx="1">
            <a:schemeClr val="accent1"/>
          </a:effectRef>
          <a:fontRef idx="minor">
            <a:schemeClr val="tx1"/>
          </a:fontRef>
        </p:style>
        <p:txBody>
          <a:bodyPr lIns="130622" tIns="65311" rIns="130622" bIns="65311" rtlCol="0" anchor="ctr"/>
          <a:lstStyle/>
          <a:p>
            <a:pPr algn="ctr"/>
            <a:endParaRPr lang="en-US"/>
          </a:p>
        </p:txBody>
      </p:sp>
      <p:sp>
        <p:nvSpPr>
          <p:cNvPr id="16" name="Title 1"/>
          <p:cNvSpPr>
            <a:spLocks noGrp="1"/>
          </p:cNvSpPr>
          <p:nvPr>
            <p:ph type="title"/>
            <p:custDataLst>
              <p:tags r:id="rId11"/>
            </p:custDataLst>
          </p:nvPr>
        </p:nvSpPr>
        <p:spPr>
          <a:xfrm>
            <a:off x="784923" y="397272"/>
            <a:ext cx="13167362" cy="677108"/>
          </a:xfrm>
        </p:spPr>
        <p:txBody>
          <a:bodyPr/>
          <a:lstStyle/>
          <a:p>
            <a:r>
              <a:rPr lang="en-US" dirty="0" smtClean="0"/>
              <a:t>ISC DHCP Server Configuration</a:t>
            </a:r>
            <a:endParaRPr lang="en-US" dirty="0"/>
          </a:p>
        </p:txBody>
      </p:sp>
      <p:sp>
        <p:nvSpPr>
          <p:cNvPr id="15" name="Right Brace 14"/>
          <p:cNvSpPr/>
          <p:nvPr>
            <p:custDataLst>
              <p:tags r:id="rId12"/>
            </p:custDataLst>
          </p:nvPr>
        </p:nvSpPr>
        <p:spPr>
          <a:xfrm>
            <a:off x="9114775" y="5637727"/>
            <a:ext cx="311187" cy="164350"/>
          </a:xfrm>
          <a:prstGeom prst="rightBrace">
            <a:avLst/>
          </a:prstGeom>
        </p:spPr>
        <p:style>
          <a:lnRef idx="2">
            <a:schemeClr val="accent1"/>
          </a:lnRef>
          <a:fillRef idx="0">
            <a:schemeClr val="accent1"/>
          </a:fillRef>
          <a:effectRef idx="1">
            <a:schemeClr val="accent1"/>
          </a:effectRef>
          <a:fontRef idx="minor">
            <a:schemeClr val="tx1"/>
          </a:fontRef>
        </p:style>
        <p:txBody>
          <a:bodyPr lIns="130622" tIns="65311" rIns="130622" bIns="65311" rtlCol="0" anchor="ctr"/>
          <a:lstStyle/>
          <a:p>
            <a:pPr algn="ctr"/>
            <a:endParaRPr lang="en-US"/>
          </a:p>
        </p:txBody>
      </p:sp>
      <p:sp>
        <p:nvSpPr>
          <p:cNvPr id="8" name="Line Callout 1 7"/>
          <p:cNvSpPr/>
          <p:nvPr>
            <p:custDataLst>
              <p:tags r:id="rId13"/>
            </p:custDataLst>
          </p:nvPr>
        </p:nvSpPr>
        <p:spPr>
          <a:xfrm>
            <a:off x="10772586" y="3633653"/>
            <a:ext cx="3569507" cy="1120673"/>
          </a:xfrm>
          <a:prstGeom prst="borderCallout1">
            <a:avLst>
              <a:gd name="adj1" fmla="val 21824"/>
              <a:gd name="adj2" fmla="val 554"/>
              <a:gd name="adj3" fmla="val -3249"/>
              <a:gd name="adj4" fmla="val -15642"/>
            </a:avLst>
          </a:prstGeom>
        </p:spPr>
        <p:style>
          <a:lnRef idx="2">
            <a:schemeClr val="accent2">
              <a:shade val="50000"/>
            </a:schemeClr>
          </a:lnRef>
          <a:fillRef idx="1">
            <a:schemeClr val="accent2"/>
          </a:fillRef>
          <a:effectRef idx="0">
            <a:schemeClr val="accent2"/>
          </a:effectRef>
          <a:fontRef idx="minor">
            <a:schemeClr val="lt1"/>
          </a:fontRef>
        </p:style>
        <p:txBody>
          <a:bodyPr lIns="130622" tIns="65311" rIns="130622" bIns="65311" rtlCol="0" anchor="ctr"/>
          <a:lstStyle/>
          <a:p>
            <a:r>
              <a:rPr lang="en-US" sz="2000" b="1" dirty="0"/>
              <a:t>image that need to be installed. Supports symbolic link also</a:t>
            </a:r>
          </a:p>
        </p:txBody>
      </p:sp>
    </p:spTree>
    <p:custDataLst>
      <p:tags r:id="rId1"/>
    </p:custDataLst>
    <p:extLst>
      <p:ext uri="{BB962C8B-B14F-4D97-AF65-F5344CB8AC3E}">
        <p14:creationId xmlns:p14="http://schemas.microsoft.com/office/powerpoint/2010/main" val="37815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5681" y="0"/>
            <a:ext cx="13167362" cy="677108"/>
          </a:xfrm>
        </p:spPr>
        <p:txBody>
          <a:bodyPr/>
          <a:lstStyle/>
          <a:p>
            <a:r>
              <a:rPr lang="en-US" dirty="0" smtClean="0"/>
              <a:t>DNSMASQ DHCP/TFTP Server Configuration</a:t>
            </a:r>
            <a:endParaRPr lang="en-US" dirty="0"/>
          </a:p>
        </p:txBody>
      </p:sp>
      <p:sp>
        <p:nvSpPr>
          <p:cNvPr id="6" name="Content Placeholder 5"/>
          <p:cNvSpPr>
            <a:spLocks noGrp="1"/>
          </p:cNvSpPr>
          <p:nvPr>
            <p:ph idx="1"/>
          </p:nvPr>
        </p:nvSpPr>
        <p:spPr>
          <a:xfrm>
            <a:off x="396272" y="767919"/>
            <a:ext cx="13167362" cy="7063076"/>
          </a:xfrm>
        </p:spPr>
        <p:txBody>
          <a:bodyPr/>
          <a:lstStyle/>
          <a:p>
            <a:pPr marL="0" indent="0">
              <a:buNone/>
            </a:pPr>
            <a:r>
              <a:rPr lang="en-US" sz="1800" dirty="0" err="1"/>
              <a:t>dhcp-leasefile</a:t>
            </a:r>
            <a:r>
              <a:rPr lang="en-US" sz="1800" dirty="0"/>
              <a:t>=/</a:t>
            </a:r>
            <a:r>
              <a:rPr lang="en-US" sz="1800" dirty="0" err="1"/>
              <a:t>var</a:t>
            </a:r>
            <a:r>
              <a:rPr lang="en-US" sz="1800" dirty="0"/>
              <a:t>/lib/</a:t>
            </a:r>
            <a:r>
              <a:rPr lang="en-US" sz="1800" dirty="0" err="1"/>
              <a:t>misc</a:t>
            </a:r>
            <a:r>
              <a:rPr lang="en-US" sz="1800" dirty="0"/>
              <a:t>/</a:t>
            </a:r>
            <a:r>
              <a:rPr lang="en-US" sz="1800" dirty="0" err="1"/>
              <a:t>dnsmasq.leases</a:t>
            </a:r>
            <a:endParaRPr lang="en-US" sz="1800" dirty="0"/>
          </a:p>
          <a:p>
            <a:pPr marL="0" indent="0">
              <a:buNone/>
            </a:pPr>
            <a:r>
              <a:rPr lang="en-US" sz="1800" dirty="0"/>
              <a:t>log-facility=/</a:t>
            </a:r>
            <a:r>
              <a:rPr lang="en-US" sz="1800" dirty="0" err="1"/>
              <a:t>var</a:t>
            </a:r>
            <a:r>
              <a:rPr lang="en-US" sz="1800" dirty="0"/>
              <a:t>/lib/</a:t>
            </a:r>
            <a:r>
              <a:rPr lang="en-US" sz="1800" dirty="0" err="1"/>
              <a:t>misc</a:t>
            </a:r>
            <a:r>
              <a:rPr lang="en-US" sz="1800" dirty="0"/>
              <a:t>/</a:t>
            </a:r>
            <a:r>
              <a:rPr lang="en-US" sz="1800" dirty="0" err="1"/>
              <a:t>dnsmasq.log</a:t>
            </a:r>
            <a:endParaRPr lang="en-US" sz="1800" dirty="0"/>
          </a:p>
          <a:p>
            <a:pPr marL="0" indent="0">
              <a:buNone/>
            </a:pPr>
            <a:r>
              <a:rPr lang="en-US" sz="1800" dirty="0"/>
              <a:t>log-</a:t>
            </a:r>
            <a:r>
              <a:rPr lang="en-US" sz="1800" dirty="0" err="1"/>
              <a:t>dhcp</a:t>
            </a:r>
            <a:endParaRPr lang="en-US" sz="1800" dirty="0"/>
          </a:p>
          <a:p>
            <a:pPr marL="0" indent="0">
              <a:buNone/>
            </a:pPr>
            <a:r>
              <a:rPr lang="en-US" sz="1800" dirty="0"/>
              <a:t>port=0</a:t>
            </a:r>
          </a:p>
          <a:p>
            <a:pPr marL="0" indent="0">
              <a:buNone/>
            </a:pPr>
            <a:r>
              <a:rPr lang="en-US" sz="1800" dirty="0"/>
              <a:t>enable-</a:t>
            </a:r>
            <a:r>
              <a:rPr lang="en-US" sz="1800" dirty="0" err="1"/>
              <a:t>tftp</a:t>
            </a:r>
            <a:endParaRPr lang="en-US" sz="1800" dirty="0"/>
          </a:p>
          <a:p>
            <a:pPr marL="0" indent="0">
              <a:buNone/>
            </a:pPr>
            <a:r>
              <a:rPr lang="en-US" sz="1800" dirty="0" err="1"/>
              <a:t>tftp</a:t>
            </a:r>
            <a:r>
              <a:rPr lang="en-US" sz="1800" dirty="0"/>
              <a:t>-root=/</a:t>
            </a:r>
            <a:r>
              <a:rPr lang="en-US" sz="1800" dirty="0" err="1" smtClean="0"/>
              <a:t>tftpboot</a:t>
            </a:r>
            <a:endParaRPr lang="en-US" sz="1800" dirty="0" smtClean="0"/>
          </a:p>
          <a:p>
            <a:pPr marL="0" indent="0">
              <a:buNone/>
            </a:pPr>
            <a:r>
              <a:rPr lang="en-US" sz="1800" dirty="0" err="1" smtClean="0"/>
              <a:t>dhcp</a:t>
            </a:r>
            <a:r>
              <a:rPr lang="en-US" sz="1800" dirty="0"/>
              <a:t>-option=</a:t>
            </a:r>
            <a:r>
              <a:rPr lang="en-US" sz="1800" dirty="0" smtClean="0"/>
              <a:t>150,10.250.30.10</a:t>
            </a:r>
            <a:endParaRPr lang="en-US" sz="1800" dirty="0"/>
          </a:p>
          <a:p>
            <a:pPr marL="0" indent="0">
              <a:buNone/>
            </a:pPr>
            <a:r>
              <a:rPr lang="en-US" sz="1800" dirty="0" err="1" smtClean="0"/>
              <a:t>dhcp</a:t>
            </a:r>
            <a:r>
              <a:rPr lang="en-US" sz="1800" dirty="0" err="1"/>
              <a:t>-vendorclass</a:t>
            </a:r>
            <a:r>
              <a:rPr lang="en-US" sz="1800" dirty="0"/>
              <a:t>=set:ex2200-clients,Juniper-ex2200-</a:t>
            </a:r>
            <a:r>
              <a:rPr lang="en-US" sz="1800" dirty="0" smtClean="0"/>
              <a:t>24t </a:t>
            </a:r>
            <a:r>
              <a:rPr lang="en-US" sz="1800" dirty="0"/>
              <a:t># Set tags based on Vendor </a:t>
            </a:r>
            <a:r>
              <a:rPr lang="en-US" sz="1800" dirty="0" smtClean="0"/>
              <a:t>Class</a:t>
            </a:r>
            <a:endParaRPr lang="en-US" sz="1800" dirty="0"/>
          </a:p>
          <a:p>
            <a:pPr marL="0" indent="0">
              <a:buNone/>
            </a:pPr>
            <a:r>
              <a:rPr lang="en-US" sz="1800" dirty="0" err="1" smtClean="0"/>
              <a:t>dhcp</a:t>
            </a:r>
            <a:r>
              <a:rPr lang="en-US" sz="1800" dirty="0"/>
              <a:t>-host=</a:t>
            </a:r>
            <a:r>
              <a:rPr lang="en-US" sz="1800" dirty="0" err="1"/>
              <a:t>set:hostname,</a:t>
            </a:r>
            <a:r>
              <a:rPr lang="en-US" sz="1800" dirty="0" err="1" smtClean="0"/>
              <a:t>ma:ca:dd:re:ss</a:t>
            </a:r>
            <a:r>
              <a:rPr lang="en-US" sz="1800" dirty="0" smtClean="0"/>
              <a:t> </a:t>
            </a:r>
            <a:r>
              <a:rPr lang="en-US" sz="1800" dirty="0"/>
              <a:t># set tags based on </a:t>
            </a:r>
            <a:r>
              <a:rPr lang="en-US" sz="1800" dirty="0" smtClean="0"/>
              <a:t>mac</a:t>
            </a:r>
            <a:endParaRPr lang="en-US" sz="1800" dirty="0"/>
          </a:p>
          <a:p>
            <a:pPr marL="0" indent="0">
              <a:buNone/>
            </a:pPr>
            <a:r>
              <a:rPr lang="en-US" sz="1800" dirty="0" err="1" smtClean="0"/>
              <a:t>dhcp</a:t>
            </a:r>
            <a:r>
              <a:rPr lang="en-US" sz="1800" dirty="0"/>
              <a:t>-option=tag:ex4200,encap:43,00,"image-file-name"</a:t>
            </a:r>
          </a:p>
          <a:p>
            <a:pPr marL="0" indent="0">
              <a:buNone/>
            </a:pPr>
            <a:r>
              <a:rPr lang="en-US" sz="1800" dirty="0" err="1"/>
              <a:t>dhcp</a:t>
            </a:r>
            <a:r>
              <a:rPr lang="en-US" sz="1800" dirty="0"/>
              <a:t>-option=tag:ex4200,encap:43,01,"config-file-name"</a:t>
            </a:r>
          </a:p>
          <a:p>
            <a:pPr marL="0" indent="0">
              <a:buNone/>
            </a:pPr>
            <a:r>
              <a:rPr lang="en-US" sz="1800" dirty="0" err="1"/>
              <a:t>dhcp</a:t>
            </a:r>
            <a:r>
              <a:rPr lang="en-US" sz="1800" dirty="0"/>
              <a:t>-option=tag:ex4200,encap:43,02,"image-file-type"</a:t>
            </a:r>
          </a:p>
          <a:p>
            <a:pPr marL="0" indent="0">
              <a:buNone/>
            </a:pPr>
            <a:r>
              <a:rPr lang="en-US" sz="1800" dirty="0" err="1"/>
              <a:t>dhcp</a:t>
            </a:r>
            <a:r>
              <a:rPr lang="en-US" sz="1800" dirty="0"/>
              <a:t>-option=tag:ex4200,encap:43,03,"transfer-mode"</a:t>
            </a:r>
          </a:p>
          <a:p>
            <a:pPr marL="0" indent="0">
              <a:buNone/>
            </a:pPr>
            <a:r>
              <a:rPr lang="en-US" sz="1800" dirty="0" err="1"/>
              <a:t>dhcp</a:t>
            </a:r>
            <a:r>
              <a:rPr lang="en-US" sz="1800" dirty="0"/>
              <a:t>-option=tag:ex4200,150,10.10.10.10 # file server</a:t>
            </a:r>
          </a:p>
          <a:p>
            <a:pPr marL="0" indent="0">
              <a:buNone/>
            </a:pPr>
            <a:r>
              <a:rPr lang="en-US" sz="1800" dirty="0" err="1"/>
              <a:t>dhcp</a:t>
            </a:r>
            <a:r>
              <a:rPr lang="en-US" sz="1800" dirty="0"/>
              <a:t>-range=tag:ex4200,10.10.10.2,10.10.10.100,255.255.255.0,1500m</a:t>
            </a:r>
          </a:p>
        </p:txBody>
      </p:sp>
    </p:spTree>
    <p:extLst>
      <p:ext uri="{BB962C8B-B14F-4D97-AF65-F5344CB8AC3E}">
        <p14:creationId xmlns:p14="http://schemas.microsoft.com/office/powerpoint/2010/main" val="102927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4923" y="947018"/>
            <a:ext cx="13167362" cy="677108"/>
          </a:xfrm>
        </p:spPr>
        <p:txBody>
          <a:bodyPr/>
          <a:lstStyle/>
          <a:p>
            <a:r>
              <a:rPr lang="en-US" dirty="0" smtClean="0"/>
              <a:t>Video</a:t>
            </a:r>
            <a:endParaRPr lang="en-US" dirty="0"/>
          </a:p>
        </p:txBody>
      </p:sp>
      <p:sp>
        <p:nvSpPr>
          <p:cNvPr id="6" name="Content Placeholder 5"/>
          <p:cNvSpPr>
            <a:spLocks noGrp="1"/>
          </p:cNvSpPr>
          <p:nvPr>
            <p:ph idx="1"/>
          </p:nvPr>
        </p:nvSpPr>
        <p:spPr/>
        <p:txBody>
          <a:bodyPr/>
          <a:lstStyle/>
          <a:p>
            <a:r>
              <a:rPr lang="en-US" dirty="0" smtClean="0">
                <a:hlinkClick r:id="rId2"/>
              </a:rPr>
              <a:t>Zero Touch Provisioning / Junos OS for EX and QFX Series Switches</a:t>
            </a:r>
            <a:endParaRPr lang="en-US" dirty="0" smtClean="0"/>
          </a:p>
          <a:p>
            <a:pPr marL="0" indent="0">
              <a:buNone/>
            </a:pPr>
            <a:endParaRPr lang="en-US" dirty="0"/>
          </a:p>
        </p:txBody>
      </p:sp>
    </p:spTree>
    <p:extLst>
      <p:ext uri="{BB962C8B-B14F-4D97-AF65-F5344CB8AC3E}">
        <p14:creationId xmlns:p14="http://schemas.microsoft.com/office/powerpoint/2010/main" val="107006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4658" y="412303"/>
            <a:ext cx="13167362" cy="677108"/>
          </a:xfrm>
        </p:spPr>
        <p:txBody>
          <a:bodyPr/>
          <a:lstStyle/>
          <a:p>
            <a:r>
              <a:rPr lang="en-US" dirty="0" smtClean="0"/>
              <a:t>ZTP Process Extended</a:t>
            </a:r>
            <a:endParaRPr lang="en-US" dirty="0"/>
          </a:p>
        </p:txBody>
      </p:sp>
      <p:pic>
        <p:nvPicPr>
          <p:cNvPr id="7" name="Picture 6" descr="Screen Shot 2015-07-20 at 1.57.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02" y="1136003"/>
            <a:ext cx="13141127" cy="6785896"/>
          </a:xfrm>
          <a:prstGeom prst="rect">
            <a:avLst/>
          </a:prstGeom>
        </p:spPr>
      </p:pic>
    </p:spTree>
    <p:extLst>
      <p:ext uri="{BB962C8B-B14F-4D97-AF65-F5344CB8AC3E}">
        <p14:creationId xmlns:p14="http://schemas.microsoft.com/office/powerpoint/2010/main" val="136910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lstStyle/>
          <a:p>
            <a:r>
              <a:rPr lang="en-US" dirty="0" smtClean="0"/>
              <a:t>What are you going to automate?</a:t>
            </a:r>
            <a:endParaRPr lang="en-US" dirty="0"/>
          </a:p>
        </p:txBody>
      </p:sp>
      <p:sp>
        <p:nvSpPr>
          <p:cNvPr id="3" name="Content Placeholder 2"/>
          <p:cNvSpPr>
            <a:spLocks noGrp="1"/>
          </p:cNvSpPr>
          <p:nvPr>
            <p:ph idx="1"/>
          </p:nvPr>
        </p:nvSpPr>
        <p:spPr/>
        <p:txBody>
          <a:bodyPr/>
          <a:lstStyle/>
          <a:p>
            <a:r>
              <a:rPr lang="en-US" dirty="0" smtClean="0"/>
              <a:t>Deployment Automation</a:t>
            </a:r>
          </a:p>
          <a:p>
            <a:r>
              <a:rPr lang="en-US" dirty="0" smtClean="0"/>
              <a:t>Migration Automation</a:t>
            </a:r>
          </a:p>
          <a:p>
            <a:r>
              <a:rPr lang="en-US" dirty="0" smtClean="0"/>
              <a:t>Operations Automation</a:t>
            </a:r>
          </a:p>
          <a:p>
            <a:r>
              <a:rPr lang="en-US" dirty="0" smtClean="0"/>
              <a:t>Configuration Generation Automation</a:t>
            </a:r>
          </a:p>
          <a:p>
            <a:r>
              <a:rPr lang="en-US" dirty="0" smtClean="0"/>
              <a:t>Network Compliance Auditing Automation</a:t>
            </a:r>
          </a:p>
          <a:p>
            <a:r>
              <a:rPr lang="en-US" dirty="0" smtClean="0"/>
              <a:t>Service Provisioning Automation</a:t>
            </a:r>
          </a:p>
          <a:p>
            <a:r>
              <a:rPr lang="en-US" dirty="0" smtClean="0"/>
              <a:t>Etc…</a:t>
            </a:r>
            <a:endParaRPr lang="en-US" dirty="0"/>
          </a:p>
        </p:txBody>
      </p:sp>
      <p:sp>
        <p:nvSpPr>
          <p:cNvPr id="2" name="Title 1"/>
          <p:cNvSpPr>
            <a:spLocks noGrp="1"/>
          </p:cNvSpPr>
          <p:nvPr>
            <p:ph type="title"/>
          </p:nvPr>
        </p:nvSpPr>
        <p:spPr/>
        <p:txBody>
          <a:bodyPr/>
          <a:lstStyle/>
          <a:p>
            <a:r>
              <a:rPr lang="en-US" dirty="0" smtClean="0"/>
              <a:t>Types of Automation: </a:t>
            </a:r>
            <a:endParaRPr lang="en-US" dirty="0"/>
          </a:p>
        </p:txBody>
      </p:sp>
    </p:spTree>
    <p:extLst>
      <p:ext uri="{BB962C8B-B14F-4D97-AF65-F5344CB8AC3E}">
        <p14:creationId xmlns:p14="http://schemas.microsoft.com/office/powerpoint/2010/main" val="10596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5918" y="99465"/>
            <a:ext cx="4501662" cy="3117592"/>
          </a:xfrm>
          <a:prstGeom prst="rect">
            <a:avLst/>
          </a:prstGeom>
          <a:noFill/>
        </p:spPr>
      </p:pic>
      <p:grpSp>
        <p:nvGrpSpPr>
          <p:cNvPr id="2" name="Group 1"/>
          <p:cNvGrpSpPr/>
          <p:nvPr/>
        </p:nvGrpSpPr>
        <p:grpSpPr>
          <a:xfrm>
            <a:off x="196350" y="1834289"/>
            <a:ext cx="11869232" cy="5474640"/>
            <a:chOff x="6278532" y="2772561"/>
            <a:chExt cx="6320795" cy="3125181"/>
          </a:xfrm>
        </p:grpSpPr>
        <p:sp>
          <p:nvSpPr>
            <p:cNvPr id="11" name="TextBox 10"/>
            <p:cNvSpPr txBox="1"/>
            <p:nvPr/>
          </p:nvSpPr>
          <p:spPr>
            <a:xfrm>
              <a:off x="7281482" y="5478545"/>
              <a:ext cx="1185832" cy="301175"/>
            </a:xfrm>
            <a:prstGeom prst="rect">
              <a:avLst/>
            </a:prstGeom>
            <a:noFill/>
          </p:spPr>
          <p:txBody>
            <a:bodyPr wrap="square" lIns="130622" tIns="65311" rIns="130622" bIns="65311" rtlCol="0">
              <a:spAutoFit/>
            </a:bodyPr>
            <a:lstStyle/>
            <a:p>
              <a:pPr algn="ctr"/>
              <a:r>
                <a:rPr lang="en-US" sz="1100" dirty="0" err="1"/>
                <a:t>Junos</a:t>
              </a:r>
              <a:r>
                <a:rPr lang="en-US" sz="1100" dirty="0"/>
                <a:t> Device</a:t>
              </a:r>
            </a:p>
          </p:txBody>
        </p:sp>
        <p:pic>
          <p:nvPicPr>
            <p:cNvPr id="12" name="Picture 11" descr="SRX 210.png"/>
            <p:cNvPicPr>
              <a:picLocks noChangeAspect="1"/>
            </p:cNvPicPr>
            <p:nvPr/>
          </p:nvPicPr>
          <p:blipFill>
            <a:blip r:embed="rId4" cstate="print"/>
            <a:stretch>
              <a:fillRect/>
            </a:stretch>
          </p:blipFill>
          <p:spPr>
            <a:xfrm>
              <a:off x="7281482" y="5172369"/>
              <a:ext cx="1185832" cy="213899"/>
            </a:xfrm>
            <a:prstGeom prst="rect">
              <a:avLst/>
            </a:prstGeom>
          </p:spPr>
        </p:pic>
        <p:pic>
          <p:nvPicPr>
            <p:cNvPr id="13" name="Picture 12" descr="Server_CPU.png"/>
            <p:cNvPicPr>
              <a:picLocks noChangeAspect="1"/>
            </p:cNvPicPr>
            <p:nvPr/>
          </p:nvPicPr>
          <p:blipFill>
            <a:blip r:embed="rId5" cstate="print"/>
            <a:stretch>
              <a:fillRect/>
            </a:stretch>
          </p:blipFill>
          <p:spPr>
            <a:xfrm>
              <a:off x="11410427" y="3152438"/>
              <a:ext cx="472762" cy="613234"/>
            </a:xfrm>
            <a:prstGeom prst="rect">
              <a:avLst/>
            </a:prstGeom>
          </p:spPr>
        </p:pic>
        <p:pic>
          <p:nvPicPr>
            <p:cNvPr id="14" name="Picture 13" descr="Juniper Software.png"/>
            <p:cNvPicPr>
              <a:picLocks noChangeAspect="1"/>
            </p:cNvPicPr>
            <p:nvPr/>
          </p:nvPicPr>
          <p:blipFill>
            <a:blip r:embed="rId6" cstate="print"/>
            <a:stretch>
              <a:fillRect/>
            </a:stretch>
          </p:blipFill>
          <p:spPr>
            <a:xfrm>
              <a:off x="11276782" y="5048184"/>
              <a:ext cx="729630" cy="458899"/>
            </a:xfrm>
            <a:prstGeom prst="rect">
              <a:avLst/>
            </a:prstGeom>
          </p:spPr>
        </p:pic>
        <p:pic>
          <p:nvPicPr>
            <p:cNvPr id="15" name="Picture 14" descr="Server_CPU.png"/>
            <p:cNvPicPr>
              <a:picLocks noChangeAspect="1"/>
            </p:cNvPicPr>
            <p:nvPr/>
          </p:nvPicPr>
          <p:blipFill>
            <a:blip r:embed="rId5" cstate="print"/>
            <a:stretch>
              <a:fillRect/>
            </a:stretch>
          </p:blipFill>
          <p:spPr>
            <a:xfrm>
              <a:off x="8230933" y="3152438"/>
              <a:ext cx="472762" cy="613234"/>
            </a:xfrm>
            <a:prstGeom prst="rect">
              <a:avLst/>
            </a:prstGeom>
          </p:spPr>
        </p:pic>
        <p:pic>
          <p:nvPicPr>
            <p:cNvPr id="16" name="Picture 15" descr="Server_CPU.png"/>
            <p:cNvPicPr>
              <a:picLocks noChangeAspect="1"/>
            </p:cNvPicPr>
            <p:nvPr/>
          </p:nvPicPr>
          <p:blipFill>
            <a:blip r:embed="rId5" cstate="print"/>
            <a:stretch>
              <a:fillRect/>
            </a:stretch>
          </p:blipFill>
          <p:spPr>
            <a:xfrm>
              <a:off x="6808720" y="3152438"/>
              <a:ext cx="472762" cy="613234"/>
            </a:xfrm>
            <a:prstGeom prst="rect">
              <a:avLst/>
            </a:prstGeom>
          </p:spPr>
        </p:pic>
        <p:sp>
          <p:nvSpPr>
            <p:cNvPr id="17" name="TextBox 16"/>
            <p:cNvSpPr txBox="1"/>
            <p:nvPr/>
          </p:nvSpPr>
          <p:spPr>
            <a:xfrm>
              <a:off x="6473314" y="2772561"/>
              <a:ext cx="1185832" cy="301175"/>
            </a:xfrm>
            <a:prstGeom prst="rect">
              <a:avLst/>
            </a:prstGeom>
            <a:noFill/>
          </p:spPr>
          <p:txBody>
            <a:bodyPr wrap="square" lIns="130622" tIns="65311" rIns="130622" bIns="65311" rtlCol="0">
              <a:spAutoFit/>
            </a:bodyPr>
            <a:lstStyle/>
            <a:p>
              <a:pPr algn="ctr"/>
              <a:r>
                <a:rPr lang="en-US" sz="1100" dirty="0"/>
                <a:t>DHCP</a:t>
              </a:r>
            </a:p>
          </p:txBody>
        </p:sp>
        <p:sp>
          <p:nvSpPr>
            <p:cNvPr id="18" name="TextBox 17"/>
            <p:cNvSpPr txBox="1"/>
            <p:nvPr/>
          </p:nvSpPr>
          <p:spPr>
            <a:xfrm>
              <a:off x="7876058" y="2789351"/>
              <a:ext cx="1185832" cy="301175"/>
            </a:xfrm>
            <a:prstGeom prst="rect">
              <a:avLst/>
            </a:prstGeom>
            <a:noFill/>
          </p:spPr>
          <p:txBody>
            <a:bodyPr wrap="square" lIns="130622" tIns="65311" rIns="130622" bIns="65311" rtlCol="0">
              <a:spAutoFit/>
            </a:bodyPr>
            <a:lstStyle/>
            <a:p>
              <a:pPr algn="ctr"/>
              <a:r>
                <a:rPr lang="en-US" sz="1100" dirty="0"/>
                <a:t>TFTP</a:t>
              </a:r>
            </a:p>
          </p:txBody>
        </p:sp>
        <p:sp>
          <p:nvSpPr>
            <p:cNvPr id="19" name="TextBox 18"/>
            <p:cNvSpPr txBox="1"/>
            <p:nvPr/>
          </p:nvSpPr>
          <p:spPr>
            <a:xfrm>
              <a:off x="11041134" y="2791701"/>
              <a:ext cx="1185832" cy="301175"/>
            </a:xfrm>
            <a:prstGeom prst="rect">
              <a:avLst/>
            </a:prstGeom>
            <a:noFill/>
          </p:spPr>
          <p:txBody>
            <a:bodyPr wrap="square" lIns="130622" tIns="65311" rIns="130622" bIns="65311" rtlCol="0">
              <a:spAutoFit/>
            </a:bodyPr>
            <a:lstStyle/>
            <a:p>
              <a:pPr algn="ctr"/>
              <a:r>
                <a:rPr lang="en-US" sz="1100" dirty="0"/>
                <a:t>Advanced ZTP</a:t>
              </a:r>
            </a:p>
          </p:txBody>
        </p:sp>
        <p:cxnSp>
          <p:nvCxnSpPr>
            <p:cNvPr id="20" name="Straight Arrow Connector 19"/>
            <p:cNvCxnSpPr/>
            <p:nvPr/>
          </p:nvCxnSpPr>
          <p:spPr>
            <a:xfrm flipH="1" flipV="1">
              <a:off x="7042459" y="3765671"/>
              <a:ext cx="569502" cy="138654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p:cNvCxnSpPr>
            <p:nvPr/>
          </p:nvCxnSpPr>
          <p:spPr>
            <a:xfrm flipV="1">
              <a:off x="7874399" y="3765672"/>
              <a:ext cx="592915" cy="140669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3" idx="1"/>
            </p:cNvCxnSpPr>
            <p:nvPr/>
          </p:nvCxnSpPr>
          <p:spPr>
            <a:xfrm flipV="1">
              <a:off x="8205386" y="3459054"/>
              <a:ext cx="3205042" cy="17099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a:endCxn id="14" idx="0"/>
            </p:cNvCxnSpPr>
            <p:nvPr/>
          </p:nvCxnSpPr>
          <p:spPr>
            <a:xfrm flipH="1">
              <a:off x="11641595" y="3765673"/>
              <a:ext cx="5213" cy="128251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1"/>
              <a:endCxn id="12" idx="3"/>
            </p:cNvCxnSpPr>
            <p:nvPr/>
          </p:nvCxnSpPr>
          <p:spPr>
            <a:xfrm flipH="1">
              <a:off x="8467313" y="5277634"/>
              <a:ext cx="2809466" cy="168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78532" y="4272047"/>
              <a:ext cx="1185832" cy="301175"/>
            </a:xfrm>
            <a:prstGeom prst="rect">
              <a:avLst/>
            </a:prstGeom>
            <a:noFill/>
          </p:spPr>
          <p:txBody>
            <a:bodyPr wrap="square" lIns="130622" tIns="65311" rIns="130622" bIns="65311" rtlCol="0">
              <a:spAutoFit/>
            </a:bodyPr>
            <a:lstStyle/>
            <a:p>
              <a:pPr algn="ctr"/>
              <a:r>
                <a:rPr lang="en-US" sz="1100" dirty="0"/>
                <a:t>Step 1</a:t>
              </a:r>
            </a:p>
          </p:txBody>
        </p:sp>
        <p:sp>
          <p:nvSpPr>
            <p:cNvPr id="26" name="TextBox 25"/>
            <p:cNvSpPr txBox="1"/>
            <p:nvPr/>
          </p:nvSpPr>
          <p:spPr>
            <a:xfrm>
              <a:off x="8110778" y="4050448"/>
              <a:ext cx="1185832" cy="301175"/>
            </a:xfrm>
            <a:prstGeom prst="rect">
              <a:avLst/>
            </a:prstGeom>
            <a:noFill/>
          </p:spPr>
          <p:txBody>
            <a:bodyPr wrap="square" lIns="130622" tIns="65311" rIns="130622" bIns="65311" rtlCol="0">
              <a:spAutoFit/>
            </a:bodyPr>
            <a:lstStyle/>
            <a:p>
              <a:pPr algn="ctr"/>
              <a:r>
                <a:rPr lang="en-US" sz="1100" dirty="0"/>
                <a:t>Step 2</a:t>
              </a:r>
            </a:p>
          </p:txBody>
        </p:sp>
        <p:sp>
          <p:nvSpPr>
            <p:cNvPr id="27" name="TextBox 26"/>
            <p:cNvSpPr txBox="1"/>
            <p:nvPr/>
          </p:nvSpPr>
          <p:spPr>
            <a:xfrm>
              <a:off x="9498033" y="4272047"/>
              <a:ext cx="1185832" cy="301175"/>
            </a:xfrm>
            <a:prstGeom prst="rect">
              <a:avLst/>
            </a:prstGeom>
            <a:noFill/>
          </p:spPr>
          <p:txBody>
            <a:bodyPr wrap="square" lIns="130622" tIns="65311" rIns="130622" bIns="65311" rtlCol="0">
              <a:spAutoFit/>
            </a:bodyPr>
            <a:lstStyle/>
            <a:p>
              <a:pPr algn="ctr"/>
              <a:r>
                <a:rPr lang="en-US" sz="1100" dirty="0"/>
                <a:t>Step 3</a:t>
              </a:r>
            </a:p>
          </p:txBody>
        </p:sp>
        <p:sp>
          <p:nvSpPr>
            <p:cNvPr id="28" name="TextBox 27"/>
            <p:cNvSpPr txBox="1"/>
            <p:nvPr/>
          </p:nvSpPr>
          <p:spPr>
            <a:xfrm>
              <a:off x="11413495" y="4161247"/>
              <a:ext cx="1185832" cy="301175"/>
            </a:xfrm>
            <a:prstGeom prst="rect">
              <a:avLst/>
            </a:prstGeom>
            <a:noFill/>
          </p:spPr>
          <p:txBody>
            <a:bodyPr wrap="square" lIns="130622" tIns="65311" rIns="130622" bIns="65311" rtlCol="0">
              <a:spAutoFit/>
            </a:bodyPr>
            <a:lstStyle/>
            <a:p>
              <a:pPr algn="ctr"/>
              <a:r>
                <a:rPr lang="en-US" sz="1100" dirty="0"/>
                <a:t>Step 4</a:t>
              </a:r>
            </a:p>
          </p:txBody>
        </p:sp>
        <p:sp>
          <p:nvSpPr>
            <p:cNvPr id="29" name="TextBox 28"/>
            <p:cNvSpPr txBox="1"/>
            <p:nvPr/>
          </p:nvSpPr>
          <p:spPr>
            <a:xfrm>
              <a:off x="9498033" y="5367746"/>
              <a:ext cx="1185832" cy="301175"/>
            </a:xfrm>
            <a:prstGeom prst="rect">
              <a:avLst/>
            </a:prstGeom>
            <a:noFill/>
          </p:spPr>
          <p:txBody>
            <a:bodyPr wrap="square" lIns="130622" tIns="65311" rIns="130622" bIns="65311" rtlCol="0">
              <a:spAutoFit/>
            </a:bodyPr>
            <a:lstStyle/>
            <a:p>
              <a:pPr algn="ctr"/>
              <a:r>
                <a:rPr lang="en-US" sz="1100" b="1" dirty="0"/>
                <a:t>Step 5</a:t>
              </a:r>
            </a:p>
          </p:txBody>
        </p:sp>
        <p:sp>
          <p:nvSpPr>
            <p:cNvPr id="30" name="TextBox 29"/>
            <p:cNvSpPr txBox="1"/>
            <p:nvPr/>
          </p:nvSpPr>
          <p:spPr>
            <a:xfrm>
              <a:off x="11066654" y="5596567"/>
              <a:ext cx="1185832" cy="301175"/>
            </a:xfrm>
            <a:prstGeom prst="rect">
              <a:avLst/>
            </a:prstGeom>
            <a:noFill/>
          </p:spPr>
          <p:txBody>
            <a:bodyPr wrap="square" lIns="130622" tIns="65311" rIns="130622" bIns="65311" rtlCol="0">
              <a:spAutoFit/>
            </a:bodyPr>
            <a:lstStyle/>
            <a:p>
              <a:pPr algn="ctr"/>
              <a:r>
                <a:rPr lang="en-US" sz="1100" dirty="0" err="1"/>
                <a:t>Junos</a:t>
              </a:r>
              <a:r>
                <a:rPr lang="en-US" sz="1100" dirty="0"/>
                <a:t> Space</a:t>
              </a:r>
            </a:p>
          </p:txBody>
        </p:sp>
      </p:grpSp>
    </p:spTree>
    <p:extLst>
      <p:ext uri="{BB962C8B-B14F-4D97-AF65-F5344CB8AC3E}">
        <p14:creationId xmlns:p14="http://schemas.microsoft.com/office/powerpoint/2010/main" val="20766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84923" y="947018"/>
            <a:ext cx="13167362" cy="677108"/>
          </a:xfrm>
        </p:spPr>
        <p:txBody>
          <a:bodyPr/>
          <a:lstStyle/>
          <a:p>
            <a:r>
              <a:rPr lang="en-US" dirty="0" smtClean="0"/>
              <a:t>Links</a:t>
            </a:r>
            <a:endParaRPr lang="en-US" dirty="0"/>
          </a:p>
        </p:txBody>
      </p:sp>
      <p:sp>
        <p:nvSpPr>
          <p:cNvPr id="3" name="Subtitle 2"/>
          <p:cNvSpPr>
            <a:spLocks noGrp="1"/>
          </p:cNvSpPr>
          <p:nvPr>
            <p:ph type="subTitle" idx="4294967295"/>
          </p:nvPr>
        </p:nvSpPr>
        <p:spPr>
          <a:xfrm>
            <a:off x="776133" y="1830235"/>
            <a:ext cx="10242550" cy="2101850"/>
          </a:xfrm>
          <a:prstGeom prst="rect">
            <a:avLst/>
          </a:prstGeom>
        </p:spPr>
        <p:txBody>
          <a:bodyPr/>
          <a:lstStyle/>
          <a:p>
            <a:endParaRPr lang="en-US" dirty="0" smtClean="0"/>
          </a:p>
          <a:p>
            <a:r>
              <a:rPr lang="en-US" dirty="0" smtClean="0">
                <a:hlinkClick r:id="rId2"/>
              </a:rPr>
              <a:t>Example ztp.slax</a:t>
            </a:r>
            <a:endParaRPr lang="en-US" dirty="0" smtClean="0"/>
          </a:p>
          <a:p>
            <a:endParaRPr lang="en-US" dirty="0"/>
          </a:p>
        </p:txBody>
      </p:sp>
    </p:spTree>
    <p:extLst>
      <p:ext uri="{BB962C8B-B14F-4D97-AF65-F5344CB8AC3E}">
        <p14:creationId xmlns:p14="http://schemas.microsoft.com/office/powerpoint/2010/main" val="61743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SRX USB Boot</a:t>
            </a:r>
            <a:endParaRPr lang="en-US" dirty="0"/>
          </a:p>
        </p:txBody>
      </p:sp>
      <p:sp>
        <p:nvSpPr>
          <p:cNvPr id="4" name="Content Placeholder 3"/>
          <p:cNvSpPr>
            <a:spLocks noGrp="1"/>
          </p:cNvSpPr>
          <p:nvPr>
            <p:ph idx="1"/>
          </p:nvPr>
        </p:nvSpPr>
        <p:spPr/>
        <p:txBody>
          <a:bodyPr/>
          <a:lstStyle/>
          <a:p>
            <a:r>
              <a:rPr lang="en-US" smtClean="0"/>
              <a:t>The SRX Series USB Auto install feature simplifies the upgrading of Junos OS images, when there is no console access to an SRX Series device that is located at a remote site. This feature allows you to upgrade the Junos OS image with the minimum configuration effort by just inserting a USB flash drive into the USB port of the SRX Series device and performing a few simple steps. This feature can also be used to reformat the boot device and recover the SRX Series device after boot media corruption.</a:t>
            </a:r>
          </a:p>
          <a:p>
            <a:r>
              <a:rPr lang="en-US" smtClean="0"/>
              <a:t>Before you begin the installation, ensure that the following prerequisites are met:</a:t>
            </a:r>
            <a:br>
              <a:rPr lang="en-US" smtClean="0"/>
            </a:br>
            <a:r>
              <a:rPr lang="en-US" smtClean="0"/>
              <a:t/>
            </a:r>
            <a:br>
              <a:rPr lang="en-US" smtClean="0"/>
            </a:br>
            <a:r>
              <a:rPr lang="en-US" smtClean="0"/>
              <a:t>The Junos OS upgrade image and autoinstall.conf files must be copied to the USB device. The instructions on how to copy the image and create the file are provided below. Make sure that adequate space is available on the SRX Series device to install the software image.</a:t>
            </a:r>
            <a:endParaRPr lang="en-US" dirty="0"/>
          </a:p>
        </p:txBody>
      </p:sp>
    </p:spTree>
    <p:extLst>
      <p:ext uri="{BB962C8B-B14F-4D97-AF65-F5344CB8AC3E}">
        <p14:creationId xmlns:p14="http://schemas.microsoft.com/office/powerpoint/2010/main" val="530406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Rectangle 2"/>
          <p:cNvSpPr>
            <a:spLocks noGrp="1" noChangeArrowheads="1"/>
          </p:cNvSpPr>
          <p:nvPr>
            <p:ph type="title"/>
          </p:nvPr>
        </p:nvSpPr>
        <p:spPr>
          <a:xfrm>
            <a:off x="784923" y="947018"/>
            <a:ext cx="13167362" cy="677108"/>
          </a:xfrm>
        </p:spPr>
        <p:txBody>
          <a:bodyPr/>
          <a:lstStyle/>
          <a:p>
            <a:r>
              <a:rPr lang="en-US" dirty="0" smtClean="0"/>
              <a:t>Questions</a:t>
            </a:r>
            <a:endParaRPr lang="en-US" dirty="0"/>
          </a:p>
        </p:txBody>
      </p:sp>
      <p:sp>
        <p:nvSpPr>
          <p:cNvPr id="14339" name="Rectangle 3"/>
          <p:cNvSpPr>
            <a:spLocks noGrp="1" noChangeArrowheads="1"/>
          </p:cNvSpPr>
          <p:nvPr>
            <p:ph sz="quarter" idx="1"/>
          </p:nvPr>
        </p:nvSpPr>
        <p:spPr>
          <a:xfrm>
            <a:off x="720725" y="2052638"/>
            <a:ext cx="13166725" cy="5430837"/>
          </a:xfrm>
        </p:spPr>
        <p:txBody>
          <a:bodyPr/>
          <a:lstStyle/>
          <a:p>
            <a:r>
              <a:rPr lang="en-US" dirty="0" smtClean="0"/>
              <a:t>What happens when no client goes to bound state?</a:t>
            </a:r>
          </a:p>
          <a:p>
            <a:r>
              <a:rPr lang="en-US" dirty="0" smtClean="0"/>
              <a:t>What happens when no client has sufficient ZTP options?</a:t>
            </a:r>
          </a:p>
          <a:p>
            <a:r>
              <a:rPr lang="en-US" dirty="0" smtClean="0"/>
              <a:t>What happens when file server failed to respond to ZTP request?</a:t>
            </a:r>
          </a:p>
          <a:p>
            <a:r>
              <a:rPr lang="en-US" dirty="0" smtClean="0"/>
              <a:t>What happens when file downloaded is corrupted?</a:t>
            </a:r>
          </a:p>
          <a:p>
            <a:r>
              <a:rPr lang="en-US" dirty="0" smtClean="0"/>
              <a:t>What happens when </a:t>
            </a:r>
            <a:r>
              <a:rPr lang="en-US" dirty="0" err="1" smtClean="0"/>
              <a:t>config</a:t>
            </a:r>
            <a:r>
              <a:rPr lang="en-US" dirty="0" smtClean="0"/>
              <a:t> file is </a:t>
            </a:r>
            <a:r>
              <a:rPr lang="en-US" dirty="0" err="1" smtClean="0"/>
              <a:t>errenous</a:t>
            </a:r>
            <a:r>
              <a:rPr lang="en-US" dirty="0"/>
              <a:t>?</a:t>
            </a:r>
            <a:endParaRPr lang="en-US" dirty="0" smtClean="0"/>
          </a:p>
          <a:p>
            <a:endParaRPr lang="en-US" dirty="0" smtClean="0"/>
          </a:p>
          <a:p>
            <a:r>
              <a:rPr lang="en-US" dirty="0" smtClean="0"/>
              <a:t>Device restarts </a:t>
            </a:r>
            <a:r>
              <a:rPr lang="en-US" dirty="0" err="1" smtClean="0"/>
              <a:t>dhcp</a:t>
            </a:r>
            <a:r>
              <a:rPr lang="en-US" dirty="0" smtClean="0"/>
              <a:t> client state on all configured interfaces</a:t>
            </a:r>
          </a:p>
          <a:p>
            <a:endParaRPr lang="en-US" dirty="0" smtClean="0"/>
          </a:p>
          <a:p>
            <a:endParaRPr lang="en-US" dirty="0"/>
          </a:p>
        </p:txBody>
      </p:sp>
    </p:spTree>
    <p:extLst>
      <p:ext uri="{BB962C8B-B14F-4D97-AF65-F5344CB8AC3E}">
        <p14:creationId xmlns:p14="http://schemas.microsoft.com/office/powerpoint/2010/main" val="1551184885"/>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4923" y="947018"/>
            <a:ext cx="13167362" cy="677108"/>
          </a:xfrm>
        </p:spPr>
        <p:txBody>
          <a:bodyPr/>
          <a:lstStyle/>
          <a:p>
            <a:r>
              <a:rPr lang="en-US" dirty="0" smtClean="0"/>
              <a:t>Troubleshooting Commands</a:t>
            </a:r>
            <a:endParaRPr lang="en-US" dirty="0"/>
          </a:p>
        </p:txBody>
      </p:sp>
      <p:sp>
        <p:nvSpPr>
          <p:cNvPr id="6" name="Content Placeholder 5"/>
          <p:cNvSpPr>
            <a:spLocks noGrp="1"/>
          </p:cNvSpPr>
          <p:nvPr>
            <p:ph idx="1"/>
          </p:nvPr>
        </p:nvSpPr>
        <p:spPr/>
        <p:txBody>
          <a:bodyPr/>
          <a:lstStyle/>
          <a:p>
            <a:r>
              <a:rPr lang="en-US" dirty="0"/>
              <a:t>show </a:t>
            </a:r>
            <a:r>
              <a:rPr lang="en-US" dirty="0" err="1"/>
              <a:t>dhcp</a:t>
            </a:r>
            <a:r>
              <a:rPr lang="en-US" dirty="0"/>
              <a:t> client binding interface </a:t>
            </a:r>
            <a:r>
              <a:rPr lang="en-US" dirty="0" err="1"/>
              <a:t>vme</a:t>
            </a:r>
            <a:r>
              <a:rPr lang="en-US" dirty="0"/>
              <a:t> </a:t>
            </a:r>
            <a:r>
              <a:rPr lang="en-US" dirty="0" smtClean="0"/>
              <a:t>detail</a:t>
            </a:r>
          </a:p>
          <a:p>
            <a:r>
              <a:rPr lang="en-US" dirty="0"/>
              <a:t>show </a:t>
            </a:r>
            <a:r>
              <a:rPr lang="en-US" dirty="0" err="1"/>
              <a:t>dhcp</a:t>
            </a:r>
            <a:r>
              <a:rPr lang="en-US" dirty="0"/>
              <a:t> client </a:t>
            </a:r>
            <a:r>
              <a:rPr lang="en-US" dirty="0" smtClean="0"/>
              <a:t>statistics</a:t>
            </a:r>
          </a:p>
          <a:p>
            <a:r>
              <a:rPr lang="en-US" dirty="0"/>
              <a:t>request </a:t>
            </a:r>
            <a:r>
              <a:rPr lang="en-US" dirty="0" err="1"/>
              <a:t>dhcp</a:t>
            </a:r>
            <a:r>
              <a:rPr lang="en-US" dirty="0"/>
              <a:t> client renew interface &lt;</a:t>
            </a:r>
            <a:r>
              <a:rPr lang="en-US" dirty="0" smtClean="0"/>
              <a:t>&gt;</a:t>
            </a:r>
          </a:p>
          <a:p>
            <a:r>
              <a:rPr lang="en-US" dirty="0" smtClean="0"/>
              <a:t>request </a:t>
            </a:r>
            <a:r>
              <a:rPr lang="en-US" dirty="0" err="1"/>
              <a:t>dhcp</a:t>
            </a:r>
            <a:r>
              <a:rPr lang="en-US" dirty="0"/>
              <a:t> client renew </a:t>
            </a:r>
            <a:r>
              <a:rPr lang="en-US" dirty="0" smtClean="0"/>
              <a:t>all</a:t>
            </a:r>
          </a:p>
          <a:p>
            <a:r>
              <a:rPr lang="en-US" dirty="0"/>
              <a:t>show </a:t>
            </a:r>
            <a:r>
              <a:rPr lang="en-US" dirty="0" err="1"/>
              <a:t>dhcp</a:t>
            </a:r>
            <a:r>
              <a:rPr lang="en-US" dirty="0"/>
              <a:t> client </a:t>
            </a:r>
            <a:r>
              <a:rPr lang="en-US" dirty="0" smtClean="0"/>
              <a:t>binding</a:t>
            </a:r>
          </a:p>
          <a:p>
            <a:r>
              <a:rPr lang="en-US" dirty="0"/>
              <a:t>show </a:t>
            </a:r>
            <a:r>
              <a:rPr lang="en-US" dirty="0" err="1"/>
              <a:t>dhcp</a:t>
            </a:r>
            <a:r>
              <a:rPr lang="en-US" dirty="0"/>
              <a:t> client binding brief</a:t>
            </a:r>
          </a:p>
          <a:p>
            <a:r>
              <a:rPr lang="en-US" dirty="0"/>
              <a:t>show </a:t>
            </a:r>
            <a:r>
              <a:rPr lang="en-US" dirty="0" err="1"/>
              <a:t>dhcp</a:t>
            </a:r>
            <a:r>
              <a:rPr lang="en-US" dirty="0"/>
              <a:t> client binding interface &lt;</a:t>
            </a:r>
            <a:r>
              <a:rPr lang="en-US" dirty="0" smtClean="0"/>
              <a:t>&gt;</a:t>
            </a:r>
          </a:p>
          <a:p>
            <a:r>
              <a:rPr lang="en-US" dirty="0"/>
              <a:t>clear </a:t>
            </a:r>
            <a:r>
              <a:rPr lang="en-US" dirty="0" err="1"/>
              <a:t>dhcp</a:t>
            </a:r>
            <a:r>
              <a:rPr lang="en-US" dirty="0"/>
              <a:t> binding all</a:t>
            </a:r>
          </a:p>
          <a:p>
            <a:r>
              <a:rPr lang="en-US" dirty="0"/>
              <a:t>clear </a:t>
            </a:r>
            <a:r>
              <a:rPr lang="en-US" dirty="0" err="1"/>
              <a:t>dhcp</a:t>
            </a:r>
            <a:r>
              <a:rPr lang="en-US" dirty="0"/>
              <a:t> binding interface &lt;&gt;</a:t>
            </a:r>
          </a:p>
          <a:p>
            <a:endParaRPr lang="en-US" dirty="0"/>
          </a:p>
          <a:p>
            <a:endParaRPr lang="en-US" dirty="0"/>
          </a:p>
          <a:p>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16621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170" name="Rectangle 2"/>
          <p:cNvSpPr>
            <a:spLocks noGrp="1" noChangeArrowheads="1"/>
          </p:cNvSpPr>
          <p:nvPr>
            <p:ph type="title"/>
          </p:nvPr>
        </p:nvSpPr>
        <p:spPr>
          <a:xfrm>
            <a:off x="784923" y="947018"/>
            <a:ext cx="13167362" cy="677108"/>
          </a:xfrm>
        </p:spPr>
        <p:txBody>
          <a:bodyPr/>
          <a:lstStyle/>
          <a:p>
            <a:r>
              <a:rPr lang="en-US" dirty="0" smtClean="0"/>
              <a:t>Further Troubleshooting</a:t>
            </a:r>
            <a:endParaRPr lang="en-US" dirty="0"/>
          </a:p>
        </p:txBody>
      </p:sp>
      <p:sp>
        <p:nvSpPr>
          <p:cNvPr id="22531" name="Rectangle 3"/>
          <p:cNvSpPr>
            <a:spLocks noGrp="1" noChangeArrowheads="1"/>
          </p:cNvSpPr>
          <p:nvPr>
            <p:ph sz="quarter" idx="1"/>
          </p:nvPr>
        </p:nvSpPr>
        <p:spPr>
          <a:xfrm>
            <a:off x="720725" y="2052638"/>
            <a:ext cx="13166725" cy="5430837"/>
          </a:xfrm>
        </p:spPr>
        <p:txBody>
          <a:bodyPr/>
          <a:lstStyle/>
          <a:p>
            <a:pPr lvl="1"/>
            <a:endParaRPr lang="en-US" dirty="0" smtClean="0"/>
          </a:p>
          <a:p>
            <a:pPr lvl="1"/>
            <a:r>
              <a:rPr lang="en-US" dirty="0" smtClean="0"/>
              <a:t>DHCP discovery / reply packets are reaching the server?</a:t>
            </a:r>
          </a:p>
          <a:p>
            <a:pPr lvl="2"/>
            <a:r>
              <a:rPr lang="en-US" dirty="0" err="1" smtClean="0"/>
              <a:t>tcpdump</a:t>
            </a:r>
            <a:r>
              <a:rPr lang="en-US" dirty="0" smtClean="0"/>
              <a:t> –</a:t>
            </a:r>
            <a:r>
              <a:rPr lang="en-US" dirty="0" err="1" smtClean="0"/>
              <a:t>i</a:t>
            </a:r>
            <a:r>
              <a:rPr lang="en-US" dirty="0" smtClean="0"/>
              <a:t> &lt;interface&gt; </a:t>
            </a:r>
            <a:r>
              <a:rPr lang="en-US" dirty="0" err="1" smtClean="0"/>
              <a:t>udp</a:t>
            </a:r>
            <a:endParaRPr lang="en-US" dirty="0" smtClean="0"/>
          </a:p>
          <a:p>
            <a:pPr lvl="1"/>
            <a:endParaRPr lang="en-US" dirty="0" smtClean="0"/>
          </a:p>
          <a:p>
            <a:pPr lvl="1"/>
            <a:r>
              <a:rPr lang="en-US" dirty="0" smtClean="0"/>
              <a:t>Check </a:t>
            </a:r>
            <a:r>
              <a:rPr lang="en-US" dirty="0" err="1" smtClean="0"/>
              <a:t>dhcp_log</a:t>
            </a:r>
            <a:r>
              <a:rPr lang="en-US" dirty="0" smtClean="0"/>
              <a:t> file on device</a:t>
            </a:r>
          </a:p>
          <a:p>
            <a:pPr lvl="1"/>
            <a:endParaRPr lang="en-US" dirty="0" smtClean="0"/>
          </a:p>
          <a:p>
            <a:pPr lvl="1"/>
            <a:r>
              <a:rPr lang="en-US" dirty="0" smtClean="0"/>
              <a:t>File Server Reachable?</a:t>
            </a:r>
          </a:p>
          <a:p>
            <a:pPr lvl="2"/>
            <a:r>
              <a:rPr lang="en-US" dirty="0" err="1" smtClean="0"/>
              <a:t>netstat</a:t>
            </a:r>
            <a:r>
              <a:rPr lang="en-US" dirty="0" smtClean="0"/>
              <a:t> -</a:t>
            </a:r>
            <a:r>
              <a:rPr lang="en-US" dirty="0" err="1" smtClean="0"/>
              <a:t>rn</a:t>
            </a:r>
            <a:endParaRPr lang="en-US" dirty="0" smtClean="0"/>
          </a:p>
          <a:p>
            <a:pPr lvl="2"/>
            <a:r>
              <a:rPr lang="en-US" dirty="0" smtClean="0"/>
              <a:t>Ping</a:t>
            </a:r>
          </a:p>
          <a:p>
            <a:pPr marL="548607" lvl="1" indent="0">
              <a:buNone/>
            </a:pP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p:txBody>
      </p:sp>
      <p:sp>
        <p:nvSpPr>
          <p:cNvPr id="22532" name="Rectangle 4"/>
          <p:cNvSpPr>
            <a:spLocks noChangeArrowheads="1"/>
          </p:cNvSpPr>
          <p:nvPr/>
        </p:nvSpPr>
        <p:spPr bwMode="auto">
          <a:xfrm>
            <a:off x="734061" y="1556386"/>
            <a:ext cx="0" cy="569387"/>
          </a:xfrm>
          <a:prstGeom prst="rect">
            <a:avLst/>
          </a:prstGeom>
          <a:noFill/>
          <a:ln w="19050" algn="ctr">
            <a:noFill/>
            <a:miter lim="800000"/>
            <a:headEnd/>
            <a:tailEnd/>
          </a:ln>
        </p:spPr>
        <p:txBody>
          <a:bodyPr wrap="none" lIns="0" tIns="0" rIns="0" bIns="0">
            <a:spAutoFit/>
          </a:bodyPr>
          <a:lstStyle/>
          <a:p>
            <a:pPr algn="l"/>
            <a:endParaRPr lang="en-US" sz="3700">
              <a:solidFill>
                <a:schemeClr val="bg2"/>
              </a:solidFill>
            </a:endParaRPr>
          </a:p>
        </p:txBody>
      </p:sp>
    </p:spTree>
    <p:extLst>
      <p:ext uri="{BB962C8B-B14F-4D97-AF65-F5344CB8AC3E}">
        <p14:creationId xmlns:p14="http://schemas.microsoft.com/office/powerpoint/2010/main" val="1749105167"/>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4923" y="947018"/>
            <a:ext cx="13167362" cy="677108"/>
          </a:xfrm>
        </p:spPr>
        <p:txBody>
          <a:bodyPr/>
          <a:lstStyle/>
          <a:p>
            <a:r>
              <a:rPr lang="en-US" dirty="0" smtClean="0"/>
              <a:t>Video</a:t>
            </a:r>
            <a:endParaRPr lang="en-US" dirty="0"/>
          </a:p>
        </p:txBody>
      </p:sp>
      <p:sp>
        <p:nvSpPr>
          <p:cNvPr id="6" name="Content Placeholder 5"/>
          <p:cNvSpPr>
            <a:spLocks noGrp="1"/>
          </p:cNvSpPr>
          <p:nvPr>
            <p:ph idx="1"/>
          </p:nvPr>
        </p:nvSpPr>
        <p:spPr/>
        <p:txBody>
          <a:bodyPr/>
          <a:lstStyle/>
          <a:p>
            <a:r>
              <a:rPr lang="en-US" dirty="0" smtClean="0">
                <a:hlinkClick r:id="rId2"/>
              </a:rPr>
              <a:t>Use Junos Space Network Director – To Facilitate Zero Touch Provisioning</a:t>
            </a:r>
            <a:endParaRPr lang="en-US" dirty="0" smtClean="0"/>
          </a:p>
          <a:p>
            <a:pPr marL="0" indent="0">
              <a:buNone/>
            </a:pPr>
            <a:endParaRPr lang="en-US" dirty="0"/>
          </a:p>
        </p:txBody>
      </p:sp>
    </p:spTree>
    <p:extLst>
      <p:ext uri="{BB962C8B-B14F-4D97-AF65-F5344CB8AC3E}">
        <p14:creationId xmlns:p14="http://schemas.microsoft.com/office/powerpoint/2010/main" val="192621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10150874" y="313739"/>
            <a:ext cx="3642456" cy="281999"/>
            <a:chOff x="10150874" y="313739"/>
            <a:chExt cx="3642456" cy="281999"/>
          </a:xfrm>
        </p:grpSpPr>
        <p:sp>
          <p:nvSpPr>
            <p:cNvPr id="53" name="Rectangle 8"/>
            <p:cNvSpPr>
              <a:spLocks noChangeArrowheads="1"/>
            </p:cNvSpPr>
            <p:nvPr/>
          </p:nvSpPr>
          <p:spPr bwMode="gray">
            <a:xfrm>
              <a:off x="11388340" y="313739"/>
              <a:ext cx="1167465" cy="281999"/>
            </a:xfrm>
            <a:prstGeom prst="rect">
              <a:avLst/>
            </a:prstGeom>
            <a:solidFill>
              <a:schemeClr val="accent4"/>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Configure</a:t>
              </a:r>
            </a:p>
          </p:txBody>
        </p:sp>
        <p:sp>
          <p:nvSpPr>
            <p:cNvPr id="54" name="Rectangle 9"/>
            <p:cNvSpPr>
              <a:spLocks noChangeArrowheads="1"/>
            </p:cNvSpPr>
            <p:nvPr/>
          </p:nvSpPr>
          <p:spPr bwMode="gray">
            <a:xfrm>
              <a:off x="12625865" y="313739"/>
              <a:ext cx="1167465" cy="281999"/>
            </a:xfrm>
            <a:prstGeom prst="rect">
              <a:avLst/>
            </a:prstGeom>
            <a:solidFill>
              <a:schemeClr val="accent5"/>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Collect</a:t>
              </a:r>
            </a:p>
          </p:txBody>
        </p:sp>
        <p:sp>
          <p:nvSpPr>
            <p:cNvPr id="55" name="Rectangle 11"/>
            <p:cNvSpPr>
              <a:spLocks noChangeArrowheads="1"/>
            </p:cNvSpPr>
            <p:nvPr/>
          </p:nvSpPr>
          <p:spPr bwMode="gray">
            <a:xfrm>
              <a:off x="10150874" y="313739"/>
              <a:ext cx="1167465" cy="281999"/>
            </a:xfrm>
            <a:prstGeom prst="rect">
              <a:avLst/>
            </a:prstGeom>
            <a:solidFill>
              <a:schemeClr val="accent3"/>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Build</a:t>
              </a:r>
            </a:p>
          </p:txBody>
        </p:sp>
      </p:grpSp>
      <p:grpSp>
        <p:nvGrpSpPr>
          <p:cNvPr id="3" name="Group 2"/>
          <p:cNvGrpSpPr/>
          <p:nvPr/>
        </p:nvGrpSpPr>
        <p:grpSpPr>
          <a:xfrm>
            <a:off x="8150577" y="1993901"/>
            <a:ext cx="5651147" cy="5637387"/>
            <a:chOff x="8460374" y="1993901"/>
            <a:chExt cx="4076995" cy="5637387"/>
          </a:xfrm>
        </p:grpSpPr>
        <p:sp>
          <p:nvSpPr>
            <p:cNvPr id="33" name="Rectangle 3"/>
            <p:cNvSpPr>
              <a:spLocks noChangeArrowheads="1"/>
            </p:cNvSpPr>
            <p:nvPr/>
          </p:nvSpPr>
          <p:spPr bwMode="auto">
            <a:xfrm rot="10800000">
              <a:off x="8460374" y="2178755"/>
              <a:ext cx="4076992" cy="5452533"/>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32" name="Rectangle 31"/>
            <p:cNvSpPr/>
            <p:nvPr/>
          </p:nvSpPr>
          <p:spPr>
            <a:xfrm>
              <a:off x="8460380" y="1993901"/>
              <a:ext cx="4076989" cy="184855"/>
            </a:xfrm>
            <a:prstGeom prst="rect">
              <a:avLst/>
            </a:prstGeom>
            <a:solidFill>
              <a:schemeClr val="accent3"/>
            </a:solidFill>
            <a:ln w="6350" cmpd="sng">
              <a:solidFill>
                <a:schemeClr val="accent3"/>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grpSp>
      <p:sp>
        <p:nvSpPr>
          <p:cNvPr id="22" name="Title 21"/>
          <p:cNvSpPr>
            <a:spLocks noGrp="1"/>
          </p:cNvSpPr>
          <p:nvPr>
            <p:ph type="title"/>
          </p:nvPr>
        </p:nvSpPr>
        <p:spPr/>
        <p:txBody>
          <a:bodyPr/>
          <a:lstStyle/>
          <a:p>
            <a:r>
              <a:rPr lang="en-US" dirty="0" smtClean="0"/>
              <a:t>Build: Zero Touch Provisioning</a:t>
            </a:r>
            <a:endParaRPr lang="en-US" dirty="0"/>
          </a:p>
        </p:txBody>
      </p:sp>
      <p:sp>
        <p:nvSpPr>
          <p:cNvPr id="35" name="Rounded Rectangle 34"/>
          <p:cNvSpPr/>
          <p:nvPr/>
        </p:nvSpPr>
        <p:spPr>
          <a:xfrm>
            <a:off x="828674" y="4024705"/>
            <a:ext cx="2818765" cy="1009650"/>
          </a:xfrm>
          <a:prstGeom prst="roundRect">
            <a:avLst/>
          </a:prstGeom>
          <a:solidFill>
            <a:schemeClr val="accent2">
              <a:lumMod val="75000"/>
            </a:schemeClr>
          </a:solidFill>
          <a:ln w="25400" cap="flat" cmpd="sng" algn="ctr">
            <a:noFill/>
            <a:prstDash val="solid"/>
          </a:ln>
          <a:effectLst/>
        </p:spPr>
        <p:txBody>
          <a:bodyPr lIns="0" tIns="0" rIns="0" bIns="0" anchor="ctr"/>
          <a:lstStyle/>
          <a:p>
            <a:pPr algn="ctr">
              <a:spcAft>
                <a:spcPts val="857"/>
              </a:spcAft>
              <a:defRPr/>
            </a:pPr>
            <a:r>
              <a:rPr lang="en-US" kern="0" dirty="0">
                <a:solidFill>
                  <a:srgbClr val="FFFFFF"/>
                </a:solidFill>
                <a:latin typeface="Arial"/>
                <a:ea typeface="+mn-ea"/>
                <a:cs typeface="+mn-cs"/>
              </a:rPr>
              <a:t>EX, QFX Switch</a:t>
            </a:r>
          </a:p>
        </p:txBody>
      </p:sp>
      <p:sp>
        <p:nvSpPr>
          <p:cNvPr id="36" name="Rounded Rectangle 35"/>
          <p:cNvSpPr/>
          <p:nvPr/>
        </p:nvSpPr>
        <p:spPr>
          <a:xfrm>
            <a:off x="4752342" y="2008718"/>
            <a:ext cx="2926080" cy="2263140"/>
          </a:xfrm>
          <a:prstGeom prst="roundRect">
            <a:avLst>
              <a:gd name="adj" fmla="val 7532"/>
            </a:avLst>
          </a:prstGeom>
          <a:solidFill>
            <a:schemeClr val="accent2">
              <a:lumMod val="75000"/>
            </a:schemeClr>
          </a:solidFill>
          <a:ln w="25400" cap="flat" cmpd="sng" algn="ctr">
            <a:solidFill>
              <a:schemeClr val="accent3"/>
            </a:solidFill>
            <a:prstDash val="solid"/>
          </a:ln>
          <a:effectLst/>
        </p:spPr>
        <p:txBody>
          <a:bodyPr lIns="0" tIns="0" rIns="0" bIns="0" anchor="ctr"/>
          <a:lstStyle/>
          <a:p>
            <a:pPr algn="ctr">
              <a:spcAft>
                <a:spcPts val="857"/>
              </a:spcAft>
              <a:defRPr/>
            </a:pPr>
            <a:r>
              <a:rPr lang="en-US" b="1" i="1" kern="0" dirty="0">
                <a:solidFill>
                  <a:schemeClr val="accent3"/>
                </a:solidFill>
                <a:latin typeface="Arial"/>
                <a:ea typeface="+mn-ea"/>
                <a:cs typeface="+mn-cs"/>
              </a:rPr>
              <a:t>DHCP server</a:t>
            </a:r>
          </a:p>
          <a:p>
            <a:pPr algn="ctr">
              <a:spcAft>
                <a:spcPts val="857"/>
              </a:spcAft>
              <a:defRPr/>
            </a:pPr>
            <a:r>
              <a:rPr lang="en-US" sz="1700" kern="0" dirty="0">
                <a:solidFill>
                  <a:srgbClr val="FFFFFF"/>
                </a:solidFill>
                <a:latin typeface="Arial"/>
              </a:rPr>
              <a:t>Option 7, 12 &amp; 14 </a:t>
            </a:r>
          </a:p>
        </p:txBody>
      </p:sp>
      <p:sp>
        <p:nvSpPr>
          <p:cNvPr id="37" name="Rounded Rectangle 36"/>
          <p:cNvSpPr/>
          <p:nvPr/>
        </p:nvSpPr>
        <p:spPr>
          <a:xfrm>
            <a:off x="4752342" y="4752415"/>
            <a:ext cx="2926080" cy="2263140"/>
          </a:xfrm>
          <a:prstGeom prst="roundRect">
            <a:avLst>
              <a:gd name="adj" fmla="val 7532"/>
            </a:avLst>
          </a:prstGeom>
          <a:solidFill>
            <a:schemeClr val="accent2">
              <a:lumMod val="75000"/>
            </a:schemeClr>
          </a:solidFill>
          <a:ln w="25400" cap="flat" cmpd="sng" algn="ctr">
            <a:solidFill>
              <a:schemeClr val="accent3"/>
            </a:solidFill>
            <a:prstDash val="solid"/>
          </a:ln>
          <a:effectLst/>
        </p:spPr>
        <p:txBody>
          <a:bodyPr lIns="0" tIns="0" rIns="0" bIns="0" anchor="ctr"/>
          <a:lstStyle/>
          <a:p>
            <a:pPr algn="ctr">
              <a:spcAft>
                <a:spcPts val="857"/>
              </a:spcAft>
              <a:defRPr/>
            </a:pPr>
            <a:r>
              <a:rPr lang="en-US" b="1" i="1" kern="0" dirty="0">
                <a:solidFill>
                  <a:schemeClr val="accent3"/>
                </a:solidFill>
                <a:latin typeface="Arial"/>
                <a:ea typeface="+mn-ea"/>
                <a:cs typeface="+mn-cs"/>
              </a:rPr>
              <a:t>File server</a:t>
            </a:r>
          </a:p>
          <a:p>
            <a:pPr algn="ctr">
              <a:spcAft>
                <a:spcPts val="857"/>
              </a:spcAft>
              <a:defRPr/>
            </a:pPr>
            <a:r>
              <a:rPr lang="en-US" sz="1700" kern="0" dirty="0">
                <a:solidFill>
                  <a:srgbClr val="FFFFFF"/>
                </a:solidFill>
                <a:latin typeface="Arial"/>
              </a:rPr>
              <a:t>FTP</a:t>
            </a:r>
          </a:p>
          <a:p>
            <a:pPr algn="ctr">
              <a:spcAft>
                <a:spcPts val="857"/>
              </a:spcAft>
              <a:defRPr/>
            </a:pPr>
            <a:r>
              <a:rPr lang="en-US" sz="1700" kern="0" dirty="0">
                <a:solidFill>
                  <a:srgbClr val="FFFFFF"/>
                </a:solidFill>
                <a:latin typeface="Arial"/>
              </a:rPr>
              <a:t>HTTP</a:t>
            </a:r>
          </a:p>
          <a:p>
            <a:pPr algn="ctr">
              <a:spcAft>
                <a:spcPts val="857"/>
              </a:spcAft>
              <a:defRPr/>
            </a:pPr>
            <a:r>
              <a:rPr lang="en-US" sz="1700" kern="0" dirty="0">
                <a:solidFill>
                  <a:srgbClr val="FFFFFF"/>
                </a:solidFill>
                <a:latin typeface="Arial"/>
              </a:rPr>
              <a:t>TFTP*</a:t>
            </a:r>
          </a:p>
        </p:txBody>
      </p:sp>
      <p:cxnSp>
        <p:nvCxnSpPr>
          <p:cNvPr id="38" name="Straight Arrow Connector 37"/>
          <p:cNvCxnSpPr>
            <a:cxnSpLocks noChangeShapeType="1"/>
          </p:cNvCxnSpPr>
          <p:nvPr/>
        </p:nvCxnSpPr>
        <p:spPr bwMode="auto">
          <a:xfrm flipV="1">
            <a:off x="3692314" y="3128999"/>
            <a:ext cx="1015154" cy="1389242"/>
          </a:xfrm>
          <a:prstGeom prst="straightConnector1">
            <a:avLst/>
          </a:prstGeom>
          <a:noFill/>
          <a:ln w="28575">
            <a:solidFill>
              <a:schemeClr val="accent3"/>
            </a:solidFill>
            <a:miter lim="800000"/>
            <a:headEnd type="arrow" w="med" len="sm"/>
            <a:tailEnd type="arrow" w="med" len="sm"/>
          </a:ln>
          <a:extLst>
            <a:ext uri="{909E8E84-426E-40dd-AFC4-6F175D3DCCD1}">
              <a14:hiddenFill xmlns="" xmlns:a14="http://schemas.microsoft.com/office/drawing/2010/main">
                <a:noFill/>
              </a14:hiddenFill>
            </a:ext>
          </a:extLst>
        </p:spPr>
      </p:cxnSp>
      <p:cxnSp>
        <p:nvCxnSpPr>
          <p:cNvPr id="39" name="Straight Arrow Connector 38"/>
          <p:cNvCxnSpPr>
            <a:cxnSpLocks noChangeShapeType="1"/>
          </p:cNvCxnSpPr>
          <p:nvPr/>
        </p:nvCxnSpPr>
        <p:spPr bwMode="auto">
          <a:xfrm>
            <a:off x="3692314" y="4540819"/>
            <a:ext cx="1015154" cy="1354455"/>
          </a:xfrm>
          <a:prstGeom prst="straightConnector1">
            <a:avLst/>
          </a:prstGeom>
          <a:noFill/>
          <a:ln w="28575">
            <a:solidFill>
              <a:schemeClr val="accent3"/>
            </a:solidFill>
            <a:miter lim="800000"/>
            <a:headEnd type="arrow" w="med" len="sm"/>
            <a:tailEnd type="arrow" w="med" len="sm"/>
          </a:ln>
          <a:extLst>
            <a:ext uri="{909E8E84-426E-40dd-AFC4-6F175D3DCCD1}">
              <a14:hiddenFill xmlns="" xmlns:a14="http://schemas.microsoft.com/office/drawing/2010/main">
                <a:noFill/>
              </a14:hiddenFill>
            </a:ext>
          </a:extLst>
        </p:spPr>
      </p:cxnSp>
      <p:sp>
        <p:nvSpPr>
          <p:cNvPr id="56" name="Rectangle 55"/>
          <p:cNvSpPr/>
          <p:nvPr/>
        </p:nvSpPr>
        <p:spPr bwMode="auto">
          <a:xfrm>
            <a:off x="10111563" y="273788"/>
            <a:ext cx="1240143" cy="355513"/>
          </a:xfrm>
          <a:prstGeom prst="rect">
            <a:avLst/>
          </a:prstGeom>
          <a:noFill/>
          <a:ln w="34925" cap="flat" cmpd="sng" algn="ctr">
            <a:solidFill>
              <a:srgbClr val="D20000"/>
            </a:solidFill>
            <a:prstDash val="sysDash"/>
            <a:miter lim="800000"/>
          </a:ln>
          <a:effectLst/>
        </p:spPr>
        <p:txBody>
          <a:bodyPr lIns="0" tIns="0" rIns="0" bIns="0" anchor="ctr"/>
          <a:lstStyle/>
          <a:p>
            <a:pPr algn="ctr">
              <a:spcAft>
                <a:spcPts val="857"/>
              </a:spcAft>
            </a:pPr>
            <a:endParaRPr lang="en-US" sz="1300" dirty="0">
              <a:solidFill>
                <a:srgbClr val="282828"/>
              </a:solidFill>
              <a:latin typeface="Arial" panose="020B0604020202020204" pitchFamily="34" charset="0"/>
              <a:cs typeface="MS PGothic" charset="0"/>
            </a:endParaRPr>
          </a:p>
        </p:txBody>
      </p:sp>
      <p:sp>
        <p:nvSpPr>
          <p:cNvPr id="34" name="Rectangle 33"/>
          <p:cNvSpPr/>
          <p:nvPr/>
        </p:nvSpPr>
        <p:spPr bwMode="auto">
          <a:xfrm>
            <a:off x="8459963" y="2540257"/>
            <a:ext cx="5041550" cy="4921699"/>
          </a:xfrm>
          <a:prstGeom prst="rect">
            <a:avLst/>
          </a:prstGeom>
          <a:noFill/>
          <a:ln w="25400" cap="flat" cmpd="sng" algn="ctr">
            <a:noFill/>
            <a:prstDash val="solid"/>
          </a:ln>
          <a:effectLst/>
        </p:spPr>
        <p:txBody>
          <a:bodyPr lIns="0" tIns="0" rIns="0" bIns="0" rtlCol="0" anchor="t" anchorCtr="0">
            <a:noAutofit/>
          </a:bodyPr>
          <a:lstStyle/>
          <a:p>
            <a:pPr marL="282575" indent="-28257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Minimal skill required by onsite deployment team</a:t>
            </a:r>
          </a:p>
          <a:p>
            <a:pPr marL="282575" indent="-28257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Ensure Consistent deployment in line with company policies</a:t>
            </a:r>
          </a:p>
          <a:p>
            <a:pPr marL="282575" indent="-28257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Reduce Data Center Build </a:t>
            </a:r>
            <a:r>
              <a:rPr lang="en-US" sz="2400" kern="0" dirty="0" smtClean="0">
                <a:solidFill>
                  <a:schemeClr val="accent2"/>
                </a:solidFill>
                <a:latin typeface="Arial"/>
                <a:cs typeface="Arial"/>
              </a:rPr>
              <a:t>out </a:t>
            </a:r>
            <a:r>
              <a:rPr lang="en-US" sz="2400" kern="0" dirty="0">
                <a:solidFill>
                  <a:schemeClr val="accent2"/>
                </a:solidFill>
                <a:latin typeface="Arial"/>
                <a:cs typeface="Arial"/>
              </a:rPr>
              <a:t>from days to minutes</a:t>
            </a:r>
          </a:p>
          <a:p>
            <a:pPr marL="282575" indent="-28257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Network Engineers not tied </a:t>
            </a:r>
            <a:r>
              <a:rPr lang="en-US" sz="2400" kern="0" dirty="0" smtClean="0">
                <a:solidFill>
                  <a:schemeClr val="accent2"/>
                </a:solidFill>
                <a:latin typeface="Arial"/>
                <a:cs typeface="Arial"/>
              </a:rPr>
              <a:t>up </a:t>
            </a:r>
            <a:r>
              <a:rPr lang="en-US" sz="2400" kern="0" dirty="0">
                <a:solidFill>
                  <a:schemeClr val="accent2"/>
                </a:solidFill>
                <a:latin typeface="Arial"/>
                <a:cs typeface="Arial"/>
              </a:rPr>
              <a:t>bootstrapping boxes</a:t>
            </a:r>
          </a:p>
          <a:p>
            <a:pPr marL="282575" indent="-28257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Enable creative solutions </a:t>
            </a:r>
            <a:r>
              <a:rPr lang="en-US" sz="2400" kern="0" dirty="0" smtClean="0">
                <a:solidFill>
                  <a:schemeClr val="accent2"/>
                </a:solidFill>
                <a:latin typeface="Arial"/>
                <a:cs typeface="Arial"/>
              </a:rPr>
              <a:t>with </a:t>
            </a:r>
            <a:r>
              <a:rPr lang="en-US" sz="2400" kern="0" dirty="0">
                <a:solidFill>
                  <a:schemeClr val="accent2"/>
                </a:solidFill>
                <a:latin typeface="Arial"/>
                <a:cs typeface="Arial"/>
              </a:rPr>
              <a:t>SLAX scripts</a:t>
            </a:r>
          </a:p>
          <a:p>
            <a:pPr marL="282575" indent="-282575" defTabSz="1566945">
              <a:lnSpc>
                <a:spcPct val="95000"/>
              </a:lnSpc>
              <a:spcBef>
                <a:spcPts val="900"/>
              </a:spcBef>
              <a:buClr>
                <a:schemeClr val="tx1"/>
              </a:buClr>
              <a:buFont typeface="Arial" panose="020B0604020202020204" pitchFamily="34" charset="0"/>
              <a:buChar char="•"/>
            </a:pPr>
            <a:r>
              <a:rPr lang="en-US" sz="2400" kern="0" dirty="0">
                <a:solidFill>
                  <a:schemeClr val="accent2"/>
                </a:solidFill>
                <a:latin typeface="Arial"/>
                <a:cs typeface="Arial"/>
              </a:rPr>
              <a:t>No Vendor lock in</a:t>
            </a:r>
          </a:p>
        </p:txBody>
      </p:sp>
    </p:spTree>
    <p:custDataLst>
      <p:tags r:id="rId1"/>
    </p:custDataLst>
    <p:extLst>
      <p:ext uri="{BB962C8B-B14F-4D97-AF65-F5344CB8AC3E}">
        <p14:creationId xmlns:p14="http://schemas.microsoft.com/office/powerpoint/2010/main" val="3508802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Horizontal)">
                                      <p:cBhvr>
                                        <p:cTn id="7" dur="500"/>
                                        <p:tgtEl>
                                          <p:spTgt spid="3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barn(outHorizontal)">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with ZTP</a:t>
            </a:r>
            <a:endParaRPr lang="en-US" dirty="0"/>
          </a:p>
        </p:txBody>
      </p:sp>
      <p:sp>
        <p:nvSpPr>
          <p:cNvPr id="4" name="Content Placeholder 3"/>
          <p:cNvSpPr>
            <a:spLocks noGrp="1"/>
          </p:cNvSpPr>
          <p:nvPr>
            <p:ph idx="1"/>
          </p:nvPr>
        </p:nvSpPr>
        <p:spPr>
          <a:xfrm>
            <a:off x="720843" y="2051920"/>
            <a:ext cx="12261379" cy="5431156"/>
          </a:xfrm>
        </p:spPr>
        <p:txBody>
          <a:bodyPr/>
          <a:lstStyle/>
          <a:p>
            <a:r>
              <a:rPr lang="en-US" dirty="0" smtClean="0"/>
              <a:t>ZTP can be leveraged to bootstrap an automation process</a:t>
            </a:r>
          </a:p>
          <a:p>
            <a:r>
              <a:rPr lang="en-US" dirty="0" smtClean="0"/>
              <a:t>The device can load a configuration allowing access to Ansible/Puppet/Chef</a:t>
            </a:r>
          </a:p>
          <a:p>
            <a:pPr lvl="1"/>
            <a:r>
              <a:rPr lang="en-US" dirty="0" smtClean="0"/>
              <a:t>Example…Defining a user and enabling</a:t>
            </a:r>
          </a:p>
          <a:p>
            <a:r>
              <a:rPr lang="en-US" dirty="0" smtClean="0"/>
              <a:t>The device can register itself with Junos Space</a:t>
            </a:r>
          </a:p>
          <a:p>
            <a:r>
              <a:rPr lang="en-US" dirty="0" smtClean="0"/>
              <a:t>The device can receive and on box script, directing it to take further action</a:t>
            </a:r>
          </a:p>
          <a:p>
            <a:pPr lvl="1"/>
            <a:r>
              <a:rPr lang="en-US" dirty="0" smtClean="0"/>
              <a:t>Example, query a web server, sending the devices lldp neighbors…</a:t>
            </a:r>
          </a:p>
          <a:p>
            <a:pPr lvl="1"/>
            <a:r>
              <a:rPr lang="en-US" dirty="0" smtClean="0"/>
              <a:t>The web server then takes the information and generates a custom configuration for that device</a:t>
            </a:r>
            <a:endParaRPr lang="en-US" dirty="0"/>
          </a:p>
        </p:txBody>
      </p:sp>
    </p:spTree>
    <p:extLst>
      <p:ext uri="{BB962C8B-B14F-4D97-AF65-F5344CB8AC3E}">
        <p14:creationId xmlns:p14="http://schemas.microsoft.com/office/powerpoint/2010/main" val="2970163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a:xfrm>
            <a:off x="828675" y="2359378"/>
            <a:ext cx="12973050" cy="5481285"/>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17" name="Content Placeholder 16"/>
          <p:cNvSpPr>
            <a:spLocks noGrp="1"/>
          </p:cNvSpPr>
          <p:nvPr>
            <p:ph sz="quarter" idx="11"/>
          </p:nvPr>
        </p:nvSpPr>
        <p:spPr/>
        <p:txBody>
          <a:bodyPr/>
          <a:lstStyle/>
          <a:p>
            <a:r>
              <a:rPr lang="en-US" dirty="0" smtClean="0"/>
              <a:t>All EX, QFX, and Some SRX Series Devices</a:t>
            </a:r>
            <a:endParaRPr lang="en-US" dirty="0"/>
          </a:p>
        </p:txBody>
      </p:sp>
      <p:sp>
        <p:nvSpPr>
          <p:cNvPr id="2" name="Title 1"/>
          <p:cNvSpPr>
            <a:spLocks noGrp="1"/>
          </p:cNvSpPr>
          <p:nvPr>
            <p:ph type="title"/>
          </p:nvPr>
        </p:nvSpPr>
        <p:spPr/>
        <p:txBody>
          <a:bodyPr/>
          <a:lstStyle/>
          <a:p>
            <a:r>
              <a:rPr lang="en-US" dirty="0" smtClean="0"/>
              <a:t>Compatibility</a:t>
            </a:r>
            <a:endParaRPr lang="en-US" dirty="0"/>
          </a:p>
        </p:txBody>
      </p:sp>
      <p:sp>
        <p:nvSpPr>
          <p:cNvPr id="3" name="TextBox 2"/>
          <p:cNvSpPr txBox="1"/>
          <p:nvPr/>
        </p:nvSpPr>
        <p:spPr>
          <a:xfrm>
            <a:off x="1181808" y="2469964"/>
            <a:ext cx="6696562" cy="5466625"/>
          </a:xfrm>
          <a:prstGeom prst="rect">
            <a:avLst/>
          </a:prstGeom>
          <a:noFill/>
        </p:spPr>
        <p:txBody>
          <a:bodyPr wrap="square" rtlCol="0">
            <a:spAutoFit/>
          </a:bodyPr>
          <a:lstStyle/>
          <a:p>
            <a:pPr>
              <a:lnSpc>
                <a:spcPct val="95000"/>
              </a:lnSpc>
              <a:spcBef>
                <a:spcPts val="300"/>
              </a:spcBef>
            </a:pPr>
            <a:r>
              <a:rPr lang="en-US" dirty="0" smtClean="0">
                <a:latin typeface="Arial" panose="020B0604020202020204" pitchFamily="34" charset="0"/>
              </a:rPr>
              <a:t>EX2200 v12.2R1 and above</a:t>
            </a:r>
          </a:p>
          <a:p>
            <a:pPr>
              <a:lnSpc>
                <a:spcPct val="95000"/>
              </a:lnSpc>
              <a:spcBef>
                <a:spcPts val="300"/>
              </a:spcBef>
            </a:pPr>
            <a:r>
              <a:rPr lang="en-US" dirty="0" smtClean="0">
                <a:latin typeface="Arial" panose="020B0604020202020204" pitchFamily="34" charset="0"/>
              </a:rPr>
              <a:t>EX2200-C</a:t>
            </a:r>
            <a:r>
              <a:rPr lang="en-US" dirty="0">
                <a:latin typeface="Arial" panose="020B0604020202020204" pitchFamily="34" charset="0"/>
              </a:rPr>
              <a:t> v12.2R1 and above</a:t>
            </a:r>
            <a:endParaRPr lang="en-US" dirty="0" smtClean="0">
              <a:latin typeface="Arial" panose="020B0604020202020204" pitchFamily="34" charset="0"/>
            </a:endParaRPr>
          </a:p>
          <a:p>
            <a:pPr>
              <a:lnSpc>
                <a:spcPct val="95000"/>
              </a:lnSpc>
              <a:spcBef>
                <a:spcPts val="300"/>
              </a:spcBef>
            </a:pPr>
            <a:r>
              <a:rPr lang="en-US" dirty="0" smtClean="0">
                <a:latin typeface="Arial" panose="020B0604020202020204" pitchFamily="34" charset="0"/>
              </a:rPr>
              <a:t>EX3200</a:t>
            </a:r>
            <a:r>
              <a:rPr lang="en-US" dirty="0">
                <a:latin typeface="Arial" panose="020B0604020202020204" pitchFamily="34" charset="0"/>
              </a:rPr>
              <a:t> v12.2R1 and above</a:t>
            </a:r>
            <a:endParaRPr lang="en-US" dirty="0" smtClean="0">
              <a:latin typeface="Arial" panose="020B0604020202020204" pitchFamily="34" charset="0"/>
            </a:endParaRPr>
          </a:p>
          <a:p>
            <a:pPr>
              <a:lnSpc>
                <a:spcPct val="95000"/>
              </a:lnSpc>
              <a:spcBef>
                <a:spcPts val="300"/>
              </a:spcBef>
            </a:pPr>
            <a:r>
              <a:rPr lang="en-US" dirty="0" smtClean="0">
                <a:latin typeface="Arial" panose="020B0604020202020204" pitchFamily="34" charset="0"/>
              </a:rPr>
              <a:t>EX3300</a:t>
            </a:r>
            <a:r>
              <a:rPr lang="en-US" dirty="0">
                <a:latin typeface="Arial" panose="020B0604020202020204" pitchFamily="34" charset="0"/>
              </a:rPr>
              <a:t> </a:t>
            </a:r>
            <a:r>
              <a:rPr lang="en-US" dirty="0" smtClean="0">
                <a:latin typeface="Arial" panose="020B0604020202020204" pitchFamily="34" charset="0"/>
              </a:rPr>
              <a:t>v12.5R5 </a:t>
            </a:r>
            <a:r>
              <a:rPr lang="en-US" dirty="0">
                <a:latin typeface="Arial" panose="020B0604020202020204" pitchFamily="34" charset="0"/>
              </a:rPr>
              <a:t>and above</a:t>
            </a:r>
            <a:endParaRPr lang="en-US" dirty="0" smtClean="0">
              <a:latin typeface="Arial" panose="020B0604020202020204" pitchFamily="34" charset="0"/>
            </a:endParaRPr>
          </a:p>
          <a:p>
            <a:pPr>
              <a:lnSpc>
                <a:spcPct val="95000"/>
              </a:lnSpc>
              <a:spcBef>
                <a:spcPts val="300"/>
              </a:spcBef>
            </a:pPr>
            <a:r>
              <a:rPr lang="en-US" dirty="0" smtClean="0">
                <a:latin typeface="Arial" panose="020B0604020202020204" pitchFamily="34" charset="0"/>
              </a:rPr>
              <a:t>EX4200</a:t>
            </a:r>
            <a:r>
              <a:rPr lang="en-US" dirty="0">
                <a:latin typeface="Arial" panose="020B0604020202020204" pitchFamily="34" charset="0"/>
              </a:rPr>
              <a:t> v12.2R1 and above</a:t>
            </a:r>
            <a:endParaRPr lang="en-US" dirty="0" smtClean="0">
              <a:latin typeface="Arial" panose="020B0604020202020204" pitchFamily="34" charset="0"/>
            </a:endParaRPr>
          </a:p>
          <a:p>
            <a:pPr>
              <a:lnSpc>
                <a:spcPct val="95000"/>
              </a:lnSpc>
              <a:spcBef>
                <a:spcPts val="300"/>
              </a:spcBef>
            </a:pPr>
            <a:r>
              <a:rPr lang="en-US" dirty="0" smtClean="0">
                <a:latin typeface="Arial" panose="020B0604020202020204" pitchFamily="34" charset="0"/>
              </a:rPr>
              <a:t>EX4500</a:t>
            </a:r>
            <a:r>
              <a:rPr lang="en-US" dirty="0">
                <a:latin typeface="Arial" panose="020B0604020202020204" pitchFamily="34" charset="0"/>
              </a:rPr>
              <a:t> v12.2R1 and above</a:t>
            </a:r>
            <a:endParaRPr lang="en-US" dirty="0" smtClean="0">
              <a:latin typeface="Arial" panose="020B0604020202020204" pitchFamily="34" charset="0"/>
            </a:endParaRPr>
          </a:p>
          <a:p>
            <a:pPr>
              <a:lnSpc>
                <a:spcPct val="95000"/>
              </a:lnSpc>
              <a:spcBef>
                <a:spcPts val="300"/>
              </a:spcBef>
            </a:pPr>
            <a:r>
              <a:rPr lang="en-US" dirty="0" smtClean="0">
                <a:latin typeface="Arial" panose="020B0604020202020204" pitchFamily="34" charset="0"/>
              </a:rPr>
              <a:t>EX4550</a:t>
            </a:r>
            <a:r>
              <a:rPr lang="en-US" dirty="0">
                <a:latin typeface="Arial" panose="020B0604020202020204" pitchFamily="34" charset="0"/>
              </a:rPr>
              <a:t> v12.2R1 and above</a:t>
            </a:r>
          </a:p>
          <a:p>
            <a:pPr>
              <a:lnSpc>
                <a:spcPct val="95000"/>
              </a:lnSpc>
              <a:spcBef>
                <a:spcPts val="300"/>
              </a:spcBef>
            </a:pPr>
            <a:endParaRPr lang="en-US" dirty="0">
              <a:latin typeface="Arial" panose="020B0604020202020204" pitchFamily="34" charset="0"/>
            </a:endParaRPr>
          </a:p>
          <a:p>
            <a:pPr>
              <a:lnSpc>
                <a:spcPct val="95000"/>
              </a:lnSpc>
              <a:spcBef>
                <a:spcPts val="300"/>
              </a:spcBef>
            </a:pPr>
            <a:r>
              <a:rPr lang="en-US" dirty="0" smtClean="0">
                <a:latin typeface="Arial" panose="020B0604020202020204" pitchFamily="34" charset="0"/>
              </a:rPr>
              <a:t>QFX3500 v12.3X50-D10 and above</a:t>
            </a:r>
          </a:p>
          <a:p>
            <a:pPr>
              <a:lnSpc>
                <a:spcPct val="95000"/>
              </a:lnSpc>
              <a:spcBef>
                <a:spcPts val="300"/>
              </a:spcBef>
            </a:pPr>
            <a:r>
              <a:rPr lang="en-US" dirty="0" smtClean="0">
                <a:latin typeface="Arial" panose="020B0604020202020204" pitchFamily="34" charset="0"/>
              </a:rPr>
              <a:t>QFX3600 v12.3X50-D10 and above</a:t>
            </a:r>
          </a:p>
          <a:p>
            <a:pPr>
              <a:lnSpc>
                <a:spcPct val="95000"/>
              </a:lnSpc>
              <a:spcBef>
                <a:spcPts val="300"/>
              </a:spcBef>
            </a:pPr>
            <a:r>
              <a:rPr lang="en-US" dirty="0" smtClean="0">
                <a:latin typeface="Arial" panose="020B0604020202020204" pitchFamily="34" charset="0"/>
              </a:rPr>
              <a:t>QFX5100 v13.2X51-D15 and above</a:t>
            </a:r>
          </a:p>
          <a:p>
            <a:pPr>
              <a:lnSpc>
                <a:spcPct val="95000"/>
              </a:lnSpc>
              <a:spcBef>
                <a:spcPts val="300"/>
              </a:spcBef>
            </a:pPr>
            <a:endParaRPr lang="en-US" dirty="0">
              <a:latin typeface="Arial" panose="020B0604020202020204" pitchFamily="34" charset="0"/>
            </a:endParaRPr>
          </a:p>
          <a:p>
            <a:pPr>
              <a:lnSpc>
                <a:spcPct val="95000"/>
              </a:lnSpc>
              <a:spcBef>
                <a:spcPts val="300"/>
              </a:spcBef>
            </a:pPr>
            <a:r>
              <a:rPr lang="en-US" dirty="0" smtClean="0">
                <a:latin typeface="Arial" panose="020B0604020202020204" pitchFamily="34" charset="0"/>
              </a:rPr>
              <a:t>Unofficially </a:t>
            </a:r>
          </a:p>
          <a:p>
            <a:pPr>
              <a:lnSpc>
                <a:spcPct val="95000"/>
              </a:lnSpc>
              <a:spcBef>
                <a:spcPts val="300"/>
              </a:spcBef>
            </a:pPr>
            <a:r>
              <a:rPr lang="en-US" dirty="0" smtClean="0">
                <a:latin typeface="Arial" panose="020B0604020202020204" pitchFamily="34" charset="0"/>
              </a:rPr>
              <a:t>Some SRX Series Devices</a:t>
            </a:r>
            <a:endParaRPr lang="en-US" dirty="0">
              <a:latin typeface="Arial" panose="020B0604020202020204" pitchFamily="34" charset="0"/>
            </a:endParaRPr>
          </a:p>
        </p:txBody>
      </p:sp>
      <p:sp>
        <p:nvSpPr>
          <p:cNvPr id="4" name="TextBox 3"/>
          <p:cNvSpPr txBox="1"/>
          <p:nvPr/>
        </p:nvSpPr>
        <p:spPr>
          <a:xfrm>
            <a:off x="6467416" y="3420616"/>
            <a:ext cx="7334309" cy="446276"/>
          </a:xfrm>
          <a:prstGeom prst="rect">
            <a:avLst/>
          </a:prstGeom>
          <a:noFill/>
        </p:spPr>
        <p:txBody>
          <a:bodyPr wrap="square" rtlCol="0">
            <a:spAutoFit/>
          </a:bodyPr>
          <a:lstStyle/>
          <a:p>
            <a:r>
              <a:rPr lang="en-US" b="1" dirty="0" smtClean="0">
                <a:solidFill>
                  <a:schemeClr val="accent4"/>
                </a:solidFill>
                <a:latin typeface="Arial" panose="020B0604020202020204" pitchFamily="34" charset="0"/>
              </a:rPr>
              <a:t>Junos Space </a:t>
            </a:r>
            <a:r>
              <a:rPr lang="en-US" dirty="0" smtClean="0">
                <a:latin typeface="Arial" panose="020B0604020202020204" pitchFamily="34" charset="0"/>
              </a:rPr>
              <a:t>– Network Director v13.1P5 and above</a:t>
            </a:r>
            <a:endParaRPr lang="en-US" dirty="0">
              <a:latin typeface="Arial" panose="020B0604020202020204" pitchFamily="34" charset="0"/>
            </a:endParaRPr>
          </a:p>
        </p:txBody>
      </p:sp>
      <p:pic>
        <p:nvPicPr>
          <p:cNvPr id="23" name="Picture 22" descr="flower_blue.png"/>
          <p:cNvPicPr preferRelativeResize="0">
            <a:picLocks/>
          </p:cNvPicPr>
          <p:nvPr/>
        </p:nvPicPr>
        <p:blipFill>
          <a:blip r:embed="rId2" cstate="screen">
            <a:extLst>
              <a:ext uri="{28A0092B-C50C-407E-A947-70E740481C1C}">
                <a14:useLocalDpi xmlns:a14="http://schemas.microsoft.com/office/drawing/2010/main"/>
              </a:ext>
            </a:extLst>
          </a:blip>
          <a:stretch>
            <a:fillRect/>
          </a:stretch>
        </p:blipFill>
        <p:spPr>
          <a:xfrm>
            <a:off x="10581733" y="4834545"/>
            <a:ext cx="3219992" cy="3006118"/>
          </a:xfrm>
          <a:prstGeom prst="rect">
            <a:avLst/>
          </a:prstGeom>
          <a:noFill/>
          <a:ln>
            <a:noFill/>
          </a:ln>
        </p:spPr>
      </p:pic>
    </p:spTree>
    <p:extLst>
      <p:ext uri="{BB962C8B-B14F-4D97-AF65-F5344CB8AC3E}">
        <p14:creationId xmlns:p14="http://schemas.microsoft.com/office/powerpoint/2010/main" val="2472499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Automate</a:t>
            </a:r>
            <a:endParaRPr lang="en-US" dirty="0"/>
          </a:p>
        </p:txBody>
      </p:sp>
    </p:spTree>
    <p:extLst>
      <p:ext uri="{BB962C8B-B14F-4D97-AF65-F5344CB8AC3E}">
        <p14:creationId xmlns:p14="http://schemas.microsoft.com/office/powerpoint/2010/main" val="265250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Provisioning Tools</a:t>
            </a:r>
            <a:endParaRPr lang="en-US" dirty="0"/>
          </a:p>
        </p:txBody>
      </p:sp>
      <p:sp>
        <p:nvSpPr>
          <p:cNvPr id="5" name="Content Placeholder 2"/>
          <p:cNvSpPr txBox="1">
            <a:spLocks/>
          </p:cNvSpPr>
          <p:nvPr/>
        </p:nvSpPr>
        <p:spPr>
          <a:xfrm>
            <a:off x="1222065" y="5605652"/>
            <a:ext cx="8055218" cy="548788"/>
          </a:xfrm>
          <a:prstGeom prst="rect">
            <a:avLst/>
          </a:prstGeom>
        </p:spPr>
        <p:txBody>
          <a:bodyPr>
            <a:noAutofit/>
          </a:bodyPr>
          <a:lstStyle>
            <a:lvl1pPr marL="411455" indent="-411455" algn="l" defTabSz="548606" rtl="0" eaLnBrk="1" latinLnBrk="0" hangingPunct="1">
              <a:spcBef>
                <a:spcPct val="20000"/>
              </a:spcBef>
              <a:buFont typeface="Arial"/>
              <a:buChar char="•"/>
              <a:defRPr sz="3800" kern="120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200" dirty="0" smtClean="0">
                <a:solidFill>
                  <a:schemeClr val="accent2"/>
                </a:solidFill>
              </a:rPr>
              <a:t>Puppet – Chef </a:t>
            </a:r>
            <a:r>
              <a:rPr lang="en-US" sz="3200" dirty="0">
                <a:solidFill>
                  <a:schemeClr val="accent2"/>
                </a:solidFill>
              </a:rPr>
              <a:t>– Ansible</a:t>
            </a:r>
          </a:p>
        </p:txBody>
      </p:sp>
    </p:spTree>
    <p:extLst>
      <p:ext uri="{BB962C8B-B14F-4D97-AF65-F5344CB8AC3E}">
        <p14:creationId xmlns:p14="http://schemas.microsoft.com/office/powerpoint/2010/main" val="95170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Servers?</a:t>
            </a:r>
            <a:endParaRPr lang="en-US" dirty="0"/>
          </a:p>
        </p:txBody>
      </p:sp>
      <p:sp>
        <p:nvSpPr>
          <p:cNvPr id="6" name="Content Placeholder 5"/>
          <p:cNvSpPr>
            <a:spLocks noGrp="1"/>
          </p:cNvSpPr>
          <p:nvPr>
            <p:ph idx="1"/>
          </p:nvPr>
        </p:nvSpPr>
        <p:spPr>
          <a:xfrm>
            <a:off x="720842" y="2628298"/>
            <a:ext cx="13592057" cy="4882891"/>
          </a:xfrm>
        </p:spPr>
        <p:txBody>
          <a:bodyPr/>
          <a:lstStyle/>
          <a:p>
            <a:r>
              <a:rPr lang="en-US" dirty="0" smtClean="0"/>
              <a:t>The new DevOps is NetOps</a:t>
            </a:r>
          </a:p>
          <a:p>
            <a:pPr lvl="1"/>
            <a:r>
              <a:rPr lang="en-US" dirty="0" smtClean="0"/>
              <a:t>Server Provisioning tools define states, not processes or scripts</a:t>
            </a:r>
          </a:p>
          <a:p>
            <a:pPr lvl="2"/>
            <a:r>
              <a:rPr lang="en-US" dirty="0" smtClean="0"/>
              <a:t>Example:</a:t>
            </a:r>
          </a:p>
          <a:p>
            <a:pPr lvl="3"/>
            <a:r>
              <a:rPr lang="en-US" dirty="0" smtClean="0"/>
              <a:t>Ensure package nginx is latest version </a:t>
            </a:r>
          </a:p>
          <a:p>
            <a:pPr lvl="1"/>
            <a:r>
              <a:rPr lang="en-US" dirty="0" smtClean="0"/>
              <a:t>Generally defined in a domain specific language like ruby or yaml</a:t>
            </a:r>
          </a:p>
          <a:p>
            <a:pPr lvl="1"/>
            <a:r>
              <a:rPr lang="en-US" dirty="0" smtClean="0"/>
              <a:t>Defining the state that the device should be in</a:t>
            </a:r>
          </a:p>
          <a:p>
            <a:pPr lvl="2"/>
            <a:r>
              <a:rPr lang="en-US" dirty="0" smtClean="0"/>
              <a:t>Should have a route from a -&gt; b…etc.</a:t>
            </a:r>
          </a:p>
          <a:p>
            <a:pPr lvl="1"/>
            <a:r>
              <a:rPr lang="en-US" dirty="0" smtClean="0"/>
              <a:t>Faster implementation, lower failure rates, shortens times between fixes</a:t>
            </a:r>
          </a:p>
          <a:p>
            <a:pPr lvl="1"/>
            <a:r>
              <a:rPr lang="en-US" dirty="0" smtClean="0"/>
              <a:t>Brings the networking environment closer to the concept of continuous delivery</a:t>
            </a:r>
            <a:endParaRPr lang="en-US" dirty="0"/>
          </a:p>
        </p:txBody>
      </p:sp>
      <p:sp>
        <p:nvSpPr>
          <p:cNvPr id="7" name="Content Placeholder 6"/>
          <p:cNvSpPr>
            <a:spLocks noGrp="1"/>
          </p:cNvSpPr>
          <p:nvPr>
            <p:ph sz="quarter" idx="11"/>
          </p:nvPr>
        </p:nvSpPr>
        <p:spPr/>
        <p:txBody>
          <a:bodyPr/>
          <a:lstStyle/>
          <a:p>
            <a:r>
              <a:rPr lang="en-US" dirty="0" smtClean="0"/>
              <a:t>Server Provisioning? I thought we were working with Junos Devices?</a:t>
            </a:r>
            <a:endParaRPr lang="en-US" dirty="0"/>
          </a:p>
        </p:txBody>
      </p:sp>
    </p:spTree>
    <p:extLst>
      <p:ext uri="{BB962C8B-B14F-4D97-AF65-F5344CB8AC3E}">
        <p14:creationId xmlns:p14="http://schemas.microsoft.com/office/powerpoint/2010/main" val="362510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384" y="816043"/>
            <a:ext cx="9864547" cy="941796"/>
          </a:xfrm>
        </p:spPr>
        <p:txBody>
          <a:bodyPr/>
          <a:lstStyle/>
          <a:p>
            <a:r>
              <a:rPr lang="en-US" dirty="0">
                <a:cs typeface="+mn-cs"/>
              </a:rPr>
              <a:t>DevOps for NetOps</a:t>
            </a:r>
            <a:br>
              <a:rPr lang="en-US" dirty="0">
                <a:cs typeface="+mn-cs"/>
              </a:rPr>
            </a:br>
            <a:r>
              <a:rPr lang="en-US" sz="2000" dirty="0">
                <a:cs typeface="+mn-cs"/>
              </a:rPr>
              <a:t>HISTORY</a:t>
            </a:r>
          </a:p>
        </p:txBody>
      </p:sp>
      <p:sp>
        <p:nvSpPr>
          <p:cNvPr id="4" name="TextBox 3"/>
          <p:cNvSpPr txBox="1"/>
          <p:nvPr/>
        </p:nvSpPr>
        <p:spPr>
          <a:xfrm>
            <a:off x="860198" y="2019070"/>
            <a:ext cx="6644640" cy="2066720"/>
          </a:xfrm>
          <a:prstGeom prst="rect">
            <a:avLst/>
          </a:prstGeom>
          <a:noFill/>
        </p:spPr>
        <p:txBody>
          <a:bodyPr wrap="square" rtlCol="0">
            <a:spAutoFit/>
          </a:bodyPr>
          <a:lstStyle/>
          <a:p>
            <a:pPr marL="548640" indent="-407670">
              <a:spcBef>
                <a:spcPts val="720"/>
              </a:spcBef>
              <a:spcAft>
                <a:spcPts val="360"/>
              </a:spcAft>
            </a:pPr>
            <a:r>
              <a:rPr lang="en-US" sz="2880" dirty="0"/>
              <a:t>Evolution / Revolution </a:t>
            </a:r>
          </a:p>
          <a:p>
            <a:pPr marL="548640" indent="-407670">
              <a:spcBef>
                <a:spcPts val="720"/>
              </a:spcBef>
              <a:spcAft>
                <a:spcPts val="360"/>
              </a:spcAft>
              <a:buFont typeface="Arial" pitchFamily="34" charset="0"/>
              <a:buChar char="•"/>
            </a:pPr>
            <a:r>
              <a:rPr lang="en-US" sz="2400" dirty="0"/>
              <a:t>Server Virtualization and Cloud </a:t>
            </a:r>
          </a:p>
          <a:p>
            <a:pPr marL="548640" indent="-407670">
              <a:spcBef>
                <a:spcPts val="720"/>
              </a:spcBef>
              <a:spcAft>
                <a:spcPts val="360"/>
              </a:spcAft>
              <a:buFont typeface="Arial" pitchFamily="34" charset="0"/>
              <a:buChar char="•"/>
            </a:pPr>
            <a:r>
              <a:rPr lang="en-US" sz="2400" dirty="0"/>
              <a:t>History over +7 years</a:t>
            </a:r>
          </a:p>
          <a:p>
            <a:pPr marL="548640" indent="-407670">
              <a:spcBef>
                <a:spcPts val="720"/>
              </a:spcBef>
              <a:spcAft>
                <a:spcPts val="360"/>
              </a:spcAft>
              <a:buFont typeface="Arial" pitchFamily="34" charset="0"/>
              <a:buChar char="•"/>
            </a:pPr>
            <a:r>
              <a:rPr lang="en-US" sz="2400" dirty="0"/>
              <a:t>Open-Source Community</a:t>
            </a:r>
            <a:endParaRPr lang="en-US" sz="1920" dirty="0"/>
          </a:p>
        </p:txBody>
      </p:sp>
      <p:grpSp>
        <p:nvGrpSpPr>
          <p:cNvPr id="3" name="Group 5"/>
          <p:cNvGrpSpPr>
            <a:grpSpLocks noChangeAspect="1"/>
          </p:cNvGrpSpPr>
          <p:nvPr/>
        </p:nvGrpSpPr>
        <p:grpSpPr>
          <a:xfrm>
            <a:off x="2028546" y="5467678"/>
            <a:ext cx="605430" cy="1323173"/>
            <a:chOff x="1095375" y="2432050"/>
            <a:chExt cx="547687" cy="1196975"/>
          </a:xfrm>
          <a:solidFill>
            <a:schemeClr val="accent6"/>
          </a:solidFill>
        </p:grpSpPr>
        <p:sp>
          <p:nvSpPr>
            <p:cNvPr id="7"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333333"/>
                </a:solidFill>
              </a:endParaRPr>
            </a:p>
          </p:txBody>
        </p:sp>
        <p:sp>
          <p:nvSpPr>
            <p:cNvPr id="8"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333333"/>
                </a:solidFill>
              </a:endParaRPr>
            </a:p>
          </p:txBody>
        </p:sp>
        <p:sp>
          <p:nvSpPr>
            <p:cNvPr id="9"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333333"/>
                </a:solidFill>
              </a:endParaRPr>
            </a:p>
          </p:txBody>
        </p:sp>
        <p:sp>
          <p:nvSpPr>
            <p:cNvPr id="10"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333333"/>
                </a:solidFill>
              </a:endParaRPr>
            </a:p>
          </p:txBody>
        </p:sp>
      </p:grpSp>
      <p:grpSp>
        <p:nvGrpSpPr>
          <p:cNvPr id="5" name="Group 10"/>
          <p:cNvGrpSpPr>
            <a:grpSpLocks noChangeAspect="1"/>
          </p:cNvGrpSpPr>
          <p:nvPr/>
        </p:nvGrpSpPr>
        <p:grpSpPr>
          <a:xfrm>
            <a:off x="4662661" y="4525882"/>
            <a:ext cx="605430" cy="1323173"/>
            <a:chOff x="1095375" y="2432050"/>
            <a:chExt cx="547687" cy="1196975"/>
          </a:xfrm>
          <a:solidFill>
            <a:srgbClr val="CC3300"/>
          </a:solidFill>
        </p:grpSpPr>
        <p:sp>
          <p:nvSpPr>
            <p:cNvPr id="12"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3"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4"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5"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grpSp>
      <p:grpSp>
        <p:nvGrpSpPr>
          <p:cNvPr id="6" name="Group 15"/>
          <p:cNvGrpSpPr>
            <a:grpSpLocks noChangeAspect="1"/>
          </p:cNvGrpSpPr>
          <p:nvPr/>
        </p:nvGrpSpPr>
        <p:grpSpPr>
          <a:xfrm>
            <a:off x="7123221" y="3411449"/>
            <a:ext cx="605430" cy="1323173"/>
            <a:chOff x="1095375" y="2432050"/>
            <a:chExt cx="547687" cy="1196975"/>
          </a:xfrm>
          <a:solidFill>
            <a:srgbClr val="FF9900"/>
          </a:solidFill>
        </p:grpSpPr>
        <p:sp>
          <p:nvSpPr>
            <p:cNvPr id="17"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8"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19"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20"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grpSp>
      <p:grpSp>
        <p:nvGrpSpPr>
          <p:cNvPr id="11" name="Group 20"/>
          <p:cNvGrpSpPr>
            <a:grpSpLocks noChangeAspect="1"/>
          </p:cNvGrpSpPr>
          <p:nvPr/>
        </p:nvGrpSpPr>
        <p:grpSpPr>
          <a:xfrm>
            <a:off x="9467925" y="2187015"/>
            <a:ext cx="605430" cy="1323173"/>
            <a:chOff x="1095375" y="2432050"/>
            <a:chExt cx="547687" cy="1196975"/>
          </a:xfrm>
          <a:solidFill>
            <a:srgbClr val="0066FF"/>
          </a:solidFill>
        </p:grpSpPr>
        <p:sp>
          <p:nvSpPr>
            <p:cNvPr id="22"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23"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24"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25"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grpSp>
      <p:grpSp>
        <p:nvGrpSpPr>
          <p:cNvPr id="16" name="Group 25"/>
          <p:cNvGrpSpPr>
            <a:grpSpLocks noChangeAspect="1"/>
          </p:cNvGrpSpPr>
          <p:nvPr/>
        </p:nvGrpSpPr>
        <p:grpSpPr>
          <a:xfrm>
            <a:off x="11379126" y="1096252"/>
            <a:ext cx="605430" cy="1323173"/>
            <a:chOff x="1095375" y="2432050"/>
            <a:chExt cx="547687" cy="1196975"/>
          </a:xfrm>
          <a:solidFill>
            <a:srgbClr val="00B050"/>
          </a:solidFill>
        </p:grpSpPr>
        <p:sp>
          <p:nvSpPr>
            <p:cNvPr id="27"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28"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29"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sp>
          <p:nvSpPr>
            <p:cNvPr id="30"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FFC000"/>
                </a:solidFill>
              </a:endParaRPr>
            </a:p>
          </p:txBody>
        </p:sp>
      </p:grpSp>
      <p:sp>
        <p:nvSpPr>
          <p:cNvPr id="33" name="TextBox 32"/>
          <p:cNvSpPr txBox="1"/>
          <p:nvPr/>
        </p:nvSpPr>
        <p:spPr>
          <a:xfrm>
            <a:off x="1574130" y="7090509"/>
            <a:ext cx="1723485" cy="941796"/>
          </a:xfrm>
          <a:prstGeom prst="rect">
            <a:avLst/>
          </a:prstGeom>
          <a:noFill/>
        </p:spPr>
        <p:txBody>
          <a:bodyPr wrap="none" rtlCol="0">
            <a:spAutoFit/>
          </a:bodyPr>
          <a:lstStyle/>
          <a:p>
            <a:r>
              <a:rPr lang="en-US" sz="2760" dirty="0"/>
              <a:t>manually</a:t>
            </a:r>
          </a:p>
          <a:p>
            <a:r>
              <a:rPr lang="en-US" sz="2760" dirty="0"/>
              <a:t>configured</a:t>
            </a:r>
          </a:p>
        </p:txBody>
      </p:sp>
      <p:sp>
        <p:nvSpPr>
          <p:cNvPr id="34" name="TextBox 33"/>
          <p:cNvSpPr txBox="1"/>
          <p:nvPr/>
        </p:nvSpPr>
        <p:spPr>
          <a:xfrm>
            <a:off x="4069745" y="6148713"/>
            <a:ext cx="2061846" cy="941796"/>
          </a:xfrm>
          <a:prstGeom prst="rect">
            <a:avLst/>
          </a:prstGeom>
          <a:noFill/>
        </p:spPr>
        <p:txBody>
          <a:bodyPr wrap="none" rtlCol="0">
            <a:spAutoFit/>
          </a:bodyPr>
          <a:lstStyle/>
          <a:p>
            <a:r>
              <a:rPr lang="en-US" sz="2760" dirty="0"/>
              <a:t>ad-hoc bash</a:t>
            </a:r>
          </a:p>
          <a:p>
            <a:r>
              <a:rPr lang="en-US" sz="2760" dirty="0" smtClean="0"/>
              <a:t>Perl </a:t>
            </a:r>
            <a:r>
              <a:rPr lang="en-US" sz="2760" dirty="0"/>
              <a:t>scripting</a:t>
            </a:r>
          </a:p>
        </p:txBody>
      </p:sp>
      <p:sp>
        <p:nvSpPr>
          <p:cNvPr id="35" name="TextBox 34"/>
          <p:cNvSpPr txBox="1"/>
          <p:nvPr/>
        </p:nvSpPr>
        <p:spPr>
          <a:xfrm>
            <a:off x="6545695" y="5019040"/>
            <a:ext cx="2005421" cy="1791260"/>
          </a:xfrm>
          <a:prstGeom prst="rect">
            <a:avLst/>
          </a:prstGeom>
          <a:noFill/>
        </p:spPr>
        <p:txBody>
          <a:bodyPr wrap="none" rtlCol="0">
            <a:spAutoFit/>
          </a:bodyPr>
          <a:lstStyle/>
          <a:p>
            <a:r>
              <a:rPr lang="en-US" sz="2760" dirty="0"/>
              <a:t>puppet, chef</a:t>
            </a:r>
          </a:p>
          <a:p>
            <a:r>
              <a:rPr lang="en-US" sz="2760" dirty="0"/>
              <a:t>salt, ansible,</a:t>
            </a:r>
          </a:p>
          <a:p>
            <a:r>
              <a:rPr lang="en-US" sz="2760" dirty="0"/>
              <a:t>other IT </a:t>
            </a:r>
            <a:br>
              <a:rPr lang="en-US" sz="2760" dirty="0"/>
            </a:br>
            <a:r>
              <a:rPr lang="en-US" sz="2760" dirty="0"/>
              <a:t>frameworks</a:t>
            </a:r>
          </a:p>
        </p:txBody>
      </p:sp>
      <p:sp>
        <p:nvSpPr>
          <p:cNvPr id="36" name="TextBox 35"/>
          <p:cNvSpPr txBox="1"/>
          <p:nvPr/>
        </p:nvSpPr>
        <p:spPr>
          <a:xfrm>
            <a:off x="9142379" y="3809846"/>
            <a:ext cx="1889172" cy="1625060"/>
          </a:xfrm>
          <a:prstGeom prst="rect">
            <a:avLst/>
          </a:prstGeom>
          <a:noFill/>
        </p:spPr>
        <p:txBody>
          <a:bodyPr wrap="none" rtlCol="0">
            <a:spAutoFit/>
          </a:bodyPr>
          <a:lstStyle/>
          <a:p>
            <a:r>
              <a:rPr lang="en-US" sz="2760" dirty="0"/>
              <a:t>infra.apps</a:t>
            </a:r>
          </a:p>
          <a:p>
            <a:r>
              <a:rPr lang="en-US" sz="2760" dirty="0"/>
              <a:t>built on IT</a:t>
            </a:r>
          </a:p>
          <a:p>
            <a:r>
              <a:rPr lang="en-US" sz="2760" dirty="0"/>
              <a:t>frameworks</a:t>
            </a:r>
          </a:p>
          <a:p>
            <a:r>
              <a:rPr lang="en-US" sz="1680" i="1" dirty="0"/>
              <a:t>(Hubot, Boxen)</a:t>
            </a:r>
          </a:p>
        </p:txBody>
      </p:sp>
      <p:sp>
        <p:nvSpPr>
          <p:cNvPr id="37" name="TextBox 36"/>
          <p:cNvSpPr txBox="1"/>
          <p:nvPr/>
        </p:nvSpPr>
        <p:spPr>
          <a:xfrm>
            <a:off x="11182302" y="2719082"/>
            <a:ext cx="2107821" cy="1366528"/>
          </a:xfrm>
          <a:prstGeom prst="rect">
            <a:avLst/>
          </a:prstGeom>
          <a:noFill/>
        </p:spPr>
        <p:txBody>
          <a:bodyPr wrap="none" rtlCol="0">
            <a:spAutoFit/>
          </a:bodyPr>
          <a:lstStyle/>
          <a:p>
            <a:r>
              <a:rPr lang="en-US" sz="2760" dirty="0"/>
              <a:t>physical,</a:t>
            </a:r>
          </a:p>
          <a:p>
            <a:r>
              <a:rPr lang="en-US" sz="2760" dirty="0"/>
              <a:t>virtual, cloud</a:t>
            </a:r>
          </a:p>
          <a:p>
            <a:r>
              <a:rPr lang="en-US" sz="2760" dirty="0"/>
              <a:t>orchestration</a:t>
            </a:r>
          </a:p>
        </p:txBody>
      </p:sp>
      <p:sp>
        <p:nvSpPr>
          <p:cNvPr id="38" name="Isosceles Triangle 37"/>
          <p:cNvSpPr/>
          <p:nvPr/>
        </p:nvSpPr>
        <p:spPr>
          <a:xfrm>
            <a:off x="6903721" y="7006590"/>
            <a:ext cx="948690" cy="868680"/>
          </a:xfrm>
          <a:prstGeom prst="triangle">
            <a:avLst/>
          </a:prstGeom>
          <a:solidFill>
            <a:srgbClr val="7030A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720"/>
              </a:spcAft>
            </a:pPr>
            <a:endParaRPr lang="en-US" sz="2760" dirty="0"/>
          </a:p>
        </p:txBody>
      </p:sp>
      <p:sp>
        <p:nvSpPr>
          <p:cNvPr id="39" name="Rectangle 38"/>
          <p:cNvSpPr/>
          <p:nvPr/>
        </p:nvSpPr>
        <p:spPr>
          <a:xfrm>
            <a:off x="7948571" y="7432072"/>
            <a:ext cx="3430555" cy="517065"/>
          </a:xfrm>
          <a:prstGeom prst="rect">
            <a:avLst/>
          </a:prstGeom>
        </p:spPr>
        <p:txBody>
          <a:bodyPr wrap="none">
            <a:spAutoFit/>
          </a:bodyPr>
          <a:lstStyle/>
          <a:p>
            <a:r>
              <a:rPr lang="en-US" sz="2760" i="1" dirty="0">
                <a:solidFill>
                  <a:schemeClr val="accent1"/>
                </a:solidFill>
              </a:rPr>
              <a:t>paradigm pivot-point! </a:t>
            </a:r>
            <a:endParaRPr lang="en-US" sz="2760" dirty="0">
              <a:solidFill>
                <a:schemeClr val="accent1"/>
              </a:solidFill>
            </a:endParaRPr>
          </a:p>
        </p:txBody>
      </p:sp>
    </p:spTree>
    <p:extLst>
      <p:ext uri="{BB962C8B-B14F-4D97-AF65-F5344CB8AC3E}">
        <p14:creationId xmlns:p14="http://schemas.microsoft.com/office/powerpoint/2010/main" val="208438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3" name="TextBox 2"/>
          <p:cNvSpPr txBox="1"/>
          <p:nvPr/>
        </p:nvSpPr>
        <p:spPr>
          <a:xfrm>
            <a:off x="7228063" y="6238524"/>
            <a:ext cx="5251759" cy="1649682"/>
          </a:xfrm>
          <a:prstGeom prst="rect">
            <a:avLst/>
          </a:prstGeom>
          <a:noFill/>
        </p:spPr>
        <p:txBody>
          <a:bodyPr wrap="none" rtlCol="0">
            <a:spAutoFit/>
          </a:bodyPr>
          <a:lstStyle/>
          <a:p>
            <a:pPr>
              <a:lnSpc>
                <a:spcPct val="95000"/>
              </a:lnSpc>
              <a:spcBef>
                <a:spcPts val="400"/>
              </a:spcBef>
            </a:pPr>
            <a:r>
              <a:rPr lang="en-US" sz="2400" b="1" dirty="0" smtClean="0">
                <a:solidFill>
                  <a:schemeClr val="accent2"/>
                </a:solidFill>
                <a:latin typeface="Arial" panose="020B0604020202020204" pitchFamily="34" charset="0"/>
              </a:rPr>
              <a:t>Compatible with:</a:t>
            </a:r>
          </a:p>
          <a:p>
            <a:pPr>
              <a:lnSpc>
                <a:spcPct val="95000"/>
              </a:lnSpc>
              <a:spcBef>
                <a:spcPts val="400"/>
              </a:spcBef>
            </a:pPr>
            <a:r>
              <a:rPr lang="en-US" sz="2400" dirty="0" smtClean="0">
                <a:solidFill>
                  <a:schemeClr val="accent2"/>
                </a:solidFill>
                <a:latin typeface="Arial" panose="020B0604020202020204" pitchFamily="34" charset="0"/>
              </a:rPr>
              <a:t>EX 4300 v14.1X53-D10 and above</a:t>
            </a:r>
          </a:p>
          <a:p>
            <a:pPr>
              <a:lnSpc>
                <a:spcPct val="95000"/>
              </a:lnSpc>
              <a:spcBef>
                <a:spcPts val="400"/>
              </a:spcBef>
            </a:pPr>
            <a:r>
              <a:rPr lang="en-US" sz="2400" dirty="0" smtClean="0">
                <a:solidFill>
                  <a:schemeClr val="accent2"/>
                </a:solidFill>
                <a:latin typeface="Arial" panose="020B0604020202020204" pitchFamily="34" charset="0"/>
              </a:rPr>
              <a:t>EX 4600 v13.2X51-D23 and above</a:t>
            </a:r>
          </a:p>
          <a:p>
            <a:pPr>
              <a:lnSpc>
                <a:spcPct val="95000"/>
              </a:lnSpc>
              <a:spcBef>
                <a:spcPts val="400"/>
              </a:spcBef>
            </a:pPr>
            <a:r>
              <a:rPr lang="en-US" sz="2400" dirty="0" smtClean="0">
                <a:solidFill>
                  <a:schemeClr val="accent2"/>
                </a:solidFill>
                <a:latin typeface="Arial" panose="020B0604020202020204" pitchFamily="34" charset="0"/>
              </a:rPr>
              <a:t>QFX 5100 v 14.1X53-D10 and above</a:t>
            </a:r>
            <a:endParaRPr lang="en-US" sz="2400" dirty="0">
              <a:solidFill>
                <a:schemeClr val="accent2"/>
              </a:solidFill>
              <a:latin typeface="Arial" panose="020B0604020202020204" pitchFamily="34" charset="0"/>
            </a:endParaRPr>
          </a:p>
        </p:txBody>
      </p:sp>
      <p:sp>
        <p:nvSpPr>
          <p:cNvPr id="6" name="TextBox 5"/>
          <p:cNvSpPr txBox="1"/>
          <p:nvPr/>
        </p:nvSpPr>
        <p:spPr>
          <a:xfrm>
            <a:off x="1199358" y="5604841"/>
            <a:ext cx="4214615" cy="584775"/>
          </a:xfrm>
          <a:prstGeom prst="rect">
            <a:avLst/>
          </a:prstGeom>
          <a:noFill/>
        </p:spPr>
        <p:txBody>
          <a:bodyPr wrap="none" rtlCol="0">
            <a:spAutoFit/>
          </a:bodyPr>
          <a:lstStyle/>
          <a:p>
            <a:r>
              <a:rPr lang="en-US" sz="3200" dirty="0">
                <a:solidFill>
                  <a:schemeClr val="accent2"/>
                </a:solidFill>
                <a:latin typeface="Arial" panose="020B0604020202020204" pitchFamily="34" charset="0"/>
                <a:hlinkClick r:id="rId2"/>
              </a:rPr>
              <a:t>http://puppetlabs.com/</a:t>
            </a:r>
            <a:endParaRPr lang="en-US" sz="32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94331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Puppet: IT Automation Software for Admins</a:t>
            </a:r>
            <a:endParaRPr lang="en-US" dirty="0"/>
          </a:p>
        </p:txBody>
      </p:sp>
      <p:sp>
        <p:nvSpPr>
          <p:cNvPr id="4" name="Content Placeholder 3"/>
          <p:cNvSpPr>
            <a:spLocks noGrp="1"/>
          </p:cNvSpPr>
          <p:nvPr>
            <p:ph idx="1"/>
          </p:nvPr>
        </p:nvSpPr>
        <p:spPr/>
        <p:txBody>
          <a:bodyPr/>
          <a:lstStyle/>
          <a:p>
            <a:r>
              <a:rPr lang="en-US" dirty="0" smtClean="0"/>
              <a:t>Puppet is a configuration management system </a:t>
            </a:r>
          </a:p>
          <a:p>
            <a:pPr lvl="1"/>
            <a:r>
              <a:rPr lang="en-US" dirty="0" smtClean="0"/>
              <a:t>It allows you to define the state of your IT infrastructure</a:t>
            </a:r>
          </a:p>
          <a:p>
            <a:pPr lvl="1"/>
            <a:r>
              <a:rPr lang="en-US" dirty="0" smtClean="0"/>
              <a:t>Then automatically enforces the correct state</a:t>
            </a:r>
            <a:endParaRPr lang="en-US" dirty="0"/>
          </a:p>
        </p:txBody>
      </p:sp>
      <p:sp>
        <p:nvSpPr>
          <p:cNvPr id="5" name="Content Placeholder 4"/>
          <p:cNvSpPr>
            <a:spLocks noGrp="1"/>
          </p:cNvSpPr>
          <p:nvPr>
            <p:ph sz="quarter" idx="11"/>
          </p:nvPr>
        </p:nvSpPr>
        <p:spPr/>
        <p:txBody>
          <a:bodyPr/>
          <a:lstStyle/>
          <a:p>
            <a:r>
              <a:rPr lang="en-US" dirty="0" smtClean="0"/>
              <a:t>What is Puppet?</a:t>
            </a:r>
            <a:endParaRPr lang="en-US" dirty="0"/>
          </a:p>
        </p:txBody>
      </p:sp>
      <p:sp>
        <p:nvSpPr>
          <p:cNvPr id="23" name="Rectangle 22"/>
          <p:cNvSpPr/>
          <p:nvPr/>
        </p:nvSpPr>
        <p:spPr>
          <a:xfrm>
            <a:off x="1295398" y="4402668"/>
            <a:ext cx="12045954" cy="632275"/>
          </a:xfrm>
          <a:prstGeom prst="rect">
            <a:avLst/>
          </a:prstGeom>
          <a:solidFill>
            <a:schemeClr val="accent2"/>
          </a:solidFill>
          <a:ln w="6350" cmpd="sng">
            <a:solidFill>
              <a:schemeClr val="accent2"/>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219773" tIns="45643" rIns="91289" bIns="45643" rtlCol="0" anchor="ctr"/>
          <a:lstStyle/>
          <a:p>
            <a:pPr>
              <a:lnSpc>
                <a:spcPct val="95000"/>
              </a:lnSpc>
              <a:spcBef>
                <a:spcPts val="900"/>
              </a:spcBef>
            </a:pPr>
            <a:r>
              <a:rPr lang="en-US" sz="3200" dirty="0">
                <a:latin typeface="Arial" panose="020B0604020202020204" pitchFamily="34" charset="0"/>
                <a:cs typeface="Arial" panose="020B0604020202020204" pitchFamily="34" charset="0"/>
              </a:rPr>
              <a:t>How Puppet helps?</a:t>
            </a:r>
          </a:p>
        </p:txBody>
      </p:sp>
      <p:sp>
        <p:nvSpPr>
          <p:cNvPr id="24" name="Rectangle 23"/>
          <p:cNvSpPr/>
          <p:nvPr/>
        </p:nvSpPr>
        <p:spPr>
          <a:xfrm rot="5400000">
            <a:off x="5986335" y="344012"/>
            <a:ext cx="2664080" cy="12045950"/>
          </a:xfrm>
          <a:prstGeom prst="rect">
            <a:avLst/>
          </a:prstGeom>
          <a:solidFill>
            <a:srgbClr val="FFFFFF"/>
          </a:solidFill>
          <a:ln w="6350" cmpd="sng">
            <a:solidFill>
              <a:schemeClr val="bg1">
                <a:lumMod val="65000"/>
              </a:schemeClr>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sp>
        <p:nvSpPr>
          <p:cNvPr id="3" name="TextBox 2"/>
          <p:cNvSpPr txBox="1"/>
          <p:nvPr/>
        </p:nvSpPr>
        <p:spPr>
          <a:xfrm>
            <a:off x="1749472" y="5184894"/>
            <a:ext cx="11131457" cy="1729704"/>
          </a:xfrm>
          <a:prstGeom prst="rect">
            <a:avLst/>
          </a:prstGeom>
          <a:noFill/>
        </p:spPr>
        <p:txBody>
          <a:bodyPr wrap="square" rtlCol="0">
            <a:spAutoFit/>
          </a:bodyPr>
          <a:lstStyle/>
          <a:p>
            <a:pPr>
              <a:lnSpc>
                <a:spcPct val="95000"/>
              </a:lnSpc>
              <a:spcBef>
                <a:spcPts val="400"/>
              </a:spcBef>
            </a:pPr>
            <a:r>
              <a:rPr lang="en-US" sz="2800" dirty="0">
                <a:latin typeface="Arial" panose="020B0604020202020204" pitchFamily="34" charset="0"/>
              </a:rPr>
              <a:t>Whether you're managing just a few servers or thousands of physical and virtual machines, Puppet automates tasks that admins often do manually, freeing up time and mental space so admins can work on the projects that deliver greater business value.</a:t>
            </a:r>
          </a:p>
        </p:txBody>
      </p:sp>
      <p:pic>
        <p:nvPicPr>
          <p:cNvPr id="21" name="Picture 20" descr="puppe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599" y="6832648"/>
            <a:ext cx="2125230" cy="615198"/>
          </a:xfrm>
          <a:prstGeom prst="rect">
            <a:avLst/>
          </a:prstGeom>
        </p:spPr>
      </p:pic>
    </p:spTree>
    <p:extLst>
      <p:ext uri="{BB962C8B-B14F-4D97-AF65-F5344CB8AC3E}">
        <p14:creationId xmlns:p14="http://schemas.microsoft.com/office/powerpoint/2010/main" val="243090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Puppet: IT Automation Software for Admins</a:t>
            </a:r>
            <a:endParaRPr lang="en-US" dirty="0"/>
          </a:p>
        </p:txBody>
      </p:sp>
      <p:sp>
        <p:nvSpPr>
          <p:cNvPr id="3" name="Content Placeholder 2"/>
          <p:cNvSpPr>
            <a:spLocks noGrp="1"/>
          </p:cNvSpPr>
          <p:nvPr>
            <p:ph idx="1"/>
          </p:nvPr>
        </p:nvSpPr>
        <p:spPr>
          <a:xfrm>
            <a:off x="720843" y="2051920"/>
            <a:ext cx="10703513" cy="5431156"/>
          </a:xfrm>
        </p:spPr>
        <p:txBody>
          <a:bodyPr/>
          <a:lstStyle/>
          <a:p>
            <a:r>
              <a:rPr lang="en-US" dirty="0" smtClean="0"/>
              <a:t>How Puppet works</a:t>
            </a:r>
          </a:p>
          <a:p>
            <a:pPr lvl="1"/>
            <a:r>
              <a:rPr lang="en-US" dirty="0" smtClean="0"/>
              <a:t>Puppet language is declarative (based on ruby), rather than procedural, meaning you tell Puppet what results you want, rather than how to get there </a:t>
            </a:r>
          </a:p>
          <a:p>
            <a:pPr lvl="1"/>
            <a:r>
              <a:rPr lang="en-US" dirty="0" smtClean="0"/>
              <a:t>Its language is clear, simple and concise, easy for pretty much anyone to read and understand </a:t>
            </a:r>
          </a:p>
          <a:p>
            <a:pPr lvl="1"/>
            <a:r>
              <a:rPr lang="en-US" dirty="0" smtClean="0"/>
              <a:t>This clarity facilitates easier collaboration between admins and colleagues on other teams, such as software developers, testers, and network administrators</a:t>
            </a:r>
            <a:endParaRPr lang="en-US" dirty="0"/>
          </a:p>
        </p:txBody>
      </p:sp>
    </p:spTree>
    <p:extLst>
      <p:ext uri="{BB962C8B-B14F-4D97-AF65-F5344CB8AC3E}">
        <p14:creationId xmlns:p14="http://schemas.microsoft.com/office/powerpoint/2010/main" val="384841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6604000" y="1993900"/>
            <a:ext cx="7197726" cy="5846762"/>
            <a:chOff x="8460373" y="1993900"/>
            <a:chExt cx="4076996" cy="5846762"/>
          </a:xfrm>
        </p:grpSpPr>
        <p:sp>
          <p:nvSpPr>
            <p:cNvPr id="57" name="Rectangle 3"/>
            <p:cNvSpPr>
              <a:spLocks noChangeArrowheads="1"/>
            </p:cNvSpPr>
            <p:nvPr/>
          </p:nvSpPr>
          <p:spPr bwMode="auto">
            <a:xfrm rot="10800000">
              <a:off x="8460373" y="2178754"/>
              <a:ext cx="4076992" cy="5661908"/>
            </a:xfrm>
            <a:prstGeom prst="rect">
              <a:avLst/>
            </a:prstGeom>
            <a:solidFill>
              <a:srgbClr val="FFFFFF"/>
            </a:solidFill>
            <a:ln w="19050" cmpd="sng" algn="ctr">
              <a:solidFill>
                <a:schemeClr val="accent4"/>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58" name="Rectangle 57"/>
            <p:cNvSpPr/>
            <p:nvPr/>
          </p:nvSpPr>
          <p:spPr>
            <a:xfrm>
              <a:off x="8460380" y="1993900"/>
              <a:ext cx="4076989" cy="625121"/>
            </a:xfrm>
            <a:prstGeom prst="rect">
              <a:avLst/>
            </a:prstGeom>
            <a:solidFill>
              <a:schemeClr val="accent4"/>
            </a:solidFill>
            <a:ln w="190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grpSp>
      <p:sp>
        <p:nvSpPr>
          <p:cNvPr id="47" name="Title 46"/>
          <p:cNvSpPr>
            <a:spLocks noGrp="1"/>
          </p:cNvSpPr>
          <p:nvPr>
            <p:ph type="title"/>
          </p:nvPr>
        </p:nvSpPr>
        <p:spPr/>
        <p:txBody>
          <a:bodyPr/>
          <a:lstStyle/>
          <a:p>
            <a:r>
              <a:rPr lang="en-US" dirty="0" smtClean="0"/>
              <a:t>Configure: Puppet</a:t>
            </a:r>
            <a:endParaRPr lang="en-US" dirty="0"/>
          </a:p>
        </p:txBody>
      </p:sp>
      <p:sp>
        <p:nvSpPr>
          <p:cNvPr id="80" name="Rectangle 79"/>
          <p:cNvSpPr/>
          <p:nvPr/>
        </p:nvSpPr>
        <p:spPr bwMode="auto">
          <a:xfrm>
            <a:off x="3108638" y="4846495"/>
            <a:ext cx="10473485" cy="1351104"/>
          </a:xfrm>
          <a:prstGeom prst="rect">
            <a:avLst/>
          </a:prstGeom>
          <a:solidFill>
            <a:srgbClr val="F6A01A">
              <a:alpha val="1000"/>
            </a:srgbClr>
          </a:solidFill>
          <a:ln>
            <a:noFill/>
          </a:ln>
          <a:effectLst>
            <a:glow rad="152400">
              <a:srgbClr val="6D95ED">
                <a:alpha val="80000"/>
              </a:srgbClr>
            </a:glow>
          </a:effectLst>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latin typeface="Arial" panose="020B0604020202020204" pitchFamily="34" charset="0"/>
            </a:endParaRPr>
          </a:p>
        </p:txBody>
      </p:sp>
      <p:sp>
        <p:nvSpPr>
          <p:cNvPr id="81" name="Rectangle 80"/>
          <p:cNvSpPr/>
          <p:nvPr/>
        </p:nvSpPr>
        <p:spPr bwMode="auto">
          <a:xfrm>
            <a:off x="6730684" y="6484414"/>
            <a:ext cx="6944359" cy="1146873"/>
          </a:xfrm>
          <a:prstGeom prst="rect">
            <a:avLst/>
          </a:prstGeom>
          <a:solidFill>
            <a:schemeClr val="bg2">
              <a:lumMod val="60000"/>
              <a:lumOff val="40000"/>
            </a:schemeClr>
          </a:solidFill>
          <a:ln w="25400" cap="flat" cmpd="sng" algn="ctr">
            <a:noFill/>
            <a:prstDash val="solid"/>
          </a:ln>
          <a:effectLst/>
        </p:spPr>
        <p:txBody>
          <a:bodyPr lIns="274320" anchor="ctr"/>
          <a:lstStyle/>
          <a:p>
            <a:endParaRPr lang="en-US" dirty="0">
              <a:solidFill>
                <a:srgbClr val="282828"/>
              </a:solidFill>
              <a:latin typeface="Arial" panose="020B0604020202020204" pitchFamily="34" charset="0"/>
              <a:cs typeface="MS PGothic" charset="0"/>
            </a:endParaRPr>
          </a:p>
          <a:p>
            <a:r>
              <a:rPr lang="en-US" dirty="0">
                <a:solidFill>
                  <a:srgbClr val="282828"/>
                </a:solidFill>
                <a:latin typeface="Arial" panose="020B0604020202020204" pitchFamily="34" charset="0"/>
                <a:cs typeface="MS PGothic" charset="0"/>
              </a:rPr>
              <a:t>	</a:t>
            </a:r>
          </a:p>
        </p:txBody>
      </p:sp>
      <p:sp>
        <p:nvSpPr>
          <p:cNvPr id="82" name="Rectangle 81"/>
          <p:cNvSpPr/>
          <p:nvPr/>
        </p:nvSpPr>
        <p:spPr bwMode="auto">
          <a:xfrm>
            <a:off x="6748782" y="5568391"/>
            <a:ext cx="6662420" cy="493396"/>
          </a:xfrm>
          <a:prstGeom prst="rect">
            <a:avLst/>
          </a:prstGeom>
          <a:solidFill>
            <a:schemeClr val="accent2"/>
          </a:solidFill>
          <a:ln w="19050" cap="flat" cmpd="sng" algn="ctr">
            <a:solidFill>
              <a:schemeClr val="accent5"/>
            </a:solidFill>
            <a:prstDash val="solid"/>
          </a:ln>
          <a:effectLst/>
        </p:spPr>
        <p:txBody>
          <a:bodyPr lIns="274320" anchor="ctr"/>
          <a:lstStyle/>
          <a:p>
            <a:pPr algn="ctr">
              <a:defRPr/>
            </a:pPr>
            <a:r>
              <a:rPr lang="en-US" sz="2000" kern="0" dirty="0">
                <a:solidFill>
                  <a:srgbClr val="FFFFFF"/>
                </a:solidFill>
                <a:latin typeface="Arial"/>
              </a:rPr>
              <a:t>Ruby Interpreter</a:t>
            </a:r>
          </a:p>
        </p:txBody>
      </p:sp>
      <p:sp>
        <p:nvSpPr>
          <p:cNvPr id="84" name="TextBox 83"/>
          <p:cNvSpPr txBox="1"/>
          <p:nvPr/>
        </p:nvSpPr>
        <p:spPr bwMode="auto">
          <a:xfrm>
            <a:off x="4662034" y="5305149"/>
            <a:ext cx="1829078" cy="940257"/>
          </a:xfrm>
          <a:prstGeom prst="rect">
            <a:avLst/>
          </a:prstGeom>
          <a:noFill/>
        </p:spPr>
        <p:txBody>
          <a:bodyPr wrap="square">
            <a:spAutoFit/>
          </a:bodyPr>
          <a:lstStyle/>
          <a:p>
            <a:pPr>
              <a:lnSpc>
                <a:spcPct val="95000"/>
              </a:lnSpc>
              <a:spcBef>
                <a:spcPts val="400"/>
              </a:spcBef>
              <a:defRPr/>
            </a:pPr>
            <a:r>
              <a:rPr lang="en-US" sz="2900" kern="0" dirty="0" smtClean="0">
                <a:solidFill>
                  <a:srgbClr val="000000"/>
                </a:solidFill>
                <a:latin typeface="Arial" panose="020B0604020202020204" pitchFamily="34" charset="0"/>
                <a:ea typeface="MS PGothic" panose="020B0600070205080204" pitchFamily="34" charset="-128"/>
              </a:rPr>
              <a:t>jpuppet package</a:t>
            </a:r>
            <a:endParaRPr lang="en-US" sz="2900" kern="0" dirty="0">
              <a:solidFill>
                <a:srgbClr val="000000"/>
              </a:solidFill>
              <a:latin typeface="Arial" panose="020B0604020202020204" pitchFamily="34" charset="0"/>
              <a:ea typeface="MS PGothic" panose="020B0600070205080204" pitchFamily="34" charset="-128"/>
            </a:endParaRPr>
          </a:p>
        </p:txBody>
      </p:sp>
      <p:sp>
        <p:nvSpPr>
          <p:cNvPr id="85" name="Rectangle 84"/>
          <p:cNvSpPr>
            <a:spLocks noChangeArrowheads="1"/>
          </p:cNvSpPr>
          <p:nvPr/>
        </p:nvSpPr>
        <p:spPr bwMode="auto">
          <a:xfrm>
            <a:off x="7633966" y="2014310"/>
            <a:ext cx="5137794" cy="576091"/>
          </a:xfrm>
          <a:prstGeom prst="rect">
            <a:avLst/>
          </a:prstGeom>
          <a:noFill/>
          <a:ln>
            <a:noFill/>
          </a:ln>
          <a:effectLst/>
          <a:extLst/>
        </p:spPr>
        <p:txBody>
          <a:bodyPr anchor="ctr"/>
          <a:lstStyle/>
          <a:p>
            <a:pPr algn="ctr">
              <a:defRPr/>
            </a:pPr>
            <a:r>
              <a:rPr lang="en-US" sz="3400" b="1" kern="0" dirty="0">
                <a:solidFill>
                  <a:schemeClr val="bg1"/>
                </a:solidFill>
                <a:latin typeface="Arial"/>
              </a:rPr>
              <a:t>EX | QFX | MX</a:t>
            </a:r>
          </a:p>
        </p:txBody>
      </p:sp>
      <p:sp>
        <p:nvSpPr>
          <p:cNvPr id="86" name="Rectangle 85"/>
          <p:cNvSpPr/>
          <p:nvPr/>
        </p:nvSpPr>
        <p:spPr bwMode="auto">
          <a:xfrm>
            <a:off x="7635242" y="2957688"/>
            <a:ext cx="5242560" cy="1310012"/>
          </a:xfrm>
          <a:prstGeom prst="rect">
            <a:avLst/>
          </a:prstGeom>
          <a:solidFill>
            <a:schemeClr val="accent2"/>
          </a:solidFill>
          <a:ln w="25400" cap="flat" cmpd="sng" algn="ctr">
            <a:solidFill>
              <a:schemeClr val="accent4"/>
            </a:solidFill>
            <a:prstDash val="solid"/>
          </a:ln>
          <a:effectLst/>
        </p:spPr>
        <p:txBody>
          <a:bodyPr anchor="ctr"/>
          <a:lstStyle/>
          <a:p>
            <a:pPr algn="ctr">
              <a:defRPr/>
            </a:pPr>
            <a:r>
              <a:rPr lang="en-US" kern="0" dirty="0">
                <a:solidFill>
                  <a:srgbClr val="FFFFFF"/>
                </a:solidFill>
                <a:latin typeface="Arial"/>
              </a:rPr>
              <a:t>Puppet  </a:t>
            </a:r>
            <a:r>
              <a:rPr lang="en-US" kern="0" dirty="0" smtClean="0">
                <a:solidFill>
                  <a:srgbClr val="FFFFFF"/>
                </a:solidFill>
                <a:latin typeface="Arial"/>
              </a:rPr>
              <a:t>“netdev” </a:t>
            </a:r>
            <a:r>
              <a:rPr lang="en-US" kern="0" dirty="0">
                <a:solidFill>
                  <a:srgbClr val="FFFFFF"/>
                </a:solidFill>
                <a:latin typeface="Arial"/>
              </a:rPr>
              <a:t>module</a:t>
            </a:r>
          </a:p>
        </p:txBody>
      </p:sp>
      <p:sp>
        <p:nvSpPr>
          <p:cNvPr id="87" name="Rounded Rectangle 86"/>
          <p:cNvSpPr/>
          <p:nvPr/>
        </p:nvSpPr>
        <p:spPr bwMode="auto">
          <a:xfrm>
            <a:off x="10815084" y="6908560"/>
            <a:ext cx="1941782" cy="411493"/>
          </a:xfrm>
          <a:prstGeom prst="roundRect">
            <a:avLst/>
          </a:prstGeom>
          <a:solidFill>
            <a:schemeClr val="accent5"/>
          </a:solidFill>
          <a:ln w="25400" cap="flat" cmpd="sng" algn="ctr">
            <a:noFill/>
            <a:prstDash val="solid"/>
          </a:ln>
          <a:effectLst/>
        </p:spPr>
        <p:txBody>
          <a:bodyPr anchor="ct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algn="ctr" eaLnBrk="1" hangingPunct="1"/>
            <a:r>
              <a:rPr lang="en-US" sz="1700" dirty="0">
                <a:solidFill>
                  <a:schemeClr val="bg1"/>
                </a:solidFill>
              </a:rPr>
              <a:t>NETCONF</a:t>
            </a:r>
            <a:endParaRPr lang="en-US" dirty="0">
              <a:solidFill>
                <a:schemeClr val="bg1"/>
              </a:solidFill>
            </a:endParaRPr>
          </a:p>
        </p:txBody>
      </p:sp>
      <p:pic>
        <p:nvPicPr>
          <p:cNvPr id="26645" name="Picture 87" descr="junos_os.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26216" y="6558844"/>
            <a:ext cx="1068082" cy="67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 name="Rectangle 88"/>
          <p:cNvSpPr/>
          <p:nvPr/>
        </p:nvSpPr>
        <p:spPr bwMode="auto">
          <a:xfrm>
            <a:off x="7477705" y="7269910"/>
            <a:ext cx="1165104" cy="338554"/>
          </a:xfrm>
          <a:prstGeom prst="rect">
            <a:avLst/>
          </a:prstGeom>
        </p:spPr>
        <p:txBody>
          <a:bodyPr wrap="none">
            <a:spAutoFit/>
          </a:bodyPr>
          <a:lstStyle/>
          <a:p>
            <a:pPr algn="ctr">
              <a:defRPr/>
            </a:pPr>
            <a:r>
              <a:rPr lang="en-US" sz="1600" kern="0" dirty="0">
                <a:solidFill>
                  <a:srgbClr val="282828"/>
                </a:solidFill>
                <a:latin typeface="Arial" panose="020B0604020202020204" pitchFamily="34" charset="0"/>
                <a:ea typeface="MS PGothic" panose="020B0600070205080204" pitchFamily="34" charset="-128"/>
              </a:rPr>
              <a:t>(FreeBSD)</a:t>
            </a:r>
          </a:p>
        </p:txBody>
      </p:sp>
      <p:sp>
        <p:nvSpPr>
          <p:cNvPr id="90" name="Rectangle 89"/>
          <p:cNvSpPr/>
          <p:nvPr/>
        </p:nvSpPr>
        <p:spPr bwMode="auto">
          <a:xfrm>
            <a:off x="10134602" y="4987790"/>
            <a:ext cx="3276600" cy="493395"/>
          </a:xfrm>
          <a:prstGeom prst="rect">
            <a:avLst/>
          </a:prstGeom>
          <a:solidFill>
            <a:schemeClr val="accent2"/>
          </a:solidFill>
          <a:ln w="19050" cap="flat" cmpd="sng" algn="ctr">
            <a:solidFill>
              <a:schemeClr val="accent4"/>
            </a:solidFill>
            <a:prstDash val="solid"/>
          </a:ln>
          <a:effectLst/>
        </p:spPr>
        <p:txBody>
          <a:bodyPr lIns="45720" rIns="45720" anchor="ctr"/>
          <a:lstStyle/>
          <a:p>
            <a:pPr algn="ctr">
              <a:defRPr/>
            </a:pPr>
            <a:r>
              <a:rPr lang="en-US" sz="2000" kern="0" dirty="0">
                <a:solidFill>
                  <a:srgbClr val="FFFFFF"/>
                </a:solidFill>
                <a:latin typeface="Arial"/>
              </a:rPr>
              <a:t>NETCONF </a:t>
            </a:r>
            <a:r>
              <a:rPr lang="en-US" sz="2000" kern="0" dirty="0" smtClean="0">
                <a:solidFill>
                  <a:srgbClr val="FFFFFF"/>
                </a:solidFill>
                <a:latin typeface="Arial"/>
              </a:rPr>
              <a:t>“gem”</a:t>
            </a:r>
            <a:endParaRPr lang="en-US" sz="2000" kern="0" dirty="0">
              <a:solidFill>
                <a:srgbClr val="FFFFFF"/>
              </a:solidFill>
              <a:latin typeface="Arial"/>
            </a:endParaRPr>
          </a:p>
        </p:txBody>
      </p:sp>
      <p:cxnSp>
        <p:nvCxnSpPr>
          <p:cNvPr id="26648" name="Straight Arrow Connector 90"/>
          <p:cNvCxnSpPr>
            <a:cxnSpLocks noChangeShapeType="1"/>
          </p:cNvCxnSpPr>
          <p:nvPr/>
        </p:nvCxnSpPr>
        <p:spPr bwMode="auto">
          <a:xfrm>
            <a:off x="11785975" y="4267396"/>
            <a:ext cx="0" cy="707837"/>
          </a:xfrm>
          <a:prstGeom prst="straightConnector1">
            <a:avLst/>
          </a:prstGeom>
          <a:noFill/>
          <a:ln w="38100">
            <a:solidFill>
              <a:srgbClr val="000000"/>
            </a:solidFill>
            <a:round/>
            <a:headEnd type="arrow" w="med" len="sm"/>
            <a:tailEnd type="arrow" w="med" len="sm"/>
          </a:ln>
          <a:extLst>
            <a:ext uri="{909E8E84-426E-40dd-AFC4-6F175D3DCCD1}">
              <a14:hiddenFill xmlns="" xmlns:a14="http://schemas.microsoft.com/office/drawing/2010/main">
                <a:noFill/>
              </a14:hiddenFill>
            </a:ext>
          </a:extLst>
        </p:spPr>
      </p:cxnSp>
      <p:cxnSp>
        <p:nvCxnSpPr>
          <p:cNvPr id="26649" name="Straight Arrow Connector 91"/>
          <p:cNvCxnSpPr>
            <a:cxnSpLocks noChangeShapeType="1"/>
          </p:cNvCxnSpPr>
          <p:nvPr/>
        </p:nvCxnSpPr>
        <p:spPr bwMode="auto">
          <a:xfrm>
            <a:off x="8812623" y="4267396"/>
            <a:ext cx="0" cy="676184"/>
          </a:xfrm>
          <a:prstGeom prst="straightConnector1">
            <a:avLst/>
          </a:prstGeom>
          <a:noFill/>
          <a:ln w="38100">
            <a:solidFill>
              <a:srgbClr val="000000"/>
            </a:solidFill>
            <a:round/>
            <a:headEnd type="arrow" w="med" len="sm"/>
            <a:tailEnd type="arrow" w="med" len="sm"/>
          </a:ln>
          <a:extLst>
            <a:ext uri="{909E8E84-426E-40dd-AFC4-6F175D3DCCD1}">
              <a14:hiddenFill xmlns="" xmlns:a14="http://schemas.microsoft.com/office/drawing/2010/main">
                <a:noFill/>
              </a14:hiddenFill>
            </a:ext>
          </a:extLst>
        </p:spPr>
      </p:cxnSp>
      <p:cxnSp>
        <p:nvCxnSpPr>
          <p:cNvPr id="26650" name="Straight Arrow Connector 92"/>
          <p:cNvCxnSpPr>
            <a:cxnSpLocks noChangeShapeType="1"/>
          </p:cNvCxnSpPr>
          <p:nvPr/>
        </p:nvCxnSpPr>
        <p:spPr bwMode="auto">
          <a:xfrm>
            <a:off x="11785975" y="5472653"/>
            <a:ext cx="0" cy="1368414"/>
          </a:xfrm>
          <a:prstGeom prst="straightConnector1">
            <a:avLst/>
          </a:prstGeom>
          <a:noFill/>
          <a:ln w="38100">
            <a:solidFill>
              <a:srgbClr val="000000"/>
            </a:solidFill>
            <a:round/>
            <a:headEnd type="arrow" w="med" len="sm"/>
            <a:tailEnd type="arrow" w="med" len="sm"/>
          </a:ln>
          <a:extLst>
            <a:ext uri="{909E8E84-426E-40dd-AFC4-6F175D3DCCD1}">
              <a14:hiddenFill xmlns="" xmlns:a14="http://schemas.microsoft.com/office/drawing/2010/main">
                <a:noFill/>
              </a14:hiddenFill>
            </a:ext>
          </a:extLst>
        </p:spPr>
      </p:cxnSp>
      <p:sp>
        <p:nvSpPr>
          <p:cNvPr id="98" name="Rectangle 97"/>
          <p:cNvSpPr/>
          <p:nvPr/>
        </p:nvSpPr>
        <p:spPr bwMode="auto">
          <a:xfrm>
            <a:off x="828675" y="1993624"/>
            <a:ext cx="3888107" cy="1325309"/>
          </a:xfrm>
          <a:prstGeom prst="rect">
            <a:avLst/>
          </a:prstGeom>
          <a:solidFill>
            <a:schemeClr val="bg1"/>
          </a:solidFill>
          <a:ln w="19050" cap="flat" cmpd="sng" algn="ctr">
            <a:solidFill>
              <a:schemeClr val="accent4"/>
            </a:solidFill>
            <a:prstDash val="solid"/>
            <a:headEnd/>
            <a:tailEnd/>
          </a:ln>
          <a:effectLst/>
        </p:spPr>
        <p:txBody>
          <a:bodyPr/>
          <a:lstStyle/>
          <a:p>
            <a:endParaRPr lang="en-US" dirty="0">
              <a:solidFill>
                <a:srgbClr val="FFFFFF"/>
              </a:solidFill>
              <a:latin typeface="Arial" panose="020B0604020202020204" pitchFamily="34" charset="0"/>
              <a:cs typeface="MS PGothic" charset="0"/>
            </a:endParaRPr>
          </a:p>
        </p:txBody>
      </p:sp>
      <p:sp>
        <p:nvSpPr>
          <p:cNvPr id="99" name="TextBox 98"/>
          <p:cNvSpPr txBox="1"/>
          <p:nvPr/>
        </p:nvSpPr>
        <p:spPr bwMode="auto">
          <a:xfrm>
            <a:off x="1714219" y="2091838"/>
            <a:ext cx="2598137" cy="800219"/>
          </a:xfrm>
          <a:prstGeom prst="rect">
            <a:avLst/>
          </a:prstGeom>
          <a:noFill/>
        </p:spPr>
        <p:txBody>
          <a:bodyPr wrap="square">
            <a:spAutoFit/>
          </a:bodyPr>
          <a:lstStyle/>
          <a:p>
            <a:pPr>
              <a:defRPr/>
            </a:pPr>
            <a:r>
              <a:rPr lang="en-US" b="1" kern="0" dirty="0">
                <a:solidFill>
                  <a:schemeClr val="accent2"/>
                </a:solidFill>
                <a:latin typeface="Arial" panose="020B0604020202020204" pitchFamily="34" charset="0"/>
                <a:ea typeface="MS PGothic" panose="020B0600070205080204" pitchFamily="34" charset="-128"/>
                <a:cs typeface="+mn-cs"/>
              </a:rPr>
              <a:t>Puppet Master</a:t>
            </a:r>
          </a:p>
          <a:p>
            <a:pPr>
              <a:defRPr/>
            </a:pPr>
            <a:r>
              <a:rPr lang="en-US" kern="0" dirty="0">
                <a:solidFill>
                  <a:schemeClr val="accent2"/>
                </a:solidFill>
                <a:latin typeface="Arial" panose="020B0604020202020204" pitchFamily="34" charset="0"/>
                <a:ea typeface="MS PGothic" panose="020B0600070205080204" pitchFamily="34" charset="-128"/>
              </a:rPr>
              <a:t>(server)</a:t>
            </a:r>
          </a:p>
        </p:txBody>
      </p:sp>
      <p:sp>
        <p:nvSpPr>
          <p:cNvPr id="103" name="TextBox 102"/>
          <p:cNvSpPr txBox="1"/>
          <p:nvPr/>
        </p:nvSpPr>
        <p:spPr bwMode="auto">
          <a:xfrm>
            <a:off x="828675" y="3398031"/>
            <a:ext cx="5097781" cy="969496"/>
          </a:xfrm>
          <a:prstGeom prst="rect">
            <a:avLst/>
          </a:prstGeom>
          <a:noFill/>
        </p:spPr>
        <p:txBody>
          <a:bodyPr>
            <a:spAutoFit/>
          </a:bodyPr>
          <a:lstStyle/>
          <a:p>
            <a:pPr>
              <a:lnSpc>
                <a:spcPct val="95000"/>
              </a:lnSpc>
              <a:spcBef>
                <a:spcPts val="400"/>
              </a:spcBef>
              <a:defRPr/>
            </a:pPr>
            <a:r>
              <a:rPr lang="en-US" sz="2000" kern="0" dirty="0" smtClean="0">
                <a:solidFill>
                  <a:schemeClr val="accent2"/>
                </a:solidFill>
                <a:latin typeface="Arial" panose="020B0604020202020204" pitchFamily="34" charset="0"/>
                <a:ea typeface="MS PGothic" panose="020B0600070205080204" pitchFamily="34" charset="-128"/>
              </a:rPr>
              <a:t>"netdev" </a:t>
            </a:r>
            <a:r>
              <a:rPr lang="en-US" sz="2000" kern="0" dirty="0">
                <a:solidFill>
                  <a:schemeClr val="accent2"/>
                </a:solidFill>
                <a:latin typeface="Arial" panose="020B0604020202020204" pitchFamily="34" charset="0"/>
                <a:ea typeface="MS PGothic" panose="020B0600070205080204" pitchFamily="34" charset="-128"/>
              </a:rPr>
              <a:t>is a Puppet module stored on the Puppet master.  The switch running the Puppet agent downloads this code via </a:t>
            </a:r>
            <a:r>
              <a:rPr lang="en-US" sz="2000" kern="0" dirty="0" smtClean="0">
                <a:solidFill>
                  <a:schemeClr val="accent2"/>
                </a:solidFill>
                <a:latin typeface="Arial" panose="020B0604020202020204" pitchFamily="34" charset="0"/>
                <a:ea typeface="MS PGothic" panose="020B0600070205080204" pitchFamily="34" charset="-128"/>
              </a:rPr>
              <a:t>SSL.</a:t>
            </a:r>
            <a:endParaRPr lang="en-US" sz="2000" kern="0" dirty="0">
              <a:solidFill>
                <a:schemeClr val="accent2"/>
              </a:solidFill>
              <a:latin typeface="Arial" panose="020B0604020202020204" pitchFamily="34" charset="0"/>
              <a:ea typeface="MS PGothic" panose="020B0600070205080204" pitchFamily="34" charset="-128"/>
            </a:endParaRPr>
          </a:p>
        </p:txBody>
      </p:sp>
      <p:sp>
        <p:nvSpPr>
          <p:cNvPr id="104" name="TextBox 103"/>
          <p:cNvSpPr txBox="1"/>
          <p:nvPr/>
        </p:nvSpPr>
        <p:spPr bwMode="auto">
          <a:xfrm>
            <a:off x="828675" y="6483357"/>
            <a:ext cx="5377039" cy="1323439"/>
          </a:xfrm>
          <a:prstGeom prst="rect">
            <a:avLst/>
          </a:prstGeom>
          <a:noFill/>
        </p:spPr>
        <p:txBody>
          <a:bodyPr wrap="square">
            <a:spAutoFit/>
          </a:bodyPr>
          <a:lstStyle/>
          <a:p>
            <a:pPr>
              <a:defRPr/>
            </a:pPr>
            <a:r>
              <a:rPr lang="en-US" sz="2000" kern="0" dirty="0">
                <a:solidFill>
                  <a:schemeClr val="accent2"/>
                </a:solidFill>
                <a:latin typeface="Arial" panose="020B0604020202020204" pitchFamily="34" charset="0"/>
                <a:ea typeface="MS PGothic" panose="020B0600070205080204" pitchFamily="34" charset="-128"/>
              </a:rPr>
              <a:t>Junos products are equipped with a NETCONF API that enables programmatic  configuration changes and operational management via secure XML RPC</a:t>
            </a:r>
          </a:p>
        </p:txBody>
      </p:sp>
      <p:pic>
        <p:nvPicPr>
          <p:cNvPr id="26655" name="Picture 104" descr="Junos_SDK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142504" y="4840249"/>
            <a:ext cx="1456773" cy="657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Rectangle 35"/>
          <p:cNvSpPr/>
          <p:nvPr/>
        </p:nvSpPr>
        <p:spPr bwMode="auto">
          <a:xfrm>
            <a:off x="6748782" y="4987790"/>
            <a:ext cx="3276600" cy="493395"/>
          </a:xfrm>
          <a:prstGeom prst="rect">
            <a:avLst/>
          </a:prstGeom>
          <a:solidFill>
            <a:schemeClr val="accent2"/>
          </a:solidFill>
          <a:ln w="19050" cap="flat" cmpd="sng" algn="ctr">
            <a:solidFill>
              <a:schemeClr val="accent4"/>
            </a:solidFill>
            <a:prstDash val="solid"/>
          </a:ln>
          <a:effectLst/>
        </p:spPr>
        <p:txBody>
          <a:bodyPr lIns="45720" rIns="45720" anchor="ctr"/>
          <a:lstStyle/>
          <a:p>
            <a:pPr algn="ctr"/>
            <a:endParaRPr lang="en-US" dirty="0">
              <a:solidFill>
                <a:srgbClr val="FFFFFF"/>
              </a:solidFill>
              <a:latin typeface="Arial" panose="020B0604020202020204" pitchFamily="34" charset="0"/>
              <a:cs typeface="MS PGothic" charset="0"/>
            </a:endParaRPr>
          </a:p>
        </p:txBody>
      </p:sp>
      <p:sp>
        <p:nvSpPr>
          <p:cNvPr id="95" name="TextBox 94"/>
          <p:cNvSpPr txBox="1"/>
          <p:nvPr/>
        </p:nvSpPr>
        <p:spPr bwMode="auto">
          <a:xfrm>
            <a:off x="7302503" y="5044318"/>
            <a:ext cx="2507541" cy="361637"/>
          </a:xfrm>
          <a:prstGeom prst="rect">
            <a:avLst/>
          </a:prstGeom>
          <a:noFill/>
        </p:spPr>
        <p:txBody>
          <a:bodyPr wrap="square">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lnSpc>
                <a:spcPts val="2143"/>
              </a:lnSpc>
            </a:pPr>
            <a:r>
              <a:rPr lang="en-US" sz="2000" dirty="0">
                <a:solidFill>
                  <a:schemeClr val="bg1"/>
                </a:solidFill>
              </a:rPr>
              <a:t>Puppet Agent</a:t>
            </a:r>
            <a:r>
              <a:rPr lang="en-US" b="1" dirty="0">
                <a:solidFill>
                  <a:schemeClr val="bg1"/>
                </a:solidFill>
              </a:rPr>
              <a:t> </a:t>
            </a:r>
            <a:r>
              <a:rPr lang="en-US" sz="1700" dirty="0">
                <a:solidFill>
                  <a:schemeClr val="bg1"/>
                </a:solidFill>
              </a:rPr>
              <a:t>(client)</a:t>
            </a:r>
            <a:endParaRPr lang="en-US" sz="2000" dirty="0">
              <a:solidFill>
                <a:schemeClr val="bg1"/>
              </a:solidFill>
            </a:endParaRPr>
          </a:p>
        </p:txBody>
      </p:sp>
      <p:grpSp>
        <p:nvGrpSpPr>
          <p:cNvPr id="49" name="Group 48"/>
          <p:cNvGrpSpPr/>
          <p:nvPr/>
        </p:nvGrpSpPr>
        <p:grpSpPr>
          <a:xfrm>
            <a:off x="10150874" y="313739"/>
            <a:ext cx="3642456" cy="281999"/>
            <a:chOff x="10150874" y="313739"/>
            <a:chExt cx="3642456" cy="281999"/>
          </a:xfrm>
        </p:grpSpPr>
        <p:sp>
          <p:nvSpPr>
            <p:cNvPr id="50" name="Rectangle 8"/>
            <p:cNvSpPr>
              <a:spLocks noChangeArrowheads="1"/>
            </p:cNvSpPr>
            <p:nvPr/>
          </p:nvSpPr>
          <p:spPr bwMode="gray">
            <a:xfrm>
              <a:off x="11388340" y="313739"/>
              <a:ext cx="1167465" cy="281999"/>
            </a:xfrm>
            <a:prstGeom prst="rect">
              <a:avLst/>
            </a:prstGeom>
            <a:solidFill>
              <a:schemeClr val="accent4"/>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Configure</a:t>
              </a:r>
            </a:p>
          </p:txBody>
        </p:sp>
        <p:sp>
          <p:nvSpPr>
            <p:cNvPr id="51" name="Rectangle 9"/>
            <p:cNvSpPr>
              <a:spLocks noChangeArrowheads="1"/>
            </p:cNvSpPr>
            <p:nvPr/>
          </p:nvSpPr>
          <p:spPr bwMode="gray">
            <a:xfrm>
              <a:off x="12625865" y="313739"/>
              <a:ext cx="1167465" cy="281999"/>
            </a:xfrm>
            <a:prstGeom prst="rect">
              <a:avLst/>
            </a:prstGeom>
            <a:solidFill>
              <a:schemeClr val="accent5"/>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Collect</a:t>
              </a:r>
            </a:p>
          </p:txBody>
        </p:sp>
        <p:sp>
          <p:nvSpPr>
            <p:cNvPr id="52" name="Rectangle 11"/>
            <p:cNvSpPr>
              <a:spLocks noChangeArrowheads="1"/>
            </p:cNvSpPr>
            <p:nvPr/>
          </p:nvSpPr>
          <p:spPr bwMode="gray">
            <a:xfrm>
              <a:off x="10150874" y="313739"/>
              <a:ext cx="1167465" cy="281999"/>
            </a:xfrm>
            <a:prstGeom prst="rect">
              <a:avLst/>
            </a:prstGeom>
            <a:solidFill>
              <a:schemeClr val="accent3"/>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Build</a:t>
              </a:r>
            </a:p>
          </p:txBody>
        </p:sp>
      </p:grpSp>
      <p:sp>
        <p:nvSpPr>
          <p:cNvPr id="53" name="Rectangle 52"/>
          <p:cNvSpPr/>
          <p:nvPr/>
        </p:nvSpPr>
        <p:spPr bwMode="auto">
          <a:xfrm>
            <a:off x="11351961" y="273788"/>
            <a:ext cx="1240143" cy="355513"/>
          </a:xfrm>
          <a:prstGeom prst="rect">
            <a:avLst/>
          </a:prstGeom>
          <a:noFill/>
          <a:ln w="34925" cap="flat" cmpd="sng" algn="ctr">
            <a:solidFill>
              <a:srgbClr val="D20000"/>
            </a:solidFill>
            <a:prstDash val="sysDash"/>
            <a:miter lim="800000"/>
          </a:ln>
          <a:effectLst/>
        </p:spPr>
        <p:txBody>
          <a:bodyPr lIns="0" tIns="0" rIns="0" bIns="0" anchor="ctr"/>
          <a:lstStyle/>
          <a:p>
            <a:pPr algn="ctr">
              <a:spcAft>
                <a:spcPts val="857"/>
              </a:spcAft>
            </a:pPr>
            <a:endParaRPr lang="en-US" sz="1300" dirty="0">
              <a:solidFill>
                <a:srgbClr val="282828"/>
              </a:solidFill>
              <a:latin typeface="Arial" panose="020B0604020202020204" pitchFamily="34" charset="0"/>
              <a:cs typeface="MS PGothic" charset="0"/>
            </a:endParaRPr>
          </a:p>
        </p:txBody>
      </p:sp>
      <p:pic>
        <p:nvPicPr>
          <p:cNvPr id="54" name="Picture 53" descr="puppet.jpeg"/>
          <p:cNvPicPr>
            <a:picLocks noChangeAspect="1"/>
          </p:cNvPicPr>
          <p:nvPr/>
        </p:nvPicPr>
        <p:blipFill rotWithShape="1">
          <a:blip r:embed="rId6">
            <a:extLst>
              <a:ext uri="{28A0092B-C50C-407E-A947-70E740481C1C}">
                <a14:useLocalDpi xmlns:a14="http://schemas.microsoft.com/office/drawing/2010/main" val="0"/>
              </a:ext>
            </a:extLst>
          </a:blip>
          <a:srcRect r="71183"/>
          <a:stretch/>
        </p:blipFill>
        <p:spPr>
          <a:xfrm>
            <a:off x="1024467" y="2226780"/>
            <a:ext cx="612422" cy="615198"/>
          </a:xfrm>
          <a:prstGeom prst="rect">
            <a:avLst/>
          </a:prstGeom>
        </p:spPr>
      </p:pic>
      <p:pic>
        <p:nvPicPr>
          <p:cNvPr id="55" name="Picture 54" descr="puppet.jpeg"/>
          <p:cNvPicPr>
            <a:picLocks noChangeAspect="1"/>
          </p:cNvPicPr>
          <p:nvPr/>
        </p:nvPicPr>
        <p:blipFill rotWithShape="1">
          <a:blip r:embed="rId6">
            <a:extLst>
              <a:ext uri="{28A0092B-C50C-407E-A947-70E740481C1C}">
                <a14:useLocalDpi xmlns:a14="http://schemas.microsoft.com/office/drawing/2010/main" val="0"/>
              </a:ext>
            </a:extLst>
          </a:blip>
          <a:srcRect r="71183"/>
          <a:stretch/>
        </p:blipFill>
        <p:spPr>
          <a:xfrm>
            <a:off x="6852356" y="5041706"/>
            <a:ext cx="383822" cy="385562"/>
          </a:xfrm>
          <a:prstGeom prst="rect">
            <a:avLst/>
          </a:prstGeom>
        </p:spPr>
      </p:pic>
      <p:cxnSp>
        <p:nvCxnSpPr>
          <p:cNvPr id="4" name="Straight Arrow Connector 3"/>
          <p:cNvCxnSpPr/>
          <p:nvPr/>
        </p:nvCxnSpPr>
        <p:spPr>
          <a:xfrm flipH="1">
            <a:off x="4763911" y="3138310"/>
            <a:ext cx="2799646" cy="0"/>
          </a:xfrm>
          <a:prstGeom prst="straightConnector1">
            <a:avLst/>
          </a:prstGeom>
          <a:noFill/>
          <a:ln w="38100">
            <a:solidFill>
              <a:schemeClr val="accent3">
                <a:lumMod val="75000"/>
              </a:schemeClr>
            </a:solidFill>
            <a:prstDash val="dash"/>
            <a:round/>
            <a:headEnd type="arrow" w="med" len="sm"/>
            <a:tailEnd/>
          </a:ln>
          <a:extLst>
            <a:ext uri="{909E8E84-426E-40dd-AFC4-6F175D3DCCD1}">
              <a14:hiddenFill xmlns="" xmlns:a14="http://schemas.microsoft.com/office/drawing/2010/main">
                <a:noFill/>
              </a14:hiddenFill>
            </a:ext>
          </a:extLst>
        </p:spPr>
      </p:cxnSp>
      <p:sp>
        <p:nvSpPr>
          <p:cNvPr id="101" name="Rectangle 100"/>
          <p:cNvSpPr/>
          <p:nvPr/>
        </p:nvSpPr>
        <p:spPr bwMode="auto">
          <a:xfrm>
            <a:off x="3139441" y="2743623"/>
            <a:ext cx="1577341" cy="575310"/>
          </a:xfrm>
          <a:prstGeom prst="rect">
            <a:avLst/>
          </a:prstGeom>
          <a:solidFill>
            <a:schemeClr val="accent2"/>
          </a:solidFill>
          <a:ln w="25400" cap="flat" cmpd="sng" algn="ctr">
            <a:solidFill>
              <a:schemeClr val="accent4"/>
            </a:solidFill>
            <a:prstDash val="solid"/>
          </a:ln>
          <a:effectLst/>
        </p:spPr>
        <p:txBody>
          <a:bodyPr anchor="ctr"/>
          <a:lstStyle/>
          <a:p>
            <a:pPr algn="ctr">
              <a:defRPr/>
            </a:pPr>
            <a:r>
              <a:rPr lang="en-US" sz="2000" kern="0" dirty="0" smtClean="0">
                <a:solidFill>
                  <a:srgbClr val="FFFFFF"/>
                </a:solidFill>
                <a:latin typeface="Arial"/>
              </a:rPr>
              <a:t>“netdev”</a:t>
            </a:r>
            <a:endParaRPr lang="en-US" sz="2000" kern="0" dirty="0">
              <a:solidFill>
                <a:srgbClr val="FFFFFF"/>
              </a:solidFill>
              <a:latin typeface="Arial"/>
            </a:endParaRPr>
          </a:p>
        </p:txBody>
      </p:sp>
    </p:spTree>
    <p:custDataLst>
      <p:tags r:id="rId1"/>
    </p:custDataLst>
    <p:extLst>
      <p:ext uri="{BB962C8B-B14F-4D97-AF65-F5344CB8AC3E}">
        <p14:creationId xmlns:p14="http://schemas.microsoft.com/office/powerpoint/2010/main" val="148384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6" name="TextBox 5"/>
          <p:cNvSpPr txBox="1"/>
          <p:nvPr/>
        </p:nvSpPr>
        <p:spPr>
          <a:xfrm>
            <a:off x="7228063" y="6238524"/>
            <a:ext cx="5251759" cy="1649682"/>
          </a:xfrm>
          <a:prstGeom prst="rect">
            <a:avLst/>
          </a:prstGeom>
          <a:noFill/>
        </p:spPr>
        <p:txBody>
          <a:bodyPr wrap="none" rtlCol="0">
            <a:spAutoFit/>
          </a:bodyPr>
          <a:lstStyle/>
          <a:p>
            <a:pPr>
              <a:lnSpc>
                <a:spcPct val="95000"/>
              </a:lnSpc>
              <a:spcBef>
                <a:spcPts val="400"/>
              </a:spcBef>
            </a:pPr>
            <a:r>
              <a:rPr lang="en-US" sz="2400" b="1" dirty="0">
                <a:solidFill>
                  <a:schemeClr val="accent2"/>
                </a:solidFill>
                <a:latin typeface="Arial" panose="020B0604020202020204" pitchFamily="34" charset="0"/>
              </a:rPr>
              <a:t>Compatible with:</a:t>
            </a:r>
          </a:p>
          <a:p>
            <a:pPr>
              <a:lnSpc>
                <a:spcPct val="95000"/>
              </a:lnSpc>
              <a:spcBef>
                <a:spcPts val="400"/>
              </a:spcBef>
            </a:pPr>
            <a:r>
              <a:rPr lang="en-US" sz="2400" dirty="0">
                <a:solidFill>
                  <a:schemeClr val="accent2"/>
                </a:solidFill>
                <a:latin typeface="Arial" panose="020B0604020202020204" pitchFamily="34" charset="0"/>
              </a:rPr>
              <a:t>EX 4300 v14.1X53-D10 and above</a:t>
            </a:r>
          </a:p>
          <a:p>
            <a:pPr>
              <a:lnSpc>
                <a:spcPct val="95000"/>
              </a:lnSpc>
              <a:spcBef>
                <a:spcPts val="400"/>
              </a:spcBef>
            </a:pPr>
            <a:r>
              <a:rPr lang="en-US" sz="2400" dirty="0">
                <a:solidFill>
                  <a:schemeClr val="accent2"/>
                </a:solidFill>
                <a:latin typeface="Arial" panose="020B0604020202020204" pitchFamily="34" charset="0"/>
              </a:rPr>
              <a:t>EX 4600 v13.2X51-D25 and above</a:t>
            </a:r>
          </a:p>
          <a:p>
            <a:pPr>
              <a:lnSpc>
                <a:spcPct val="95000"/>
              </a:lnSpc>
              <a:spcBef>
                <a:spcPts val="400"/>
              </a:spcBef>
            </a:pPr>
            <a:r>
              <a:rPr lang="en-US" sz="2400" dirty="0">
                <a:solidFill>
                  <a:schemeClr val="accent2"/>
                </a:solidFill>
                <a:latin typeface="Arial" panose="020B0604020202020204" pitchFamily="34" charset="0"/>
              </a:rPr>
              <a:t>QFX 5100 v14.1X53-D10 and above</a:t>
            </a:r>
          </a:p>
        </p:txBody>
      </p:sp>
      <p:sp>
        <p:nvSpPr>
          <p:cNvPr id="7" name="TextBox 6"/>
          <p:cNvSpPr txBox="1"/>
          <p:nvPr/>
        </p:nvSpPr>
        <p:spPr>
          <a:xfrm>
            <a:off x="1199358" y="5604841"/>
            <a:ext cx="5628272" cy="584775"/>
          </a:xfrm>
          <a:prstGeom prst="rect">
            <a:avLst/>
          </a:prstGeom>
          <a:noFill/>
        </p:spPr>
        <p:txBody>
          <a:bodyPr wrap="none" rtlCol="0">
            <a:spAutoFit/>
          </a:bodyPr>
          <a:lstStyle/>
          <a:p>
            <a:r>
              <a:rPr lang="en-US" sz="3200" dirty="0">
                <a:solidFill>
                  <a:schemeClr val="accent2"/>
                </a:solidFill>
                <a:latin typeface="Arial" panose="020B0604020202020204" pitchFamily="34" charset="0"/>
                <a:hlinkClick r:id="rId2"/>
              </a:rPr>
              <a:t>https://www.getchef.com/chef/</a:t>
            </a:r>
            <a:endParaRPr lang="en-US" sz="32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115366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IT Automation for Speed and Awesomeness</a:t>
            </a:r>
            <a:endParaRPr lang="en-US" dirty="0"/>
          </a:p>
        </p:txBody>
      </p:sp>
      <p:sp>
        <p:nvSpPr>
          <p:cNvPr id="4" name="Content Placeholder 3"/>
          <p:cNvSpPr>
            <a:spLocks noGrp="1"/>
          </p:cNvSpPr>
          <p:nvPr>
            <p:ph idx="1"/>
          </p:nvPr>
        </p:nvSpPr>
        <p:spPr>
          <a:xfrm>
            <a:off x="720843" y="2628299"/>
            <a:ext cx="13491868" cy="1492146"/>
          </a:xfrm>
        </p:spPr>
        <p:txBody>
          <a:bodyPr/>
          <a:lstStyle/>
          <a:p>
            <a:r>
              <a:rPr lang="en-US" dirty="0" smtClean="0"/>
              <a:t>Chef turns infrastructure into code. With Chef, you can automate how you build, deploy, and manage your infrastructure. Your infrastructure becomes as version-able, testable, and repeatable as application code.</a:t>
            </a:r>
          </a:p>
        </p:txBody>
      </p:sp>
      <p:sp>
        <p:nvSpPr>
          <p:cNvPr id="5" name="Content Placeholder 4"/>
          <p:cNvSpPr>
            <a:spLocks noGrp="1"/>
          </p:cNvSpPr>
          <p:nvPr>
            <p:ph sz="quarter" idx="11"/>
          </p:nvPr>
        </p:nvSpPr>
        <p:spPr/>
        <p:txBody>
          <a:bodyPr/>
          <a:lstStyle/>
          <a:p>
            <a:r>
              <a:rPr lang="en-US" dirty="0" smtClean="0"/>
              <a:t>What is Chef?</a:t>
            </a:r>
            <a:endParaRPr lang="en-US" dirty="0"/>
          </a:p>
        </p:txBody>
      </p:sp>
      <p:sp>
        <p:nvSpPr>
          <p:cNvPr id="20" name="Rectangle 19"/>
          <p:cNvSpPr/>
          <p:nvPr/>
        </p:nvSpPr>
        <p:spPr>
          <a:xfrm>
            <a:off x="1295398" y="4402668"/>
            <a:ext cx="12045954" cy="632275"/>
          </a:xfrm>
          <a:prstGeom prst="rect">
            <a:avLst/>
          </a:prstGeom>
          <a:solidFill>
            <a:schemeClr val="accent2"/>
          </a:solidFill>
          <a:ln w="6350" cmpd="sng">
            <a:solidFill>
              <a:schemeClr val="accent2"/>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219773" tIns="45643" rIns="91289" bIns="45643" rtlCol="0" anchor="ctr"/>
          <a:lstStyle/>
          <a:p>
            <a:pPr>
              <a:lnSpc>
                <a:spcPct val="95000"/>
              </a:lnSpc>
              <a:spcBef>
                <a:spcPts val="900"/>
              </a:spcBef>
            </a:pPr>
            <a:r>
              <a:rPr lang="en-US" sz="3200" dirty="0">
                <a:latin typeface="Arial" panose="020B0604020202020204" pitchFamily="34" charset="0"/>
                <a:cs typeface="Arial" panose="020B0604020202020204" pitchFamily="34" charset="0"/>
              </a:rPr>
              <a:t>What are recipes?</a:t>
            </a:r>
          </a:p>
        </p:txBody>
      </p:sp>
      <p:sp>
        <p:nvSpPr>
          <p:cNvPr id="21" name="Rectangle 20"/>
          <p:cNvSpPr/>
          <p:nvPr/>
        </p:nvSpPr>
        <p:spPr>
          <a:xfrm rot="5400000">
            <a:off x="5986335" y="344012"/>
            <a:ext cx="2664080" cy="12045950"/>
          </a:xfrm>
          <a:prstGeom prst="rect">
            <a:avLst/>
          </a:prstGeom>
          <a:solidFill>
            <a:srgbClr val="FFFFFF"/>
          </a:solidFill>
          <a:ln w="6350" cmpd="sng">
            <a:solidFill>
              <a:schemeClr val="bg1">
                <a:lumMod val="65000"/>
              </a:schemeClr>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sp>
        <p:nvSpPr>
          <p:cNvPr id="22" name="TextBox 21"/>
          <p:cNvSpPr txBox="1"/>
          <p:nvPr/>
        </p:nvSpPr>
        <p:spPr>
          <a:xfrm>
            <a:off x="1467558" y="5184894"/>
            <a:ext cx="11695286" cy="2139047"/>
          </a:xfrm>
          <a:prstGeom prst="rect">
            <a:avLst/>
          </a:prstGeom>
          <a:noFill/>
        </p:spPr>
        <p:txBody>
          <a:bodyPr wrap="square" rtlCol="0">
            <a:spAutoFit/>
          </a:bodyPr>
          <a:lstStyle/>
          <a:p>
            <a:pPr>
              <a:lnSpc>
                <a:spcPct val="95000"/>
              </a:lnSpc>
              <a:spcBef>
                <a:spcPts val="400"/>
              </a:spcBef>
            </a:pPr>
            <a:r>
              <a:rPr lang="en-US" sz="2800" dirty="0">
                <a:latin typeface="Arial" panose="020B0604020202020204" pitchFamily="34" charset="0"/>
              </a:rPr>
              <a:t>Chef relies on reusable definitions known as recipes to automate infrastructure tasks. Examples of recipes are instructions for configuring web servers, databases and load balancers. Together, recipes describe what your infrastructure consists of and how each part of your infrastructure should be deployed, configured and managed.</a:t>
            </a:r>
          </a:p>
        </p:txBody>
      </p:sp>
      <p:pic>
        <p:nvPicPr>
          <p:cNvPr id="19" name="Picture 18" descr="che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7035" y="6694311"/>
            <a:ext cx="1075731" cy="846128"/>
          </a:xfrm>
          <a:prstGeom prst="rect">
            <a:avLst/>
          </a:prstGeom>
        </p:spPr>
      </p:pic>
    </p:spTree>
    <p:extLst>
      <p:ext uri="{BB962C8B-B14F-4D97-AF65-F5344CB8AC3E}">
        <p14:creationId xmlns:p14="http://schemas.microsoft.com/office/powerpoint/2010/main" val="39172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p:cNvSpPr>
            <a:spLocks noGrp="1"/>
          </p:cNvSpPr>
          <p:nvPr>
            <p:ph type="title"/>
          </p:nvPr>
        </p:nvSpPr>
        <p:spPr/>
        <p:txBody>
          <a:bodyPr/>
          <a:lstStyle/>
          <a:p>
            <a:r>
              <a:rPr lang="en-US" dirty="0" smtClean="0"/>
              <a:t>Configure: Chef</a:t>
            </a:r>
            <a:endParaRPr lang="en-US" dirty="0"/>
          </a:p>
        </p:txBody>
      </p:sp>
      <p:grpSp>
        <p:nvGrpSpPr>
          <p:cNvPr id="49" name="Group 48"/>
          <p:cNvGrpSpPr/>
          <p:nvPr/>
        </p:nvGrpSpPr>
        <p:grpSpPr>
          <a:xfrm>
            <a:off x="10150874" y="313739"/>
            <a:ext cx="3642456" cy="281999"/>
            <a:chOff x="10150874" y="313739"/>
            <a:chExt cx="3642456" cy="281999"/>
          </a:xfrm>
        </p:grpSpPr>
        <p:sp>
          <p:nvSpPr>
            <p:cNvPr id="50" name="Rectangle 8"/>
            <p:cNvSpPr>
              <a:spLocks noChangeArrowheads="1"/>
            </p:cNvSpPr>
            <p:nvPr/>
          </p:nvSpPr>
          <p:spPr bwMode="gray">
            <a:xfrm>
              <a:off x="11388340" y="313739"/>
              <a:ext cx="1167465" cy="281999"/>
            </a:xfrm>
            <a:prstGeom prst="rect">
              <a:avLst/>
            </a:prstGeom>
            <a:solidFill>
              <a:schemeClr val="accent4"/>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Configure</a:t>
              </a:r>
            </a:p>
          </p:txBody>
        </p:sp>
        <p:sp>
          <p:nvSpPr>
            <p:cNvPr id="51" name="Rectangle 9"/>
            <p:cNvSpPr>
              <a:spLocks noChangeArrowheads="1"/>
            </p:cNvSpPr>
            <p:nvPr/>
          </p:nvSpPr>
          <p:spPr bwMode="gray">
            <a:xfrm>
              <a:off x="12625865" y="313739"/>
              <a:ext cx="1167465" cy="281999"/>
            </a:xfrm>
            <a:prstGeom prst="rect">
              <a:avLst/>
            </a:prstGeom>
            <a:solidFill>
              <a:schemeClr val="accent5"/>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Collect</a:t>
              </a:r>
            </a:p>
          </p:txBody>
        </p:sp>
        <p:sp>
          <p:nvSpPr>
            <p:cNvPr id="52" name="Rectangle 11"/>
            <p:cNvSpPr>
              <a:spLocks noChangeArrowheads="1"/>
            </p:cNvSpPr>
            <p:nvPr/>
          </p:nvSpPr>
          <p:spPr bwMode="gray">
            <a:xfrm>
              <a:off x="10150874" y="313739"/>
              <a:ext cx="1167465" cy="281999"/>
            </a:xfrm>
            <a:prstGeom prst="rect">
              <a:avLst/>
            </a:prstGeom>
            <a:solidFill>
              <a:schemeClr val="accent3"/>
            </a:solidFill>
            <a:ln w="9525">
              <a:noFill/>
              <a:miter lim="800000"/>
              <a:headEnd/>
              <a:tailEnd/>
            </a:ln>
            <a:effectLst/>
          </p:spPr>
          <p:txBody>
            <a:bodyPr lIns="0" tIns="36955" rIns="0" bIns="36955" anchor="ctr"/>
            <a:lstStyle/>
            <a:p>
              <a:pPr algn="ctr" defTabSz="1046966" eaLnBrk="0" hangingPunct="0">
                <a:lnSpc>
                  <a:spcPct val="90000"/>
                </a:lnSpc>
                <a:defRPr/>
              </a:pPr>
              <a:r>
                <a:rPr lang="en-US" sz="1600" kern="0" dirty="0">
                  <a:solidFill>
                    <a:srgbClr val="FFFFFF"/>
                  </a:solidFill>
                  <a:latin typeface="Arial"/>
                  <a:cs typeface="Arial" pitchFamily="34" charset="0"/>
                </a:rPr>
                <a:t>Build</a:t>
              </a:r>
            </a:p>
          </p:txBody>
        </p:sp>
      </p:grpSp>
      <p:sp>
        <p:nvSpPr>
          <p:cNvPr id="53" name="Rectangle 52"/>
          <p:cNvSpPr/>
          <p:nvPr/>
        </p:nvSpPr>
        <p:spPr bwMode="auto">
          <a:xfrm>
            <a:off x="11351961" y="273788"/>
            <a:ext cx="1240143" cy="355513"/>
          </a:xfrm>
          <a:prstGeom prst="rect">
            <a:avLst/>
          </a:prstGeom>
          <a:noFill/>
          <a:ln w="34925" cap="flat" cmpd="sng" algn="ctr">
            <a:solidFill>
              <a:srgbClr val="D20000"/>
            </a:solidFill>
            <a:prstDash val="sysDash"/>
            <a:miter lim="800000"/>
          </a:ln>
          <a:effectLst/>
        </p:spPr>
        <p:txBody>
          <a:bodyPr lIns="0" tIns="0" rIns="0" bIns="0" anchor="ctr"/>
          <a:lstStyle/>
          <a:p>
            <a:pPr algn="ctr">
              <a:spcAft>
                <a:spcPts val="857"/>
              </a:spcAft>
            </a:pPr>
            <a:endParaRPr lang="en-US" sz="1300" dirty="0">
              <a:solidFill>
                <a:srgbClr val="282828"/>
              </a:solidFill>
              <a:latin typeface="Arial" panose="020B0604020202020204" pitchFamily="34" charset="0"/>
              <a:cs typeface="MS PGothic" charset="0"/>
            </a:endParaRPr>
          </a:p>
        </p:txBody>
      </p:sp>
      <p:grpSp>
        <p:nvGrpSpPr>
          <p:cNvPr id="55" name="Group 54"/>
          <p:cNvGrpSpPr/>
          <p:nvPr/>
        </p:nvGrpSpPr>
        <p:grpSpPr>
          <a:xfrm>
            <a:off x="6604000" y="1993900"/>
            <a:ext cx="7197726" cy="5846762"/>
            <a:chOff x="8460373" y="1993900"/>
            <a:chExt cx="4076996" cy="5846762"/>
          </a:xfrm>
        </p:grpSpPr>
        <p:sp>
          <p:nvSpPr>
            <p:cNvPr id="56" name="Rectangle 3"/>
            <p:cNvSpPr>
              <a:spLocks noChangeArrowheads="1"/>
            </p:cNvSpPr>
            <p:nvPr/>
          </p:nvSpPr>
          <p:spPr bwMode="auto">
            <a:xfrm rot="10800000">
              <a:off x="8460373" y="2178754"/>
              <a:ext cx="4076992" cy="5661908"/>
            </a:xfrm>
            <a:prstGeom prst="rect">
              <a:avLst/>
            </a:prstGeom>
            <a:solidFill>
              <a:srgbClr val="FFFFFF"/>
            </a:solidFill>
            <a:ln w="19050" cmpd="sng" algn="ctr">
              <a:solidFill>
                <a:schemeClr val="accent4"/>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57" name="Rectangle 56"/>
            <p:cNvSpPr/>
            <p:nvPr/>
          </p:nvSpPr>
          <p:spPr>
            <a:xfrm>
              <a:off x="8460380" y="1993900"/>
              <a:ext cx="4076989" cy="625121"/>
            </a:xfrm>
            <a:prstGeom prst="rect">
              <a:avLst/>
            </a:prstGeom>
            <a:solidFill>
              <a:schemeClr val="accent4"/>
            </a:solidFill>
            <a:ln w="190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grpSp>
      <p:sp>
        <p:nvSpPr>
          <p:cNvPr id="58" name="Rectangle 57"/>
          <p:cNvSpPr/>
          <p:nvPr/>
        </p:nvSpPr>
        <p:spPr bwMode="auto">
          <a:xfrm>
            <a:off x="3108638" y="4846495"/>
            <a:ext cx="10473485" cy="1351104"/>
          </a:xfrm>
          <a:prstGeom prst="rect">
            <a:avLst/>
          </a:prstGeom>
          <a:solidFill>
            <a:srgbClr val="F6A01A">
              <a:alpha val="1000"/>
            </a:srgbClr>
          </a:solidFill>
          <a:ln>
            <a:noFill/>
          </a:ln>
          <a:effectLst>
            <a:glow rad="152400">
              <a:srgbClr val="6D95ED">
                <a:alpha val="80000"/>
              </a:srgbClr>
            </a:glow>
          </a:effectLst>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a:endParaRPr lang="en-US" dirty="0">
              <a:latin typeface="Arial" panose="020B0604020202020204" pitchFamily="34" charset="0"/>
            </a:endParaRPr>
          </a:p>
        </p:txBody>
      </p:sp>
      <p:sp>
        <p:nvSpPr>
          <p:cNvPr id="59" name="Rectangle 58"/>
          <p:cNvSpPr/>
          <p:nvPr/>
        </p:nvSpPr>
        <p:spPr bwMode="auto">
          <a:xfrm>
            <a:off x="6730684" y="6484414"/>
            <a:ext cx="6944359" cy="1146873"/>
          </a:xfrm>
          <a:prstGeom prst="rect">
            <a:avLst/>
          </a:prstGeom>
          <a:solidFill>
            <a:schemeClr val="bg2">
              <a:lumMod val="60000"/>
              <a:lumOff val="40000"/>
            </a:schemeClr>
          </a:solidFill>
          <a:ln w="25400" cap="flat" cmpd="sng" algn="ctr">
            <a:noFill/>
            <a:prstDash val="solid"/>
          </a:ln>
          <a:effectLst/>
        </p:spPr>
        <p:txBody>
          <a:bodyPr lIns="274320" anchor="ctr"/>
          <a:lstStyle/>
          <a:p>
            <a:endParaRPr lang="en-US" dirty="0">
              <a:solidFill>
                <a:srgbClr val="282828"/>
              </a:solidFill>
              <a:latin typeface="Arial" panose="020B0604020202020204" pitchFamily="34" charset="0"/>
              <a:cs typeface="MS PGothic" charset="0"/>
            </a:endParaRPr>
          </a:p>
          <a:p>
            <a:r>
              <a:rPr lang="en-US" dirty="0">
                <a:solidFill>
                  <a:srgbClr val="282828"/>
                </a:solidFill>
                <a:latin typeface="Arial" panose="020B0604020202020204" pitchFamily="34" charset="0"/>
                <a:cs typeface="MS PGothic" charset="0"/>
              </a:rPr>
              <a:t>	</a:t>
            </a:r>
          </a:p>
        </p:txBody>
      </p:sp>
      <p:sp>
        <p:nvSpPr>
          <p:cNvPr id="60" name="Rectangle 59"/>
          <p:cNvSpPr/>
          <p:nvPr/>
        </p:nvSpPr>
        <p:spPr bwMode="auto">
          <a:xfrm>
            <a:off x="6748782" y="5568391"/>
            <a:ext cx="6662420" cy="493396"/>
          </a:xfrm>
          <a:prstGeom prst="rect">
            <a:avLst/>
          </a:prstGeom>
          <a:solidFill>
            <a:schemeClr val="accent2"/>
          </a:solidFill>
          <a:ln w="19050" cap="flat" cmpd="sng" algn="ctr">
            <a:solidFill>
              <a:schemeClr val="accent5"/>
            </a:solidFill>
            <a:prstDash val="solid"/>
          </a:ln>
          <a:effectLst/>
        </p:spPr>
        <p:txBody>
          <a:bodyPr lIns="274320" anchor="ctr"/>
          <a:lstStyle/>
          <a:p>
            <a:pPr algn="ctr">
              <a:defRPr/>
            </a:pPr>
            <a:r>
              <a:rPr lang="en-US" sz="2000" kern="0" dirty="0">
                <a:solidFill>
                  <a:srgbClr val="FFFFFF"/>
                </a:solidFill>
                <a:latin typeface="Arial"/>
              </a:rPr>
              <a:t>Ruby Interpreter</a:t>
            </a:r>
          </a:p>
        </p:txBody>
      </p:sp>
      <p:sp>
        <p:nvSpPr>
          <p:cNvPr id="61" name="TextBox 60"/>
          <p:cNvSpPr txBox="1"/>
          <p:nvPr/>
        </p:nvSpPr>
        <p:spPr bwMode="auto">
          <a:xfrm>
            <a:off x="4662034" y="5305149"/>
            <a:ext cx="1829078" cy="940257"/>
          </a:xfrm>
          <a:prstGeom prst="rect">
            <a:avLst/>
          </a:prstGeom>
          <a:noFill/>
        </p:spPr>
        <p:txBody>
          <a:bodyPr wrap="square">
            <a:spAutoFit/>
          </a:bodyPr>
          <a:lstStyle/>
          <a:p>
            <a:pPr>
              <a:lnSpc>
                <a:spcPct val="95000"/>
              </a:lnSpc>
              <a:spcBef>
                <a:spcPts val="400"/>
              </a:spcBef>
              <a:defRPr/>
            </a:pPr>
            <a:r>
              <a:rPr lang="en-US" sz="2900" kern="0" dirty="0" smtClean="0">
                <a:solidFill>
                  <a:srgbClr val="000000"/>
                </a:solidFill>
                <a:latin typeface="Arial" panose="020B0604020202020204" pitchFamily="34" charset="0"/>
                <a:ea typeface="MS PGothic" panose="020B0600070205080204" pitchFamily="34" charset="-128"/>
              </a:rPr>
              <a:t>Jchef package</a:t>
            </a:r>
            <a:endParaRPr lang="en-US" sz="2900" kern="0" dirty="0">
              <a:solidFill>
                <a:srgbClr val="000000"/>
              </a:solidFill>
              <a:latin typeface="Arial" panose="020B0604020202020204" pitchFamily="34" charset="0"/>
              <a:ea typeface="MS PGothic" panose="020B0600070205080204" pitchFamily="34" charset="-128"/>
            </a:endParaRPr>
          </a:p>
        </p:txBody>
      </p:sp>
      <p:sp>
        <p:nvSpPr>
          <p:cNvPr id="62" name="Rectangle 61"/>
          <p:cNvSpPr>
            <a:spLocks noChangeArrowheads="1"/>
          </p:cNvSpPr>
          <p:nvPr/>
        </p:nvSpPr>
        <p:spPr bwMode="auto">
          <a:xfrm>
            <a:off x="7633966" y="2014310"/>
            <a:ext cx="5137794" cy="576091"/>
          </a:xfrm>
          <a:prstGeom prst="rect">
            <a:avLst/>
          </a:prstGeom>
          <a:noFill/>
          <a:ln>
            <a:noFill/>
          </a:ln>
          <a:effectLst/>
          <a:extLst/>
        </p:spPr>
        <p:txBody>
          <a:bodyPr anchor="ctr"/>
          <a:lstStyle/>
          <a:p>
            <a:pPr algn="ctr">
              <a:defRPr/>
            </a:pPr>
            <a:r>
              <a:rPr lang="en-US" sz="3400" b="1" kern="0" dirty="0">
                <a:solidFill>
                  <a:schemeClr val="bg1"/>
                </a:solidFill>
                <a:latin typeface="Arial"/>
              </a:rPr>
              <a:t>EX | QFX | MX</a:t>
            </a:r>
          </a:p>
        </p:txBody>
      </p:sp>
      <p:sp>
        <p:nvSpPr>
          <p:cNvPr id="63" name="Rectangle 62"/>
          <p:cNvSpPr/>
          <p:nvPr/>
        </p:nvSpPr>
        <p:spPr bwMode="auto">
          <a:xfrm>
            <a:off x="7635242" y="2957688"/>
            <a:ext cx="5242560" cy="1310012"/>
          </a:xfrm>
          <a:prstGeom prst="rect">
            <a:avLst/>
          </a:prstGeom>
          <a:solidFill>
            <a:schemeClr val="accent2"/>
          </a:solidFill>
          <a:ln w="25400" cap="flat" cmpd="sng" algn="ctr">
            <a:solidFill>
              <a:schemeClr val="accent4"/>
            </a:solidFill>
            <a:prstDash val="solid"/>
          </a:ln>
          <a:effectLst/>
        </p:spPr>
        <p:txBody>
          <a:bodyPr anchor="ctr"/>
          <a:lstStyle/>
          <a:p>
            <a:pPr algn="ctr">
              <a:defRPr/>
            </a:pPr>
            <a:r>
              <a:rPr lang="en-US" kern="0" dirty="0">
                <a:solidFill>
                  <a:srgbClr val="FFFFFF"/>
                </a:solidFill>
                <a:latin typeface="Arial"/>
              </a:rPr>
              <a:t>Chef  </a:t>
            </a:r>
            <a:r>
              <a:rPr lang="en-US" kern="0" dirty="0" smtClean="0">
                <a:solidFill>
                  <a:srgbClr val="FFFFFF"/>
                </a:solidFill>
                <a:latin typeface="Arial"/>
              </a:rPr>
              <a:t>“netdev” </a:t>
            </a:r>
            <a:r>
              <a:rPr lang="en-US" kern="0" dirty="0">
                <a:solidFill>
                  <a:srgbClr val="FFFFFF"/>
                </a:solidFill>
                <a:latin typeface="Arial"/>
              </a:rPr>
              <a:t>module</a:t>
            </a:r>
          </a:p>
        </p:txBody>
      </p:sp>
      <p:sp>
        <p:nvSpPr>
          <p:cNvPr id="64" name="Rounded Rectangle 63"/>
          <p:cNvSpPr/>
          <p:nvPr/>
        </p:nvSpPr>
        <p:spPr bwMode="auto">
          <a:xfrm>
            <a:off x="10815084" y="6908560"/>
            <a:ext cx="1941782" cy="411493"/>
          </a:xfrm>
          <a:prstGeom prst="roundRect">
            <a:avLst/>
          </a:prstGeom>
          <a:solidFill>
            <a:schemeClr val="accent5"/>
          </a:solidFill>
          <a:ln w="25400" cap="flat" cmpd="sng" algn="ctr">
            <a:noFill/>
            <a:prstDash val="solid"/>
          </a:ln>
          <a:effectLst/>
        </p:spPr>
        <p:txBody>
          <a:bodyPr anchor="ct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algn="ctr" eaLnBrk="1" hangingPunct="1"/>
            <a:r>
              <a:rPr lang="en-US" sz="1700" dirty="0">
                <a:solidFill>
                  <a:schemeClr val="bg1"/>
                </a:solidFill>
              </a:rPr>
              <a:t>NETCONF</a:t>
            </a:r>
            <a:endParaRPr lang="en-US" dirty="0">
              <a:solidFill>
                <a:schemeClr val="bg1"/>
              </a:solidFill>
            </a:endParaRPr>
          </a:p>
        </p:txBody>
      </p:sp>
      <p:pic>
        <p:nvPicPr>
          <p:cNvPr id="65" name="Picture 87" descr="junos_os.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26216" y="6558844"/>
            <a:ext cx="1068082" cy="673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Rectangle 65"/>
          <p:cNvSpPr/>
          <p:nvPr/>
        </p:nvSpPr>
        <p:spPr bwMode="auto">
          <a:xfrm>
            <a:off x="7477705" y="7269910"/>
            <a:ext cx="1165104" cy="338554"/>
          </a:xfrm>
          <a:prstGeom prst="rect">
            <a:avLst/>
          </a:prstGeom>
        </p:spPr>
        <p:txBody>
          <a:bodyPr wrap="none">
            <a:spAutoFit/>
          </a:bodyPr>
          <a:lstStyle/>
          <a:p>
            <a:pPr algn="ctr">
              <a:defRPr/>
            </a:pPr>
            <a:r>
              <a:rPr lang="en-US" sz="1600" kern="0" dirty="0">
                <a:solidFill>
                  <a:srgbClr val="282828"/>
                </a:solidFill>
                <a:latin typeface="Arial" panose="020B0604020202020204" pitchFamily="34" charset="0"/>
                <a:ea typeface="MS PGothic" panose="020B0600070205080204" pitchFamily="34" charset="-128"/>
              </a:rPr>
              <a:t>(FreeBSD)</a:t>
            </a:r>
          </a:p>
        </p:txBody>
      </p:sp>
      <p:sp>
        <p:nvSpPr>
          <p:cNvPr id="67" name="Rectangle 66"/>
          <p:cNvSpPr/>
          <p:nvPr/>
        </p:nvSpPr>
        <p:spPr bwMode="auto">
          <a:xfrm>
            <a:off x="10134602" y="4987790"/>
            <a:ext cx="3276600" cy="493395"/>
          </a:xfrm>
          <a:prstGeom prst="rect">
            <a:avLst/>
          </a:prstGeom>
          <a:solidFill>
            <a:schemeClr val="accent2"/>
          </a:solidFill>
          <a:ln w="19050" cap="flat" cmpd="sng" algn="ctr">
            <a:solidFill>
              <a:schemeClr val="accent4"/>
            </a:solidFill>
            <a:prstDash val="solid"/>
          </a:ln>
          <a:effectLst/>
        </p:spPr>
        <p:txBody>
          <a:bodyPr lIns="45720" rIns="45720" anchor="ctr"/>
          <a:lstStyle/>
          <a:p>
            <a:pPr algn="ctr">
              <a:defRPr/>
            </a:pPr>
            <a:r>
              <a:rPr lang="en-US" sz="2000" kern="0" dirty="0">
                <a:solidFill>
                  <a:srgbClr val="FFFFFF"/>
                </a:solidFill>
                <a:latin typeface="Arial"/>
              </a:rPr>
              <a:t>NETCONF </a:t>
            </a:r>
            <a:r>
              <a:rPr lang="en-US" sz="2000" kern="0" dirty="0" smtClean="0">
                <a:solidFill>
                  <a:srgbClr val="FFFFFF"/>
                </a:solidFill>
                <a:latin typeface="Arial"/>
              </a:rPr>
              <a:t>“gem”</a:t>
            </a:r>
            <a:endParaRPr lang="en-US" sz="2000" kern="0" dirty="0">
              <a:solidFill>
                <a:srgbClr val="FFFFFF"/>
              </a:solidFill>
              <a:latin typeface="Arial"/>
            </a:endParaRPr>
          </a:p>
        </p:txBody>
      </p:sp>
      <p:cxnSp>
        <p:nvCxnSpPr>
          <p:cNvPr id="68" name="Straight Arrow Connector 90"/>
          <p:cNvCxnSpPr>
            <a:cxnSpLocks noChangeShapeType="1"/>
          </p:cNvCxnSpPr>
          <p:nvPr/>
        </p:nvCxnSpPr>
        <p:spPr bwMode="auto">
          <a:xfrm>
            <a:off x="11785975" y="4267396"/>
            <a:ext cx="0" cy="707837"/>
          </a:xfrm>
          <a:prstGeom prst="straightConnector1">
            <a:avLst/>
          </a:prstGeom>
          <a:noFill/>
          <a:ln w="38100">
            <a:solidFill>
              <a:srgbClr val="000000"/>
            </a:solidFill>
            <a:round/>
            <a:headEnd type="arrow" w="med" len="sm"/>
            <a:tailEnd type="arrow" w="med" len="sm"/>
          </a:ln>
          <a:extLst>
            <a:ext uri="{909E8E84-426E-40dd-AFC4-6F175D3DCCD1}">
              <a14:hiddenFill xmlns="" xmlns:a14="http://schemas.microsoft.com/office/drawing/2010/main">
                <a:noFill/>
              </a14:hiddenFill>
            </a:ext>
          </a:extLst>
        </p:spPr>
      </p:cxnSp>
      <p:cxnSp>
        <p:nvCxnSpPr>
          <p:cNvPr id="69" name="Straight Arrow Connector 91"/>
          <p:cNvCxnSpPr>
            <a:cxnSpLocks noChangeShapeType="1"/>
          </p:cNvCxnSpPr>
          <p:nvPr/>
        </p:nvCxnSpPr>
        <p:spPr bwMode="auto">
          <a:xfrm>
            <a:off x="8812623" y="4267396"/>
            <a:ext cx="0" cy="676184"/>
          </a:xfrm>
          <a:prstGeom prst="straightConnector1">
            <a:avLst/>
          </a:prstGeom>
          <a:noFill/>
          <a:ln w="38100">
            <a:solidFill>
              <a:srgbClr val="000000"/>
            </a:solidFill>
            <a:round/>
            <a:headEnd type="arrow" w="med" len="sm"/>
            <a:tailEnd type="arrow" w="med" len="sm"/>
          </a:ln>
          <a:extLst>
            <a:ext uri="{909E8E84-426E-40dd-AFC4-6F175D3DCCD1}">
              <a14:hiddenFill xmlns="" xmlns:a14="http://schemas.microsoft.com/office/drawing/2010/main">
                <a:noFill/>
              </a14:hiddenFill>
            </a:ext>
          </a:extLst>
        </p:spPr>
      </p:cxnSp>
      <p:cxnSp>
        <p:nvCxnSpPr>
          <p:cNvPr id="70" name="Straight Arrow Connector 92"/>
          <p:cNvCxnSpPr>
            <a:cxnSpLocks noChangeShapeType="1"/>
          </p:cNvCxnSpPr>
          <p:nvPr/>
        </p:nvCxnSpPr>
        <p:spPr bwMode="auto">
          <a:xfrm>
            <a:off x="11785975" y="5472653"/>
            <a:ext cx="0" cy="1368414"/>
          </a:xfrm>
          <a:prstGeom prst="straightConnector1">
            <a:avLst/>
          </a:prstGeom>
          <a:noFill/>
          <a:ln w="38100">
            <a:solidFill>
              <a:srgbClr val="000000"/>
            </a:solidFill>
            <a:round/>
            <a:headEnd type="arrow" w="med" len="sm"/>
            <a:tailEnd type="arrow" w="med" len="sm"/>
          </a:ln>
          <a:extLst>
            <a:ext uri="{909E8E84-426E-40dd-AFC4-6F175D3DCCD1}">
              <a14:hiddenFill xmlns="" xmlns:a14="http://schemas.microsoft.com/office/drawing/2010/main">
                <a:noFill/>
              </a14:hiddenFill>
            </a:ext>
          </a:extLst>
        </p:spPr>
      </p:cxnSp>
      <p:sp>
        <p:nvSpPr>
          <p:cNvPr id="71" name="Rectangle 70"/>
          <p:cNvSpPr/>
          <p:nvPr/>
        </p:nvSpPr>
        <p:spPr bwMode="auto">
          <a:xfrm>
            <a:off x="828675" y="1993624"/>
            <a:ext cx="3888107" cy="1325309"/>
          </a:xfrm>
          <a:prstGeom prst="rect">
            <a:avLst/>
          </a:prstGeom>
          <a:solidFill>
            <a:schemeClr val="bg1"/>
          </a:solidFill>
          <a:ln w="19050" cap="flat" cmpd="sng" algn="ctr">
            <a:solidFill>
              <a:schemeClr val="accent4"/>
            </a:solidFill>
            <a:prstDash val="solid"/>
            <a:headEnd/>
            <a:tailEnd/>
          </a:ln>
          <a:effectLst/>
        </p:spPr>
        <p:txBody>
          <a:bodyPr/>
          <a:lstStyle/>
          <a:p>
            <a:endParaRPr lang="en-US" dirty="0">
              <a:solidFill>
                <a:srgbClr val="FFFFFF"/>
              </a:solidFill>
              <a:latin typeface="Arial" panose="020B0604020202020204" pitchFamily="34" charset="0"/>
              <a:cs typeface="MS PGothic" charset="0"/>
            </a:endParaRPr>
          </a:p>
        </p:txBody>
      </p:sp>
      <p:sp>
        <p:nvSpPr>
          <p:cNvPr id="72" name="TextBox 71"/>
          <p:cNvSpPr txBox="1"/>
          <p:nvPr/>
        </p:nvSpPr>
        <p:spPr bwMode="auto">
          <a:xfrm>
            <a:off x="1714219" y="2091838"/>
            <a:ext cx="2598137" cy="446276"/>
          </a:xfrm>
          <a:prstGeom prst="rect">
            <a:avLst/>
          </a:prstGeom>
          <a:noFill/>
        </p:spPr>
        <p:txBody>
          <a:bodyPr wrap="square">
            <a:spAutoFit/>
          </a:bodyPr>
          <a:lstStyle/>
          <a:p>
            <a:pPr>
              <a:defRPr/>
            </a:pPr>
            <a:r>
              <a:rPr lang="en-US" b="1" kern="0" dirty="0">
                <a:solidFill>
                  <a:schemeClr val="accent2"/>
                </a:solidFill>
                <a:latin typeface="Arial" panose="020B0604020202020204" pitchFamily="34" charset="0"/>
                <a:ea typeface="MS PGothic" panose="020B0600070205080204" pitchFamily="34" charset="-128"/>
              </a:rPr>
              <a:t>Chef Server</a:t>
            </a:r>
          </a:p>
        </p:txBody>
      </p:sp>
      <p:sp>
        <p:nvSpPr>
          <p:cNvPr id="73" name="TextBox 72"/>
          <p:cNvSpPr txBox="1"/>
          <p:nvPr/>
        </p:nvSpPr>
        <p:spPr bwMode="auto">
          <a:xfrm>
            <a:off x="828675" y="3398031"/>
            <a:ext cx="5605992" cy="677108"/>
          </a:xfrm>
          <a:prstGeom prst="rect">
            <a:avLst/>
          </a:prstGeom>
          <a:noFill/>
        </p:spPr>
        <p:txBody>
          <a:bodyPr wrap="square">
            <a:spAutoFit/>
          </a:bodyPr>
          <a:lstStyle/>
          <a:p>
            <a:pPr>
              <a:lnSpc>
                <a:spcPct val="95000"/>
              </a:lnSpc>
              <a:spcBef>
                <a:spcPts val="400"/>
              </a:spcBef>
              <a:defRPr/>
            </a:pPr>
            <a:r>
              <a:rPr lang="en-US" sz="2000" kern="0" dirty="0" smtClean="0">
                <a:solidFill>
                  <a:schemeClr val="accent2"/>
                </a:solidFill>
                <a:latin typeface="Arial" panose="020B0604020202020204" pitchFamily="34" charset="0"/>
                <a:ea typeface="MS PGothic" panose="020B0600070205080204" pitchFamily="34" charset="-128"/>
              </a:rPr>
              <a:t>“netdev</a:t>
            </a:r>
            <a:r>
              <a:rPr lang="en-US" sz="2000" kern="0" dirty="0">
                <a:solidFill>
                  <a:schemeClr val="accent2"/>
                </a:solidFill>
                <a:latin typeface="Arial" panose="020B0604020202020204" pitchFamily="34" charset="0"/>
                <a:ea typeface="MS PGothic" panose="020B0600070205080204" pitchFamily="34" charset="-128"/>
              </a:rPr>
              <a:t>” module stored on the Chef Server.  Chef Client downloads the module to the </a:t>
            </a:r>
            <a:r>
              <a:rPr lang="en-US" sz="2000" kern="0" dirty="0" smtClean="0">
                <a:solidFill>
                  <a:schemeClr val="accent2"/>
                </a:solidFill>
                <a:latin typeface="Arial" panose="020B0604020202020204" pitchFamily="34" charset="0"/>
                <a:ea typeface="MS PGothic" panose="020B0600070205080204" pitchFamily="34" charset="-128"/>
              </a:rPr>
              <a:t>switch.</a:t>
            </a:r>
            <a:endParaRPr lang="en-US" sz="2000" kern="0" dirty="0">
              <a:solidFill>
                <a:schemeClr val="accent2"/>
              </a:solidFill>
              <a:latin typeface="Arial" panose="020B0604020202020204" pitchFamily="34" charset="0"/>
              <a:ea typeface="MS PGothic" panose="020B0600070205080204" pitchFamily="34" charset="-128"/>
            </a:endParaRPr>
          </a:p>
        </p:txBody>
      </p:sp>
      <p:sp>
        <p:nvSpPr>
          <p:cNvPr id="74" name="TextBox 73"/>
          <p:cNvSpPr txBox="1"/>
          <p:nvPr/>
        </p:nvSpPr>
        <p:spPr bwMode="auto">
          <a:xfrm>
            <a:off x="828675" y="6483357"/>
            <a:ext cx="5377039" cy="1323439"/>
          </a:xfrm>
          <a:prstGeom prst="rect">
            <a:avLst/>
          </a:prstGeom>
          <a:noFill/>
        </p:spPr>
        <p:txBody>
          <a:bodyPr wrap="square">
            <a:spAutoFit/>
          </a:bodyPr>
          <a:lstStyle/>
          <a:p>
            <a:pPr>
              <a:defRPr/>
            </a:pPr>
            <a:r>
              <a:rPr lang="en-US" sz="2000" kern="0" dirty="0">
                <a:solidFill>
                  <a:schemeClr val="accent2"/>
                </a:solidFill>
                <a:latin typeface="Arial" panose="020B0604020202020204" pitchFamily="34" charset="0"/>
                <a:ea typeface="MS PGothic" panose="020B0600070205080204" pitchFamily="34" charset="-128"/>
              </a:rPr>
              <a:t>Junos products are equipped with a NETCONF API that enables programmatic  configuration changes and operational management via secure XML RPC</a:t>
            </a:r>
          </a:p>
        </p:txBody>
      </p:sp>
      <p:pic>
        <p:nvPicPr>
          <p:cNvPr id="75" name="Picture 104" descr="Junos_SDK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142504" y="4840249"/>
            <a:ext cx="1456773" cy="657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 name="Rectangle 75"/>
          <p:cNvSpPr/>
          <p:nvPr/>
        </p:nvSpPr>
        <p:spPr bwMode="auto">
          <a:xfrm>
            <a:off x="6748782" y="4987790"/>
            <a:ext cx="3276600" cy="493395"/>
          </a:xfrm>
          <a:prstGeom prst="rect">
            <a:avLst/>
          </a:prstGeom>
          <a:solidFill>
            <a:schemeClr val="accent2"/>
          </a:solidFill>
          <a:ln w="19050" cap="flat" cmpd="sng" algn="ctr">
            <a:solidFill>
              <a:schemeClr val="accent4"/>
            </a:solidFill>
            <a:prstDash val="solid"/>
          </a:ln>
          <a:effectLst/>
        </p:spPr>
        <p:txBody>
          <a:bodyPr lIns="45720" rIns="45720" anchor="ctr"/>
          <a:lstStyle/>
          <a:p>
            <a:pPr algn="ctr"/>
            <a:endParaRPr lang="en-US" dirty="0">
              <a:solidFill>
                <a:srgbClr val="FFFFFF"/>
              </a:solidFill>
              <a:latin typeface="Arial" panose="020B0604020202020204" pitchFamily="34" charset="0"/>
              <a:cs typeface="MS PGothic" charset="0"/>
            </a:endParaRPr>
          </a:p>
        </p:txBody>
      </p:sp>
      <p:sp>
        <p:nvSpPr>
          <p:cNvPr id="77" name="TextBox 76"/>
          <p:cNvSpPr txBox="1"/>
          <p:nvPr/>
        </p:nvSpPr>
        <p:spPr bwMode="auto">
          <a:xfrm>
            <a:off x="7302503" y="5044318"/>
            <a:ext cx="2507541" cy="361637"/>
          </a:xfrm>
          <a:prstGeom prst="rect">
            <a:avLst/>
          </a:prstGeom>
          <a:noFill/>
        </p:spPr>
        <p:txBody>
          <a:bodyPr wrap="square">
            <a:spAutoFit/>
          </a:bodyPr>
          <a:lstStyle>
            <a:lvl1pPr eaLnBrk="0" hangingPunct="0">
              <a:defRPr>
                <a:solidFill>
                  <a:schemeClr val="tx1"/>
                </a:solidFill>
                <a:latin typeface="Arial" charset="0"/>
                <a:ea typeface="MS PGothic" charset="0"/>
                <a:cs typeface="MS PGothic" charset="0"/>
              </a:defRPr>
            </a:lvl1pPr>
            <a:lvl2pPr marL="742950" indent="-285750" eaLnBrk="0" hangingPunct="0">
              <a:defRPr>
                <a:solidFill>
                  <a:schemeClr val="tx1"/>
                </a:solidFill>
                <a:latin typeface="Arial" charset="0"/>
                <a:ea typeface="MS PGothic" charset="0"/>
                <a:cs typeface="MS PGothic" charset="0"/>
              </a:defRPr>
            </a:lvl2pPr>
            <a:lvl3pPr marL="1143000" indent="-228600" eaLnBrk="0" hangingPunct="0">
              <a:defRPr>
                <a:solidFill>
                  <a:schemeClr val="tx1"/>
                </a:solidFill>
                <a:latin typeface="Arial" charset="0"/>
                <a:ea typeface="MS PGothic" charset="0"/>
                <a:cs typeface="MS PGothic" charset="0"/>
              </a:defRPr>
            </a:lvl3pPr>
            <a:lvl4pPr marL="1600200" indent="-228600" eaLnBrk="0" hangingPunct="0">
              <a:defRPr>
                <a:solidFill>
                  <a:schemeClr val="tx1"/>
                </a:solidFill>
                <a:latin typeface="Arial" charset="0"/>
                <a:ea typeface="MS PGothic" charset="0"/>
                <a:cs typeface="MS PGothic" charset="0"/>
              </a:defRPr>
            </a:lvl4pPr>
            <a:lvl5pPr marL="2057400" indent="-228600" eaLnBrk="0" hangingPunct="0">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Arial" charset="0"/>
                <a:ea typeface="MS PGothic" charset="0"/>
                <a:cs typeface="MS PGothic" charset="0"/>
              </a:defRPr>
            </a:lvl9pPr>
          </a:lstStyle>
          <a:p>
            <a:pPr eaLnBrk="1" hangingPunct="1">
              <a:lnSpc>
                <a:spcPts val="2143"/>
              </a:lnSpc>
            </a:pPr>
            <a:r>
              <a:rPr lang="en-US" sz="2000" dirty="0">
                <a:solidFill>
                  <a:schemeClr val="bg1"/>
                </a:solidFill>
              </a:rPr>
              <a:t>Chef Client</a:t>
            </a:r>
          </a:p>
        </p:txBody>
      </p:sp>
      <p:cxnSp>
        <p:nvCxnSpPr>
          <p:cNvPr id="88" name="Straight Arrow Connector 87"/>
          <p:cNvCxnSpPr/>
          <p:nvPr/>
        </p:nvCxnSpPr>
        <p:spPr>
          <a:xfrm flipH="1">
            <a:off x="4763911" y="3138310"/>
            <a:ext cx="2799646" cy="0"/>
          </a:xfrm>
          <a:prstGeom prst="straightConnector1">
            <a:avLst/>
          </a:prstGeom>
          <a:noFill/>
          <a:ln w="38100">
            <a:solidFill>
              <a:schemeClr val="accent3">
                <a:lumMod val="75000"/>
              </a:schemeClr>
            </a:solidFill>
            <a:prstDash val="dash"/>
            <a:round/>
            <a:headEnd type="arrow" w="med" len="sm"/>
            <a:tailEnd/>
          </a:ln>
          <a:extLst>
            <a:ext uri="{909E8E84-426E-40dd-AFC4-6F175D3DCCD1}">
              <a14:hiddenFill xmlns="" xmlns:a14="http://schemas.microsoft.com/office/drawing/2010/main">
                <a:noFill/>
              </a14:hiddenFill>
            </a:ext>
          </a:extLst>
        </p:spPr>
      </p:cxnSp>
      <p:sp>
        <p:nvSpPr>
          <p:cNvPr id="91" name="Rectangle 90"/>
          <p:cNvSpPr/>
          <p:nvPr/>
        </p:nvSpPr>
        <p:spPr bwMode="auto">
          <a:xfrm>
            <a:off x="3139441" y="2743623"/>
            <a:ext cx="1577341" cy="575310"/>
          </a:xfrm>
          <a:prstGeom prst="rect">
            <a:avLst/>
          </a:prstGeom>
          <a:solidFill>
            <a:schemeClr val="accent2"/>
          </a:solidFill>
          <a:ln w="25400" cap="flat" cmpd="sng" algn="ctr">
            <a:solidFill>
              <a:schemeClr val="accent4"/>
            </a:solidFill>
            <a:prstDash val="solid"/>
          </a:ln>
          <a:effectLst/>
        </p:spPr>
        <p:txBody>
          <a:bodyPr anchor="ctr"/>
          <a:lstStyle/>
          <a:p>
            <a:pPr algn="ctr">
              <a:defRPr/>
            </a:pPr>
            <a:r>
              <a:rPr lang="en-US" sz="2000" kern="0" dirty="0">
                <a:solidFill>
                  <a:srgbClr val="FFFFFF"/>
                </a:solidFill>
                <a:latin typeface="Arial"/>
              </a:rPr>
              <a:t>"netdev"</a:t>
            </a:r>
          </a:p>
        </p:txBody>
      </p:sp>
      <p:pic>
        <p:nvPicPr>
          <p:cNvPr id="54" name="Picture 53" descr="chef.png"/>
          <p:cNvPicPr>
            <a:picLocks noChangeAspect="1"/>
          </p:cNvPicPr>
          <p:nvPr/>
        </p:nvPicPr>
        <p:blipFill rotWithShape="1">
          <a:blip r:embed="rId6">
            <a:extLst>
              <a:ext uri="{28A0092B-C50C-407E-A947-70E740481C1C}">
                <a14:useLocalDpi xmlns:a14="http://schemas.microsoft.com/office/drawing/2010/main" val="0"/>
              </a:ext>
            </a:extLst>
          </a:blip>
          <a:srcRect l="27571" r="22741" b="45907"/>
          <a:stretch/>
        </p:blipFill>
        <p:spPr>
          <a:xfrm>
            <a:off x="933450" y="2060445"/>
            <a:ext cx="703439" cy="602339"/>
          </a:xfrm>
          <a:prstGeom prst="rect">
            <a:avLst/>
          </a:prstGeom>
        </p:spPr>
      </p:pic>
      <p:pic>
        <p:nvPicPr>
          <p:cNvPr id="93" name="Picture 92" descr="chef.png"/>
          <p:cNvPicPr>
            <a:picLocks noChangeAspect="1"/>
          </p:cNvPicPr>
          <p:nvPr/>
        </p:nvPicPr>
        <p:blipFill rotWithShape="1">
          <a:blip r:embed="rId6">
            <a:extLst>
              <a:ext uri="{28A0092B-C50C-407E-A947-70E740481C1C}">
                <a14:useLocalDpi xmlns:a14="http://schemas.microsoft.com/office/drawing/2010/main" val="0"/>
              </a:ext>
            </a:extLst>
          </a:blip>
          <a:srcRect l="27571" r="22741" b="45907"/>
          <a:stretch/>
        </p:blipFill>
        <p:spPr>
          <a:xfrm>
            <a:off x="6826875" y="5059337"/>
            <a:ext cx="409098" cy="350301"/>
          </a:xfrm>
          <a:prstGeom prst="rect">
            <a:avLst/>
          </a:prstGeom>
        </p:spPr>
      </p:pic>
    </p:spTree>
    <p:custDataLst>
      <p:tags r:id="rId1"/>
    </p:custDataLst>
    <p:extLst>
      <p:ext uri="{BB962C8B-B14F-4D97-AF65-F5344CB8AC3E}">
        <p14:creationId xmlns:p14="http://schemas.microsoft.com/office/powerpoint/2010/main" val="6764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828674" y="2584714"/>
            <a:ext cx="4099416" cy="4704779"/>
            <a:chOff x="828674" y="2584714"/>
            <a:chExt cx="4099416" cy="4704779"/>
          </a:xfrm>
        </p:grpSpPr>
        <p:sp>
          <p:nvSpPr>
            <p:cNvPr id="42" name="Rectangle 41"/>
            <p:cNvSpPr/>
            <p:nvPr/>
          </p:nvSpPr>
          <p:spPr>
            <a:xfrm>
              <a:off x="828676" y="2584714"/>
              <a:ext cx="4084751" cy="1385267"/>
            </a:xfrm>
            <a:prstGeom prst="rect">
              <a:avLst/>
            </a:prstGeom>
            <a:solidFill>
              <a:schemeClr val="accent5"/>
            </a:solidFill>
            <a:ln w="6350" cmpd="sng">
              <a:solidFill>
                <a:schemeClr val="accent5"/>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sp>
          <p:nvSpPr>
            <p:cNvPr id="43" name="Rectangle 3"/>
            <p:cNvSpPr>
              <a:spLocks noChangeArrowheads="1"/>
            </p:cNvSpPr>
            <p:nvPr/>
          </p:nvSpPr>
          <p:spPr bwMode="auto">
            <a:xfrm rot="10800000">
              <a:off x="828674" y="3973307"/>
              <a:ext cx="4084751" cy="3316186"/>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46" name="Rectangle 45"/>
            <p:cNvSpPr/>
            <p:nvPr/>
          </p:nvSpPr>
          <p:spPr bwMode="auto">
            <a:xfrm>
              <a:off x="1087447" y="4293827"/>
              <a:ext cx="3840643" cy="2654329"/>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Simplified operations</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Increased operations control</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Standardization</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Pro-active remediation</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Reduced remediation time</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Hardened certification</a:t>
              </a:r>
            </a:p>
          </p:txBody>
        </p:sp>
        <p:sp>
          <p:nvSpPr>
            <p:cNvPr id="49" name="TextBox 48"/>
            <p:cNvSpPr txBox="1"/>
            <p:nvPr/>
          </p:nvSpPr>
          <p:spPr>
            <a:xfrm>
              <a:off x="1157558" y="2754048"/>
              <a:ext cx="3426986" cy="1046598"/>
            </a:xfrm>
            <a:prstGeom prst="rect">
              <a:avLst/>
            </a:prstGeom>
            <a:noFill/>
          </p:spPr>
          <p:txBody>
            <a:bodyPr wrap="square" lIns="109887" tIns="54942" rIns="109887" bIns="54942" rtlCol="0">
              <a:spAutoFit/>
            </a:bodyPr>
            <a:lstStyle/>
            <a:p>
              <a:pPr algn="ctr">
                <a:lnSpc>
                  <a:spcPct val="95000"/>
                </a:lnSpc>
                <a:spcBef>
                  <a:spcPts val="400"/>
                </a:spcBef>
              </a:pPr>
              <a:r>
                <a:rPr lang="en-US" sz="3200" b="1" dirty="0">
                  <a:solidFill>
                    <a:srgbClr val="FFFFFF"/>
                  </a:solidFill>
                  <a:latin typeface="Arial"/>
                  <a:cs typeface="Arial"/>
                </a:rPr>
                <a:t>Business  </a:t>
              </a:r>
              <a:r>
                <a:rPr lang="en-US" sz="3200" b="1" dirty="0" smtClean="0">
                  <a:solidFill>
                    <a:srgbClr val="FFFFFF"/>
                  </a:solidFill>
                  <a:latin typeface="Arial"/>
                  <a:cs typeface="Arial"/>
                </a:rPr>
                <a:t>Continuity</a:t>
              </a:r>
              <a:endParaRPr lang="en-US" sz="3200" b="1" dirty="0">
                <a:solidFill>
                  <a:srgbClr val="FFFFFF"/>
                </a:solidFill>
                <a:latin typeface="Arial"/>
                <a:cs typeface="Arial"/>
              </a:endParaRPr>
            </a:p>
          </p:txBody>
        </p:sp>
      </p:grpSp>
      <p:grpSp>
        <p:nvGrpSpPr>
          <p:cNvPr id="56" name="Group 55"/>
          <p:cNvGrpSpPr/>
          <p:nvPr/>
        </p:nvGrpSpPr>
        <p:grpSpPr>
          <a:xfrm>
            <a:off x="5276705" y="2584714"/>
            <a:ext cx="4084754" cy="4704778"/>
            <a:chOff x="5276705" y="2584714"/>
            <a:chExt cx="4084754" cy="4704778"/>
          </a:xfrm>
        </p:grpSpPr>
        <p:sp>
          <p:nvSpPr>
            <p:cNvPr id="40" name="Rectangle 39"/>
            <p:cNvSpPr/>
            <p:nvPr/>
          </p:nvSpPr>
          <p:spPr>
            <a:xfrm>
              <a:off x="5276706" y="2584714"/>
              <a:ext cx="4084751" cy="1385267"/>
            </a:xfrm>
            <a:prstGeom prst="rect">
              <a:avLst/>
            </a:prstGeom>
            <a:solidFill>
              <a:schemeClr val="accent4"/>
            </a:solidFill>
            <a:ln w="6350" cmpd="sng">
              <a:solidFill>
                <a:schemeClr val="accent4"/>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sp>
          <p:nvSpPr>
            <p:cNvPr id="44" name="Rectangle 3"/>
            <p:cNvSpPr>
              <a:spLocks noChangeArrowheads="1"/>
            </p:cNvSpPr>
            <p:nvPr/>
          </p:nvSpPr>
          <p:spPr bwMode="auto">
            <a:xfrm rot="10800000">
              <a:off x="5276705" y="3973306"/>
              <a:ext cx="4084754" cy="3316186"/>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47" name="Rectangle 46"/>
            <p:cNvSpPr/>
            <p:nvPr/>
          </p:nvSpPr>
          <p:spPr bwMode="auto">
            <a:xfrm>
              <a:off x="5538275" y="4293829"/>
              <a:ext cx="3624775" cy="2182547"/>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OPEX savings:</a:t>
              </a:r>
            </a:p>
            <a:p>
              <a:pPr marL="576263" lvl="1" indent="-180975" defTabSz="1566945">
                <a:lnSpc>
                  <a:spcPct val="95000"/>
                </a:lnSpc>
                <a:spcBef>
                  <a:spcPts val="900"/>
                </a:spcBef>
                <a:buClr>
                  <a:schemeClr val="tx1"/>
                </a:buClr>
                <a:buFont typeface="Arial" panose="020B0604020202020204" pitchFamily="34" charset="0"/>
                <a:buChar char="•"/>
              </a:pPr>
              <a:r>
                <a:rPr lang="en-US" sz="1800" kern="0" dirty="0" smtClean="0">
                  <a:solidFill>
                    <a:schemeClr val="accent2"/>
                  </a:solidFill>
                  <a:latin typeface="Arial"/>
                  <a:cs typeface="Arial"/>
                </a:rPr>
                <a:t>Improved efficiency</a:t>
              </a:r>
            </a:p>
            <a:p>
              <a:pPr marL="576263" lvl="1" indent="-180975" defTabSz="1566945">
                <a:lnSpc>
                  <a:spcPct val="95000"/>
                </a:lnSpc>
                <a:spcBef>
                  <a:spcPts val="900"/>
                </a:spcBef>
                <a:buClr>
                  <a:schemeClr val="tx1"/>
                </a:buClr>
                <a:buFont typeface="Arial" panose="020B0604020202020204" pitchFamily="34" charset="0"/>
                <a:buChar char="•"/>
              </a:pPr>
              <a:r>
                <a:rPr lang="en-US" sz="1800" kern="0" dirty="0" smtClean="0">
                  <a:solidFill>
                    <a:schemeClr val="accent2"/>
                  </a:solidFill>
                  <a:latin typeface="Arial"/>
                  <a:cs typeface="Arial"/>
                </a:rPr>
                <a:t>Effective resource utilization</a:t>
              </a:r>
            </a:p>
            <a:p>
              <a:pPr marL="576263" lvl="1" indent="-180975" defTabSz="1566945">
                <a:lnSpc>
                  <a:spcPct val="95000"/>
                </a:lnSpc>
                <a:spcBef>
                  <a:spcPts val="900"/>
                </a:spcBef>
                <a:buClr>
                  <a:schemeClr val="tx1"/>
                </a:buClr>
                <a:buFont typeface="Arial" panose="020B0604020202020204" pitchFamily="34" charset="0"/>
                <a:buChar char="•"/>
              </a:pPr>
              <a:r>
                <a:rPr lang="en-US" sz="1800" kern="0" dirty="0" smtClean="0">
                  <a:solidFill>
                    <a:schemeClr val="accent2"/>
                  </a:solidFill>
                  <a:latin typeface="Arial"/>
                  <a:cs typeface="Arial"/>
                </a:rPr>
                <a:t>Reduced fees</a:t>
              </a:r>
            </a:p>
            <a:p>
              <a:pPr marL="576263" lvl="1" indent="-180975" defTabSz="1566945">
                <a:lnSpc>
                  <a:spcPct val="95000"/>
                </a:lnSpc>
                <a:spcBef>
                  <a:spcPts val="900"/>
                </a:spcBef>
                <a:buClr>
                  <a:schemeClr val="tx1"/>
                </a:buClr>
                <a:buFont typeface="Arial" panose="020B0604020202020204" pitchFamily="34" charset="0"/>
                <a:buChar char="•"/>
              </a:pPr>
              <a:endParaRPr lang="en-US" sz="1800" kern="0" dirty="0">
                <a:solidFill>
                  <a:schemeClr val="accent2"/>
                </a:solidFill>
                <a:latin typeface="Arial"/>
                <a:cs typeface="Arial"/>
              </a:endParaRPr>
            </a:p>
          </p:txBody>
        </p:sp>
        <p:sp>
          <p:nvSpPr>
            <p:cNvPr id="50" name="TextBox 49"/>
            <p:cNvSpPr txBox="1"/>
            <p:nvPr/>
          </p:nvSpPr>
          <p:spPr>
            <a:xfrm>
              <a:off x="5990874" y="2754048"/>
              <a:ext cx="2656416" cy="1046598"/>
            </a:xfrm>
            <a:prstGeom prst="rect">
              <a:avLst/>
            </a:prstGeom>
            <a:noFill/>
          </p:spPr>
          <p:txBody>
            <a:bodyPr wrap="square" lIns="109887" tIns="54942" rIns="109887" bIns="54942" rtlCol="0">
              <a:spAutoFit/>
            </a:bodyPr>
            <a:lstStyle/>
            <a:p>
              <a:pPr algn="ctr">
                <a:lnSpc>
                  <a:spcPct val="95000"/>
                </a:lnSpc>
                <a:spcBef>
                  <a:spcPts val="400"/>
                </a:spcBef>
              </a:pPr>
              <a:r>
                <a:rPr lang="en-US" sz="3200" b="1" dirty="0">
                  <a:solidFill>
                    <a:srgbClr val="FFFFFF"/>
                  </a:solidFill>
                  <a:latin typeface="Arial"/>
                  <a:cs typeface="Arial"/>
                </a:rPr>
                <a:t>Reduce  </a:t>
              </a:r>
              <a:r>
                <a:rPr lang="en-US" sz="3200" b="1" dirty="0" smtClean="0">
                  <a:solidFill>
                    <a:srgbClr val="FFFFFF"/>
                  </a:solidFill>
                  <a:latin typeface="Arial"/>
                  <a:cs typeface="Arial"/>
                </a:rPr>
                <a:t>Cost</a:t>
              </a:r>
              <a:endParaRPr lang="en-US" sz="3200" b="1" dirty="0">
                <a:solidFill>
                  <a:srgbClr val="FFFFFF"/>
                </a:solidFill>
                <a:latin typeface="Arial"/>
                <a:cs typeface="Arial"/>
              </a:endParaRPr>
            </a:p>
          </p:txBody>
        </p:sp>
      </p:grpSp>
      <p:grpSp>
        <p:nvGrpSpPr>
          <p:cNvPr id="57" name="Group 56"/>
          <p:cNvGrpSpPr/>
          <p:nvPr/>
        </p:nvGrpSpPr>
        <p:grpSpPr>
          <a:xfrm>
            <a:off x="9724730" y="2584714"/>
            <a:ext cx="4076995" cy="4705086"/>
            <a:chOff x="9724730" y="2584714"/>
            <a:chExt cx="4076995" cy="4705086"/>
          </a:xfrm>
        </p:grpSpPr>
        <p:sp>
          <p:nvSpPr>
            <p:cNvPr id="41" name="Rectangle 40"/>
            <p:cNvSpPr/>
            <p:nvPr/>
          </p:nvSpPr>
          <p:spPr>
            <a:xfrm>
              <a:off x="9724736" y="2584714"/>
              <a:ext cx="4076989" cy="1385267"/>
            </a:xfrm>
            <a:prstGeom prst="rect">
              <a:avLst/>
            </a:prstGeom>
            <a:solidFill>
              <a:schemeClr val="accent6"/>
            </a:solidFill>
            <a:ln w="6350" cmpd="sng">
              <a:solidFill>
                <a:schemeClr val="accent6"/>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sp>
          <p:nvSpPr>
            <p:cNvPr id="45" name="Rectangle 3"/>
            <p:cNvSpPr>
              <a:spLocks noChangeArrowheads="1"/>
            </p:cNvSpPr>
            <p:nvPr/>
          </p:nvSpPr>
          <p:spPr bwMode="auto">
            <a:xfrm rot="10800000">
              <a:off x="9724730" y="3980044"/>
              <a:ext cx="4076992" cy="3309756"/>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48" name="Rectangle 47"/>
            <p:cNvSpPr/>
            <p:nvPr/>
          </p:nvSpPr>
          <p:spPr bwMode="auto">
            <a:xfrm>
              <a:off x="10029117" y="4293827"/>
              <a:ext cx="3555417" cy="2654329"/>
            </a:xfrm>
            <a:prstGeom prst="rect">
              <a:avLst/>
            </a:prstGeom>
            <a:noFill/>
            <a:ln w="25400" cap="flat" cmpd="sng" algn="ctr">
              <a:noFill/>
              <a:prstDash val="solid"/>
            </a:ln>
            <a:effectLst/>
          </p:spPr>
          <p:txBody>
            <a:bodyPr lIns="0" tIns="0" rIns="0" bIns="0" rtlCol="0" anchor="t" anchorCtr="0">
              <a:noAutofit/>
            </a:bodyPr>
            <a:lstStyle/>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Network Build</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Certification time</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Service creation</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Service elasticity</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ROI</a:t>
              </a:r>
            </a:p>
          </p:txBody>
        </p:sp>
        <p:sp>
          <p:nvSpPr>
            <p:cNvPr id="51" name="TextBox 50"/>
            <p:cNvSpPr txBox="1"/>
            <p:nvPr/>
          </p:nvSpPr>
          <p:spPr>
            <a:xfrm>
              <a:off x="9811224" y="2754048"/>
              <a:ext cx="3904013" cy="1046598"/>
            </a:xfrm>
            <a:prstGeom prst="rect">
              <a:avLst/>
            </a:prstGeom>
            <a:noFill/>
          </p:spPr>
          <p:txBody>
            <a:bodyPr wrap="square" lIns="109887" tIns="54942" rIns="109887" bIns="54942" rtlCol="0">
              <a:spAutoFit/>
            </a:bodyPr>
            <a:lstStyle/>
            <a:p>
              <a:pPr algn="ctr">
                <a:lnSpc>
                  <a:spcPct val="95000"/>
                </a:lnSpc>
                <a:spcBef>
                  <a:spcPts val="400"/>
                </a:spcBef>
              </a:pPr>
              <a:r>
                <a:rPr lang="en-US" sz="3200" b="1" dirty="0">
                  <a:solidFill>
                    <a:srgbClr val="FFFFFF"/>
                  </a:solidFill>
                  <a:latin typeface="Arial"/>
                  <a:cs typeface="Arial"/>
                </a:rPr>
                <a:t>Accelerate  </a:t>
              </a:r>
              <a:r>
                <a:rPr lang="en-US" sz="3200" b="1" dirty="0" smtClean="0">
                  <a:solidFill>
                    <a:srgbClr val="FFFFFF"/>
                  </a:solidFill>
                  <a:latin typeface="Arial"/>
                  <a:cs typeface="Arial"/>
                </a:rPr>
                <a:t>Business </a:t>
              </a:r>
              <a:endParaRPr lang="en-US" sz="3200" b="1" dirty="0">
                <a:solidFill>
                  <a:srgbClr val="FFFFFF"/>
                </a:solidFill>
                <a:latin typeface="Arial"/>
                <a:cs typeface="Arial"/>
              </a:endParaRPr>
            </a:p>
          </p:txBody>
        </p:sp>
      </p:grpSp>
      <p:sp>
        <p:nvSpPr>
          <p:cNvPr id="3" name="Content Placeholder 2"/>
          <p:cNvSpPr>
            <a:spLocks noGrp="1"/>
          </p:cNvSpPr>
          <p:nvPr>
            <p:ph sz="quarter" idx="11"/>
          </p:nvPr>
        </p:nvSpPr>
        <p:spPr/>
        <p:txBody>
          <a:bodyPr/>
          <a:lstStyle/>
          <a:p>
            <a:r>
              <a:rPr lang="en-US" dirty="0" smtClean="0"/>
              <a:t>Business value</a:t>
            </a:r>
            <a:endParaRPr lang="en-US" dirty="0"/>
          </a:p>
        </p:txBody>
      </p:sp>
      <p:sp>
        <p:nvSpPr>
          <p:cNvPr id="7" name="Title 1"/>
          <p:cNvSpPr>
            <a:spLocks noGrp="1"/>
          </p:cNvSpPr>
          <p:nvPr>
            <p:ph type="title"/>
          </p:nvPr>
        </p:nvSpPr>
        <p:spPr/>
        <p:txBody>
          <a:bodyPr/>
          <a:lstStyle/>
          <a:p>
            <a:r>
              <a:rPr lang="en-US" dirty="0" smtClean="0"/>
              <a:t>Automation: Why</a:t>
            </a:r>
            <a:endParaRPr lang="en-US" dirty="0"/>
          </a:p>
        </p:txBody>
      </p:sp>
    </p:spTree>
    <p:extLst>
      <p:ext uri="{BB962C8B-B14F-4D97-AF65-F5344CB8AC3E}">
        <p14:creationId xmlns:p14="http://schemas.microsoft.com/office/powerpoint/2010/main" val="27970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anim calcmode="lin" valueType="num">
                                      <p:cBhvr>
                                        <p:cTn id="14" dur="1000" fill="hold"/>
                                        <p:tgtEl>
                                          <p:spTgt spid="56"/>
                                        </p:tgtEl>
                                        <p:attrNameLst>
                                          <p:attrName>ppt_x</p:attrName>
                                        </p:attrNameLst>
                                      </p:cBhvr>
                                      <p:tavLst>
                                        <p:tav tm="0">
                                          <p:val>
                                            <p:strVal val="#ppt_x"/>
                                          </p:val>
                                        </p:tav>
                                        <p:tav tm="100000">
                                          <p:val>
                                            <p:strVal val="#ppt_x"/>
                                          </p:val>
                                        </p:tav>
                                      </p:tavLst>
                                    </p:anim>
                                    <p:anim calcmode="lin" valueType="num">
                                      <p:cBhvr>
                                        <p:cTn id="15" dur="1000" fill="hold"/>
                                        <p:tgtEl>
                                          <p:spTgt spid="5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1000"/>
                                        <p:tgtEl>
                                          <p:spTgt spid="57"/>
                                        </p:tgtEl>
                                      </p:cBhvr>
                                    </p:animEffect>
                                    <p:anim calcmode="lin" valueType="num">
                                      <p:cBhvr>
                                        <p:cTn id="20" dur="1000" fill="hold"/>
                                        <p:tgtEl>
                                          <p:spTgt spid="57"/>
                                        </p:tgtEl>
                                        <p:attrNameLst>
                                          <p:attrName>ppt_x</p:attrName>
                                        </p:attrNameLst>
                                      </p:cBhvr>
                                      <p:tavLst>
                                        <p:tav tm="0">
                                          <p:val>
                                            <p:strVal val="#ppt_x"/>
                                          </p:val>
                                        </p:tav>
                                        <p:tav tm="100000">
                                          <p:val>
                                            <p:strVal val="#ppt_x"/>
                                          </p:val>
                                        </p:tav>
                                      </p:tavLst>
                                    </p:anim>
                                    <p:anim calcmode="lin" valueType="num">
                                      <p:cBhvr>
                                        <p:cTn id="2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Ansible</a:t>
            </a:r>
            <a:endParaRPr lang="en-US" dirty="0"/>
          </a:p>
        </p:txBody>
      </p:sp>
      <p:sp>
        <p:nvSpPr>
          <p:cNvPr id="6" name="TextBox 5"/>
          <p:cNvSpPr txBox="1"/>
          <p:nvPr/>
        </p:nvSpPr>
        <p:spPr>
          <a:xfrm>
            <a:off x="7228063" y="6238524"/>
            <a:ext cx="2820003" cy="845360"/>
          </a:xfrm>
          <a:prstGeom prst="rect">
            <a:avLst/>
          </a:prstGeom>
          <a:noFill/>
        </p:spPr>
        <p:txBody>
          <a:bodyPr wrap="none" rtlCol="0">
            <a:spAutoFit/>
          </a:bodyPr>
          <a:lstStyle/>
          <a:p>
            <a:pPr>
              <a:lnSpc>
                <a:spcPct val="95000"/>
              </a:lnSpc>
              <a:spcBef>
                <a:spcPts val="400"/>
              </a:spcBef>
            </a:pPr>
            <a:r>
              <a:rPr lang="en-US" sz="2400" b="1" dirty="0">
                <a:solidFill>
                  <a:schemeClr val="accent2"/>
                </a:solidFill>
                <a:latin typeface="Arial" panose="020B0604020202020204" pitchFamily="34" charset="0"/>
              </a:rPr>
              <a:t>Compatible </a:t>
            </a:r>
            <a:r>
              <a:rPr lang="en-US" sz="2400" b="1" dirty="0" smtClean="0">
                <a:solidFill>
                  <a:schemeClr val="accent2"/>
                </a:solidFill>
                <a:latin typeface="Arial" panose="020B0604020202020204" pitchFamily="34" charset="0"/>
              </a:rPr>
              <a:t>with</a:t>
            </a:r>
            <a:r>
              <a:rPr lang="en-US" sz="2400" b="1" dirty="0">
                <a:solidFill>
                  <a:schemeClr val="accent2"/>
                </a:solidFill>
                <a:latin typeface="Arial" panose="020B0604020202020204" pitchFamily="34" charset="0"/>
              </a:rPr>
              <a:t>:</a:t>
            </a:r>
          </a:p>
          <a:p>
            <a:pPr>
              <a:lnSpc>
                <a:spcPct val="95000"/>
              </a:lnSpc>
              <a:spcBef>
                <a:spcPts val="400"/>
              </a:spcBef>
            </a:pPr>
            <a:r>
              <a:rPr lang="en-US" sz="2400" dirty="0">
                <a:solidFill>
                  <a:schemeClr val="accent2"/>
                </a:solidFill>
                <a:latin typeface="Arial" panose="020B0604020202020204" pitchFamily="34" charset="0"/>
              </a:rPr>
              <a:t>All Junos Platforms</a:t>
            </a:r>
          </a:p>
        </p:txBody>
      </p:sp>
      <p:sp>
        <p:nvSpPr>
          <p:cNvPr id="7" name="TextBox 6"/>
          <p:cNvSpPr txBox="1"/>
          <p:nvPr/>
        </p:nvSpPr>
        <p:spPr>
          <a:xfrm>
            <a:off x="1199358" y="5604841"/>
            <a:ext cx="4490140" cy="584775"/>
          </a:xfrm>
          <a:prstGeom prst="rect">
            <a:avLst/>
          </a:prstGeom>
          <a:noFill/>
        </p:spPr>
        <p:txBody>
          <a:bodyPr wrap="none" rtlCol="0">
            <a:spAutoFit/>
          </a:bodyPr>
          <a:lstStyle/>
          <a:p>
            <a:r>
              <a:rPr lang="en-US" sz="3200" dirty="0">
                <a:solidFill>
                  <a:schemeClr val="accent2"/>
                </a:solidFill>
                <a:latin typeface="Arial" panose="020B0604020202020204" pitchFamily="34" charset="0"/>
                <a:hlinkClick r:id="rId2"/>
              </a:rPr>
              <a:t>http://www.ansible.com</a:t>
            </a:r>
            <a:r>
              <a:rPr lang="en-US" sz="3200" dirty="0" smtClean="0">
                <a:solidFill>
                  <a:schemeClr val="accent2"/>
                </a:solidFill>
                <a:latin typeface="Arial" panose="020B0604020202020204" pitchFamily="34" charset="0"/>
                <a:hlinkClick r:id="rId2"/>
              </a:rPr>
              <a:t>/</a:t>
            </a:r>
            <a:endParaRPr lang="en-US" sz="32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59224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Ansible – Simple IT Orchestration</a:t>
            </a:r>
            <a:endParaRPr lang="en-US" dirty="0"/>
          </a:p>
        </p:txBody>
      </p:sp>
      <p:sp>
        <p:nvSpPr>
          <p:cNvPr id="4" name="Content Placeholder 3"/>
          <p:cNvSpPr>
            <a:spLocks noGrp="1"/>
          </p:cNvSpPr>
          <p:nvPr>
            <p:ph idx="1"/>
          </p:nvPr>
        </p:nvSpPr>
        <p:spPr>
          <a:xfrm>
            <a:off x="720843" y="2051920"/>
            <a:ext cx="13080882" cy="5431156"/>
          </a:xfrm>
        </p:spPr>
        <p:txBody>
          <a:bodyPr/>
          <a:lstStyle/>
          <a:p>
            <a:r>
              <a:rPr lang="en-US" dirty="0" smtClean="0"/>
              <a:t>Ansible is a simple IT automation engine that automates provisioning, configuration management, application deployment, and intra-service orchestration</a:t>
            </a:r>
          </a:p>
          <a:p>
            <a:r>
              <a:rPr lang="en-US" dirty="0" smtClean="0"/>
              <a:t>Designed for multi-tier deployments, Ansible models your IT infrastructure by describing how all of your systems inter-relate, rather than just managing one system at a time</a:t>
            </a:r>
          </a:p>
          <a:p>
            <a:r>
              <a:rPr lang="en-US" dirty="0" smtClean="0"/>
              <a:t>It uses no agents and no additional custom security infrastructure</a:t>
            </a:r>
          </a:p>
          <a:p>
            <a:r>
              <a:rPr lang="en-US" dirty="0" smtClean="0"/>
              <a:t>It uses a very simple language (YAML, in the form of Ansible Playbooks) that allow you to describe your automation jobs in a way that approaches plain English</a:t>
            </a:r>
            <a:endParaRPr lang="en-US" dirty="0"/>
          </a:p>
        </p:txBody>
      </p:sp>
      <p:pic>
        <p:nvPicPr>
          <p:cNvPr id="5" name="Picture 4" descr="ansibl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1098" y="7203862"/>
            <a:ext cx="3904190" cy="475010"/>
          </a:xfrm>
          <a:prstGeom prst="rect">
            <a:avLst/>
          </a:prstGeom>
        </p:spPr>
      </p:pic>
    </p:spTree>
    <p:extLst>
      <p:ext uri="{BB962C8B-B14F-4D97-AF65-F5344CB8AC3E}">
        <p14:creationId xmlns:p14="http://schemas.microsoft.com/office/powerpoint/2010/main" val="5622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bwMode="auto">
          <a:xfrm>
            <a:off x="824092" y="5782176"/>
            <a:ext cx="5999480" cy="1783080"/>
          </a:xfrm>
          <a:prstGeom prst="rect">
            <a:avLst/>
          </a:prstGeom>
          <a:solidFill>
            <a:schemeClr val="accent2"/>
          </a:solidFill>
          <a:ln w="25400" cap="flat" cmpd="sng" algn="ctr">
            <a:noFill/>
            <a:prstDash val="solid"/>
            <a:headEnd/>
            <a:tailEnd/>
          </a:ln>
          <a:effectLst/>
        </p:spPr>
        <p:txBody>
          <a:bodyPr lIns="0" rIns="0"/>
          <a:lstStyle/>
          <a:p>
            <a:endParaRPr lang="en-US" sz="2000" dirty="0">
              <a:solidFill>
                <a:srgbClr val="FFFFFF"/>
              </a:solidFill>
              <a:latin typeface="Arial" panose="020B0604020202020204" pitchFamily="34" charset="0"/>
              <a:cs typeface="MS PGothic" charset="0"/>
            </a:endParaRPr>
          </a:p>
        </p:txBody>
      </p:sp>
      <p:grpSp>
        <p:nvGrpSpPr>
          <p:cNvPr id="7" name="Group 6"/>
          <p:cNvGrpSpPr/>
          <p:nvPr/>
        </p:nvGrpSpPr>
        <p:grpSpPr>
          <a:xfrm>
            <a:off x="1108572" y="6035541"/>
            <a:ext cx="5430521" cy="329564"/>
            <a:chOff x="932183" y="6035541"/>
            <a:chExt cx="5430521" cy="329564"/>
          </a:xfrm>
        </p:grpSpPr>
        <p:sp>
          <p:nvSpPr>
            <p:cNvPr id="161" name="Rectangle 160"/>
            <p:cNvSpPr/>
            <p:nvPr/>
          </p:nvSpPr>
          <p:spPr bwMode="auto">
            <a:xfrm>
              <a:off x="932183" y="6035541"/>
              <a:ext cx="2633979" cy="329564"/>
            </a:xfrm>
            <a:prstGeom prst="rect">
              <a:avLst/>
            </a:prstGeom>
            <a:solidFill>
              <a:srgbClr val="282828"/>
            </a:solidFill>
            <a:ln w="28575" cap="flat" cmpd="sng" algn="ctr">
              <a:solidFill>
                <a:schemeClr val="accent4"/>
              </a:solidFill>
              <a:prstDash val="solid"/>
              <a:miter lim="800000"/>
            </a:ln>
            <a:effectLst/>
          </p:spPr>
          <p:txBody>
            <a:bodyPr lIns="91440" rIns="91440" anchor="ctr" anchorCtr="1"/>
            <a:lstStyle/>
            <a:p>
              <a:pPr algn="ctr">
                <a:defRPr/>
              </a:pPr>
              <a:r>
                <a:rPr lang="en-US" sz="1600" kern="0" dirty="0">
                  <a:solidFill>
                    <a:srgbClr val="FFFFFF"/>
                  </a:solidFill>
                  <a:latin typeface="Arial"/>
                </a:rPr>
                <a:t>Junos_install_os</a:t>
              </a:r>
            </a:p>
          </p:txBody>
        </p:sp>
        <p:sp>
          <p:nvSpPr>
            <p:cNvPr id="162" name="Rectangle 161"/>
            <p:cNvSpPr/>
            <p:nvPr/>
          </p:nvSpPr>
          <p:spPr bwMode="auto">
            <a:xfrm>
              <a:off x="3728723" y="6035541"/>
              <a:ext cx="2633981" cy="329564"/>
            </a:xfrm>
            <a:prstGeom prst="rect">
              <a:avLst/>
            </a:prstGeom>
            <a:solidFill>
              <a:srgbClr val="282828"/>
            </a:solidFill>
            <a:ln w="28575" cap="flat" cmpd="sng" algn="ctr">
              <a:solidFill>
                <a:schemeClr val="accent4"/>
              </a:solidFill>
              <a:prstDash val="solid"/>
              <a:miter lim="800000"/>
            </a:ln>
            <a:effectLst/>
          </p:spPr>
          <p:txBody>
            <a:bodyPr lIns="91440" rIns="91440" anchor="ctr" anchorCtr="1"/>
            <a:lstStyle/>
            <a:p>
              <a:pPr algn="ctr">
                <a:defRPr/>
              </a:pPr>
              <a:r>
                <a:rPr lang="en-US" sz="1600" kern="0" dirty="0">
                  <a:solidFill>
                    <a:srgbClr val="FFFFFF"/>
                  </a:solidFill>
                  <a:latin typeface="Arial"/>
                </a:rPr>
                <a:t>Junos_reboot</a:t>
              </a:r>
            </a:p>
          </p:txBody>
        </p:sp>
      </p:grpSp>
      <p:sp>
        <p:nvSpPr>
          <p:cNvPr id="163" name="Rectangle 162"/>
          <p:cNvSpPr/>
          <p:nvPr/>
        </p:nvSpPr>
        <p:spPr bwMode="auto">
          <a:xfrm>
            <a:off x="2506842" y="6507981"/>
            <a:ext cx="2633981" cy="329564"/>
          </a:xfrm>
          <a:prstGeom prst="rect">
            <a:avLst/>
          </a:prstGeom>
          <a:solidFill>
            <a:srgbClr val="282828"/>
          </a:solidFill>
          <a:ln w="28575" cap="flat" cmpd="sng" algn="ctr">
            <a:solidFill>
              <a:schemeClr val="accent4"/>
            </a:solidFill>
            <a:prstDash val="solid"/>
            <a:miter lim="800000"/>
          </a:ln>
          <a:effectLst/>
        </p:spPr>
        <p:txBody>
          <a:bodyPr lIns="91440" rIns="91440" anchor="ctr" anchorCtr="1"/>
          <a:lstStyle/>
          <a:p>
            <a:pPr algn="ctr">
              <a:defRPr/>
            </a:pPr>
            <a:r>
              <a:rPr lang="en-US" sz="1600" kern="0" dirty="0">
                <a:solidFill>
                  <a:srgbClr val="FFFFFF"/>
                </a:solidFill>
                <a:latin typeface="Arial"/>
              </a:rPr>
              <a:t>Junos_install_config</a:t>
            </a:r>
          </a:p>
        </p:txBody>
      </p:sp>
      <p:grpSp>
        <p:nvGrpSpPr>
          <p:cNvPr id="8" name="Group 7"/>
          <p:cNvGrpSpPr/>
          <p:nvPr/>
        </p:nvGrpSpPr>
        <p:grpSpPr>
          <a:xfrm>
            <a:off x="1108572" y="6978516"/>
            <a:ext cx="5430521" cy="329566"/>
            <a:chOff x="932183" y="6978516"/>
            <a:chExt cx="5430521" cy="329566"/>
          </a:xfrm>
        </p:grpSpPr>
        <p:sp>
          <p:nvSpPr>
            <p:cNvPr id="160" name="Rectangle 159"/>
            <p:cNvSpPr/>
            <p:nvPr/>
          </p:nvSpPr>
          <p:spPr bwMode="auto">
            <a:xfrm>
              <a:off x="932183" y="6978516"/>
              <a:ext cx="2633979" cy="329566"/>
            </a:xfrm>
            <a:prstGeom prst="rect">
              <a:avLst/>
            </a:prstGeom>
            <a:solidFill>
              <a:srgbClr val="282828"/>
            </a:solidFill>
            <a:ln w="28575" cap="flat" cmpd="sng" algn="ctr">
              <a:solidFill>
                <a:schemeClr val="accent4"/>
              </a:solidFill>
              <a:prstDash val="solid"/>
              <a:miter lim="800000"/>
            </a:ln>
            <a:effectLst/>
          </p:spPr>
          <p:txBody>
            <a:bodyPr lIns="91440" rIns="91440" anchor="ctr" anchorCtr="1"/>
            <a:lstStyle/>
            <a:p>
              <a:pPr algn="ctr">
                <a:defRPr/>
              </a:pPr>
              <a:r>
                <a:rPr lang="en-US" sz="1600" kern="0" dirty="0">
                  <a:solidFill>
                    <a:srgbClr val="FFFFFF"/>
                  </a:solidFill>
                  <a:latin typeface="Arial"/>
                </a:rPr>
                <a:t>Junos_get_facts</a:t>
              </a:r>
            </a:p>
          </p:txBody>
        </p:sp>
        <p:sp>
          <p:nvSpPr>
            <p:cNvPr id="164" name="Rectangle 163"/>
            <p:cNvSpPr/>
            <p:nvPr/>
          </p:nvSpPr>
          <p:spPr bwMode="auto">
            <a:xfrm>
              <a:off x="3728723" y="6978516"/>
              <a:ext cx="2633981" cy="329566"/>
            </a:xfrm>
            <a:prstGeom prst="rect">
              <a:avLst/>
            </a:prstGeom>
            <a:solidFill>
              <a:srgbClr val="282828"/>
            </a:solidFill>
            <a:ln w="28575" cap="flat" cmpd="sng" algn="ctr">
              <a:solidFill>
                <a:schemeClr val="accent4"/>
              </a:solidFill>
              <a:prstDash val="solid"/>
              <a:miter lim="800000"/>
            </a:ln>
            <a:effectLst/>
          </p:spPr>
          <p:txBody>
            <a:bodyPr lIns="91440" rIns="91440" anchor="ctr" anchorCtr="1"/>
            <a:lstStyle/>
            <a:p>
              <a:pPr algn="ctr">
                <a:defRPr/>
              </a:pPr>
              <a:r>
                <a:rPr lang="en-US" sz="1600" kern="0" dirty="0">
                  <a:solidFill>
                    <a:srgbClr val="FFFFFF"/>
                  </a:solidFill>
                  <a:latin typeface="Arial"/>
                </a:rPr>
                <a:t>Junos_shutdown</a:t>
              </a:r>
            </a:p>
          </p:txBody>
        </p:sp>
      </p:grpSp>
      <p:sp>
        <p:nvSpPr>
          <p:cNvPr id="148" name="Rectangle 147"/>
          <p:cNvSpPr/>
          <p:nvPr/>
        </p:nvSpPr>
        <p:spPr>
          <a:xfrm>
            <a:off x="824092" y="2745606"/>
            <a:ext cx="5999480" cy="2886076"/>
          </a:xfrm>
          <a:prstGeom prst="rect">
            <a:avLst/>
          </a:prstGeom>
          <a:solidFill>
            <a:schemeClr val="accent2"/>
          </a:solidFill>
          <a:ln w="25400" cap="flat" cmpd="sng" algn="ctr">
            <a:noFill/>
            <a:prstDash val="solid"/>
            <a:headEnd/>
            <a:tailEnd/>
          </a:ln>
          <a:effectLst/>
        </p:spPr>
        <p:txBody>
          <a:bodyPr lIns="0" tIns="65308" rIns="0" bIns="65308"/>
          <a:lstStyle/>
          <a:p>
            <a:endParaRPr lang="en-US" sz="2000" dirty="0">
              <a:solidFill>
                <a:srgbClr val="FFFFFF"/>
              </a:solidFill>
              <a:latin typeface="Arial" panose="020B0604020202020204" pitchFamily="34" charset="0"/>
              <a:cs typeface="MS PGothic" charset="0"/>
            </a:endParaRPr>
          </a:p>
        </p:txBody>
      </p:sp>
      <p:sp>
        <p:nvSpPr>
          <p:cNvPr id="165" name="Down Arrow 164"/>
          <p:cNvSpPr/>
          <p:nvPr/>
        </p:nvSpPr>
        <p:spPr>
          <a:xfrm>
            <a:off x="3077073" y="5142095"/>
            <a:ext cx="490219" cy="784571"/>
          </a:xfrm>
          <a:prstGeom prst="downArrow">
            <a:avLst/>
          </a:prstGeom>
          <a:solidFill>
            <a:srgbClr val="68AE64"/>
          </a:solidFill>
          <a:ln w="25400" cap="flat" cmpd="sng" algn="ctr">
            <a:noFill/>
            <a:prstDash val="solid"/>
          </a:ln>
          <a:effectLst/>
        </p:spPr>
        <p:txBody>
          <a:bodyPr lIns="0" tIns="0" rIns="0" bIns="0" anchor="ctr"/>
          <a:lstStyle/>
          <a:p>
            <a:pPr algn="ctr">
              <a:spcAft>
                <a:spcPts val="857"/>
              </a:spcAft>
            </a:pPr>
            <a:endParaRPr lang="en-US" sz="2000" dirty="0">
              <a:solidFill>
                <a:srgbClr val="282828"/>
              </a:solidFill>
              <a:latin typeface="Arial" panose="020B0604020202020204" pitchFamily="34" charset="0"/>
              <a:cs typeface="MS PGothic" charset="0"/>
            </a:endParaRPr>
          </a:p>
        </p:txBody>
      </p:sp>
      <p:sp>
        <p:nvSpPr>
          <p:cNvPr id="60" name="Rectangle 3"/>
          <p:cNvSpPr>
            <a:spLocks noChangeArrowheads="1"/>
          </p:cNvSpPr>
          <p:nvPr/>
        </p:nvSpPr>
        <p:spPr bwMode="auto">
          <a:xfrm rot="10800000">
            <a:off x="8150575" y="4526840"/>
            <a:ext cx="5651142" cy="3313822"/>
          </a:xfrm>
          <a:prstGeom prst="rect">
            <a:avLst/>
          </a:prstGeom>
          <a:solidFill>
            <a:srgbClr val="FFFFFF"/>
          </a:solidFill>
          <a:ln w="6350" cmpd="sng" algn="ctr">
            <a:solidFill>
              <a:schemeClr val="accent5"/>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grpSp>
        <p:nvGrpSpPr>
          <p:cNvPr id="56" name="Group 55"/>
          <p:cNvGrpSpPr/>
          <p:nvPr/>
        </p:nvGrpSpPr>
        <p:grpSpPr>
          <a:xfrm>
            <a:off x="8150575" y="1993901"/>
            <a:ext cx="5651148" cy="2329742"/>
            <a:chOff x="8460373" y="1993901"/>
            <a:chExt cx="4076996" cy="2329742"/>
          </a:xfrm>
        </p:grpSpPr>
        <p:sp>
          <p:nvSpPr>
            <p:cNvPr id="57" name="Rectangle 3"/>
            <p:cNvSpPr>
              <a:spLocks noChangeArrowheads="1"/>
            </p:cNvSpPr>
            <p:nvPr/>
          </p:nvSpPr>
          <p:spPr bwMode="auto">
            <a:xfrm rot="10800000">
              <a:off x="8460373" y="2178754"/>
              <a:ext cx="4076992" cy="2144889"/>
            </a:xfrm>
            <a:prstGeom prst="rect">
              <a:avLst/>
            </a:prstGeom>
            <a:solidFill>
              <a:srgbClr val="FFFFFF"/>
            </a:solidFill>
            <a:ln w="6350" cmpd="sng" algn="ctr">
              <a:solidFill>
                <a:srgbClr val="A6A6A6"/>
              </a:solidFill>
              <a:miter lim="800000"/>
              <a:headEnd/>
              <a:tailEnd/>
            </a:ln>
            <a:effectLst>
              <a:outerShdw blurRad="190500" dist="63500" dir="5400000" algn="t" rotWithShape="0">
                <a:prstClr val="black">
                  <a:alpha val="20000"/>
                </a:prstClr>
              </a:outerShdw>
            </a:effectLst>
          </p:spPr>
          <p:txBody>
            <a:bodyPr lIns="130596" tIns="65298" rIns="130596" bIns="65298"/>
            <a:lstStyle/>
            <a:p>
              <a:pPr defTabSz="1305952" fontAlgn="base">
                <a:spcBef>
                  <a:spcPct val="0"/>
                </a:spcBef>
                <a:spcAft>
                  <a:spcPct val="0"/>
                </a:spcAft>
              </a:pPr>
              <a:endParaRPr lang="en-US" sz="1400" dirty="0">
                <a:solidFill>
                  <a:srgbClr val="797979"/>
                </a:solidFill>
                <a:latin typeface="Arial"/>
                <a:cs typeface="Arial"/>
              </a:endParaRPr>
            </a:p>
          </p:txBody>
        </p:sp>
        <p:sp>
          <p:nvSpPr>
            <p:cNvPr id="58" name="Rectangle 57"/>
            <p:cNvSpPr/>
            <p:nvPr/>
          </p:nvSpPr>
          <p:spPr>
            <a:xfrm>
              <a:off x="8460380" y="1993901"/>
              <a:ext cx="4076989" cy="184855"/>
            </a:xfrm>
            <a:prstGeom prst="rect">
              <a:avLst/>
            </a:prstGeom>
            <a:solidFill>
              <a:schemeClr val="accent3"/>
            </a:solidFill>
            <a:ln w="6350" cmpd="sng">
              <a:solidFill>
                <a:schemeClr val="accent3"/>
              </a:solidFill>
            </a:ln>
            <a:effectLst>
              <a:outerShdw blurRad="152400" dist="127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sz="1400" dirty="0">
                <a:solidFill>
                  <a:schemeClr val="accent2"/>
                </a:solidFill>
                <a:latin typeface="Arial" panose="020B0604020202020204" pitchFamily="34" charset="0"/>
              </a:endParaRPr>
            </a:p>
          </p:txBody>
        </p:sp>
      </p:grpSp>
      <p:sp>
        <p:nvSpPr>
          <p:cNvPr id="68" name="Title 67"/>
          <p:cNvSpPr>
            <a:spLocks noGrp="1"/>
          </p:cNvSpPr>
          <p:nvPr>
            <p:ph type="title"/>
          </p:nvPr>
        </p:nvSpPr>
        <p:spPr/>
        <p:txBody>
          <a:bodyPr/>
          <a:lstStyle/>
          <a:p>
            <a:r>
              <a:rPr lang="en-US" dirty="0" smtClean="0"/>
              <a:t>Build: Ansible</a:t>
            </a:r>
            <a:endParaRPr lang="en-US" dirty="0"/>
          </a:p>
        </p:txBody>
      </p:sp>
      <p:sp>
        <p:nvSpPr>
          <p:cNvPr id="12" name="Text Placeholder 3"/>
          <p:cNvSpPr>
            <a:spLocks noGrp="1"/>
          </p:cNvSpPr>
          <p:nvPr>
            <p:ph type="body" sz="quarter" idx="4294967295"/>
          </p:nvPr>
        </p:nvSpPr>
        <p:spPr>
          <a:xfrm>
            <a:off x="1065374" y="1872233"/>
            <a:ext cx="5291136" cy="624334"/>
          </a:xfrm>
          <a:prstGeom prst="rect">
            <a:avLst/>
          </a:prstGeom>
        </p:spPr>
        <p:txBody>
          <a:bodyPr wrap="square" lIns="130615" tIns="65308" rIns="130615" bIns="65308" anchor="ctr" anchorCtr="1">
            <a:spAutoFit/>
          </a:bodyPr>
          <a:lstStyle/>
          <a:p>
            <a:pPr marL="0" indent="0" algn="ctr">
              <a:buNone/>
            </a:pPr>
            <a:r>
              <a:rPr sz="3200" dirty="0">
                <a:solidFill>
                  <a:schemeClr val="accent2"/>
                </a:solidFill>
                <a:latin typeface="Arial" charset="0"/>
                <a:ea typeface="MS PGothic" charset="0"/>
              </a:rPr>
              <a:t>IT Automation </a:t>
            </a:r>
            <a:r>
              <a:rPr sz="3200" dirty="0" smtClean="0">
                <a:solidFill>
                  <a:schemeClr val="accent2"/>
                </a:solidFill>
                <a:latin typeface="Arial" charset="0"/>
                <a:ea typeface="MS PGothic" charset="0"/>
              </a:rPr>
              <a:t>Framework</a:t>
            </a:r>
            <a:endParaRPr sz="3200" dirty="0">
              <a:solidFill>
                <a:schemeClr val="accent2"/>
              </a:solidFill>
              <a:latin typeface="Arial" charset="0"/>
              <a:ea typeface="MS PGothic" charset="0"/>
            </a:endParaRPr>
          </a:p>
        </p:txBody>
      </p:sp>
      <p:sp>
        <p:nvSpPr>
          <p:cNvPr id="149" name="Rectangle 148"/>
          <p:cNvSpPr/>
          <p:nvPr/>
        </p:nvSpPr>
        <p:spPr>
          <a:xfrm>
            <a:off x="1179692" y="3854316"/>
            <a:ext cx="2872741" cy="501016"/>
          </a:xfrm>
          <a:prstGeom prst="rect">
            <a:avLst/>
          </a:prstGeom>
          <a:solidFill>
            <a:srgbClr val="282828"/>
          </a:solidFill>
          <a:ln w="28575" cap="flat" cmpd="sng" algn="ctr">
            <a:solidFill>
              <a:schemeClr val="accent4"/>
            </a:solidFill>
            <a:prstDash val="solid"/>
            <a:miter lim="800000"/>
          </a:ln>
          <a:effectLst/>
        </p:spPr>
        <p:txBody>
          <a:bodyPr lIns="0" tIns="65308" rIns="0" bIns="65308" anchor="ctr"/>
          <a:lstStyle/>
          <a:p>
            <a:pPr algn="ctr">
              <a:defRPr/>
            </a:pPr>
            <a:r>
              <a:rPr lang="en-US" sz="1600" kern="0" dirty="0">
                <a:solidFill>
                  <a:srgbClr val="FFFFFF"/>
                </a:solidFill>
                <a:latin typeface="Arial"/>
              </a:rPr>
              <a:t>Python API</a:t>
            </a:r>
          </a:p>
        </p:txBody>
      </p:sp>
      <p:sp>
        <p:nvSpPr>
          <p:cNvPr id="150" name="Rectangle 149"/>
          <p:cNvSpPr/>
          <p:nvPr/>
        </p:nvSpPr>
        <p:spPr>
          <a:xfrm>
            <a:off x="1179692" y="3206616"/>
            <a:ext cx="2872741" cy="501016"/>
          </a:xfrm>
          <a:prstGeom prst="rect">
            <a:avLst/>
          </a:prstGeom>
          <a:solidFill>
            <a:srgbClr val="282828"/>
          </a:solidFill>
          <a:ln w="28575" cap="flat" cmpd="sng" algn="ctr">
            <a:solidFill>
              <a:schemeClr val="accent4"/>
            </a:solidFill>
            <a:prstDash val="solid"/>
            <a:miter lim="800000"/>
          </a:ln>
          <a:effectLst/>
        </p:spPr>
        <p:txBody>
          <a:bodyPr lIns="0" tIns="65308" rIns="0" bIns="65308" anchor="ctr"/>
          <a:lstStyle/>
          <a:p>
            <a:pPr algn="ctr">
              <a:defRPr/>
            </a:pPr>
            <a:r>
              <a:rPr lang="en-US" sz="1600" kern="0" dirty="0">
                <a:solidFill>
                  <a:srgbClr val="FFFFFF"/>
                </a:solidFill>
                <a:latin typeface="Arial"/>
              </a:rPr>
              <a:t>Ansible</a:t>
            </a:r>
          </a:p>
        </p:txBody>
      </p:sp>
      <p:grpSp>
        <p:nvGrpSpPr>
          <p:cNvPr id="23560" name="Group 150"/>
          <p:cNvGrpSpPr>
            <a:grpSpLocks/>
          </p:cNvGrpSpPr>
          <p:nvPr/>
        </p:nvGrpSpPr>
        <p:grpSpPr bwMode="auto">
          <a:xfrm>
            <a:off x="1354951" y="4604886"/>
            <a:ext cx="718819" cy="464820"/>
            <a:chOff x="914400" y="4023547"/>
            <a:chExt cx="517404" cy="446856"/>
          </a:xfrm>
          <a:solidFill>
            <a:schemeClr val="accent3">
              <a:lumMod val="40000"/>
              <a:lumOff val="60000"/>
            </a:schemeClr>
          </a:solidFill>
        </p:grpSpPr>
        <p:sp>
          <p:nvSpPr>
            <p:cNvPr id="152" name="Rectangle 151"/>
            <p:cNvSpPr/>
            <p:nvPr/>
          </p:nvSpPr>
          <p:spPr>
            <a:xfrm>
              <a:off x="914400" y="4153575"/>
              <a:ext cx="387596" cy="316828"/>
            </a:xfrm>
            <a:prstGeom prst="rect">
              <a:avLst/>
            </a:prstGeom>
            <a:grpFill/>
            <a:ln w="25400" cap="flat" cmpd="sng" algn="ctr">
              <a:solidFill>
                <a:schemeClr val="accent3"/>
              </a:solidFill>
              <a:prstDash val="solid"/>
            </a:ln>
            <a:effectLst/>
          </p:spPr>
          <p:txBody>
            <a:bodyPr lIns="0" tIns="0" rIns="0" bIns="0" anchor="ctr"/>
            <a:lstStyle/>
            <a:p>
              <a:pPr algn="ctr">
                <a:spcAft>
                  <a:spcPts val="857"/>
                </a:spcAft>
              </a:pPr>
              <a:endParaRPr lang="en-US" sz="2000" dirty="0">
                <a:solidFill>
                  <a:srgbClr val="282828"/>
                </a:solidFill>
                <a:latin typeface="Arial" panose="020B0604020202020204" pitchFamily="34" charset="0"/>
                <a:cs typeface="MS PGothic" charset="0"/>
              </a:endParaRPr>
            </a:p>
          </p:txBody>
        </p:sp>
        <p:sp>
          <p:nvSpPr>
            <p:cNvPr id="153" name="Rectangle 152"/>
            <p:cNvSpPr/>
            <p:nvPr/>
          </p:nvSpPr>
          <p:spPr>
            <a:xfrm>
              <a:off x="972905" y="4094971"/>
              <a:ext cx="387596" cy="316828"/>
            </a:xfrm>
            <a:prstGeom prst="rect">
              <a:avLst/>
            </a:prstGeom>
            <a:grpFill/>
            <a:ln w="25400" cap="flat" cmpd="sng" algn="ctr">
              <a:solidFill>
                <a:schemeClr val="accent3"/>
              </a:solidFill>
              <a:prstDash val="solid"/>
            </a:ln>
            <a:effectLst/>
          </p:spPr>
          <p:txBody>
            <a:bodyPr lIns="0" tIns="0" rIns="0" bIns="0" anchor="ctr"/>
            <a:lstStyle/>
            <a:p>
              <a:pPr algn="ctr">
                <a:spcAft>
                  <a:spcPts val="857"/>
                </a:spcAft>
              </a:pPr>
              <a:endParaRPr lang="en-US" sz="2000" dirty="0">
                <a:solidFill>
                  <a:srgbClr val="282828"/>
                </a:solidFill>
                <a:latin typeface="Arial" panose="020B0604020202020204" pitchFamily="34" charset="0"/>
                <a:cs typeface="MS PGothic" charset="0"/>
              </a:endParaRPr>
            </a:p>
          </p:txBody>
        </p:sp>
        <p:sp>
          <p:nvSpPr>
            <p:cNvPr id="154" name="Rectangle 153"/>
            <p:cNvSpPr/>
            <p:nvPr/>
          </p:nvSpPr>
          <p:spPr>
            <a:xfrm>
              <a:off x="1044208" y="4023547"/>
              <a:ext cx="387596" cy="316829"/>
            </a:xfrm>
            <a:prstGeom prst="rect">
              <a:avLst/>
            </a:prstGeom>
            <a:grpFill/>
            <a:ln w="25400" cap="flat" cmpd="sng" algn="ctr">
              <a:solidFill>
                <a:schemeClr val="accent3"/>
              </a:solidFill>
              <a:prstDash val="solid"/>
            </a:ln>
            <a:effectLst/>
          </p:spPr>
          <p:txBody>
            <a:bodyPr lIns="0" tIns="0" rIns="0" bIns="0" anchor="ctr"/>
            <a:lstStyle/>
            <a:p>
              <a:pPr algn="ctr">
                <a:spcAft>
                  <a:spcPts val="857"/>
                </a:spcAft>
              </a:pPr>
              <a:endParaRPr lang="en-US" sz="2000" dirty="0">
                <a:solidFill>
                  <a:srgbClr val="282828"/>
                </a:solidFill>
                <a:latin typeface="Arial" panose="020B0604020202020204" pitchFamily="34" charset="0"/>
                <a:cs typeface="MS PGothic" charset="0"/>
              </a:endParaRPr>
            </a:p>
          </p:txBody>
        </p:sp>
      </p:grpSp>
      <p:sp>
        <p:nvSpPr>
          <p:cNvPr id="155" name="Rectangle 154"/>
          <p:cNvSpPr/>
          <p:nvPr/>
        </p:nvSpPr>
        <p:spPr>
          <a:xfrm>
            <a:off x="4529951" y="3206618"/>
            <a:ext cx="1818640" cy="796290"/>
          </a:xfrm>
          <a:prstGeom prst="rect">
            <a:avLst/>
          </a:prstGeom>
          <a:solidFill>
            <a:srgbClr val="282828"/>
          </a:solidFill>
          <a:ln w="28575" cap="flat" cmpd="sng" algn="ctr">
            <a:solidFill>
              <a:schemeClr val="accent4"/>
            </a:solidFill>
            <a:prstDash val="solid"/>
            <a:miter lim="800000"/>
          </a:ln>
          <a:effectLst/>
        </p:spPr>
        <p:txBody>
          <a:bodyPr lIns="0" tIns="65308" rIns="0" bIns="65308" anchor="ctr"/>
          <a:lstStyle/>
          <a:p>
            <a:pPr algn="ctr">
              <a:defRPr/>
            </a:pPr>
            <a:r>
              <a:rPr lang="en-US" sz="1600" kern="0" dirty="0">
                <a:solidFill>
                  <a:srgbClr val="FFFFFF"/>
                </a:solidFill>
                <a:latin typeface="Arial"/>
              </a:rPr>
              <a:t>Transports</a:t>
            </a:r>
          </a:p>
        </p:txBody>
      </p:sp>
      <p:sp>
        <p:nvSpPr>
          <p:cNvPr id="156" name="Rectangle 155"/>
          <p:cNvSpPr/>
          <p:nvPr/>
        </p:nvSpPr>
        <p:spPr>
          <a:xfrm>
            <a:off x="4529951" y="4237222"/>
            <a:ext cx="1818640" cy="794384"/>
          </a:xfrm>
          <a:prstGeom prst="rect">
            <a:avLst/>
          </a:prstGeom>
          <a:solidFill>
            <a:srgbClr val="282828"/>
          </a:solidFill>
          <a:ln w="28575" cap="flat" cmpd="sng" algn="ctr">
            <a:solidFill>
              <a:schemeClr val="accent4"/>
            </a:solidFill>
            <a:prstDash val="solid"/>
            <a:miter lim="800000"/>
          </a:ln>
          <a:effectLst/>
        </p:spPr>
        <p:txBody>
          <a:bodyPr lIns="0" tIns="65308" rIns="0" bIns="65308" anchor="ctr"/>
          <a:lstStyle/>
          <a:p>
            <a:pPr algn="ctr">
              <a:defRPr/>
            </a:pPr>
            <a:r>
              <a:rPr lang="en-US" sz="1600" kern="0" dirty="0">
                <a:solidFill>
                  <a:srgbClr val="FFFFFF"/>
                </a:solidFill>
                <a:latin typeface="Arial"/>
              </a:rPr>
              <a:t>Plugins</a:t>
            </a:r>
          </a:p>
        </p:txBody>
      </p:sp>
      <p:sp>
        <p:nvSpPr>
          <p:cNvPr id="157" name="TextBox 156"/>
          <p:cNvSpPr txBox="1"/>
          <p:nvPr/>
        </p:nvSpPr>
        <p:spPr>
          <a:xfrm>
            <a:off x="1261896" y="5031608"/>
            <a:ext cx="859210" cy="624334"/>
          </a:xfrm>
          <a:prstGeom prst="rect">
            <a:avLst/>
          </a:prstGeom>
          <a:noFill/>
        </p:spPr>
        <p:txBody>
          <a:bodyPr wrap="none" lIns="0" tIns="65308" rIns="0" bIns="65308">
            <a:spAutoFit/>
          </a:bodyPr>
          <a:lstStyle/>
          <a:p>
            <a:pPr algn="ctr">
              <a:defRPr/>
            </a:pPr>
            <a:r>
              <a:rPr lang="en-US" sz="1600" kern="0" dirty="0">
                <a:solidFill>
                  <a:schemeClr val="bg1"/>
                </a:solidFill>
                <a:latin typeface="Arial" panose="020B0604020202020204" pitchFamily="34" charset="0"/>
                <a:ea typeface="MS PGothic" panose="020B0600070205080204" pitchFamily="34" charset="-128"/>
              </a:rPr>
              <a:t>Playbook</a:t>
            </a:r>
          </a:p>
          <a:p>
            <a:pPr algn="ctr">
              <a:defRPr/>
            </a:pPr>
            <a:r>
              <a:rPr lang="en-US" sz="1600" kern="0" dirty="0">
                <a:solidFill>
                  <a:schemeClr val="bg1"/>
                </a:solidFill>
                <a:latin typeface="Arial" panose="020B0604020202020204" pitchFamily="34" charset="0"/>
                <a:ea typeface="MS PGothic" panose="020B0600070205080204" pitchFamily="34" charset="-128"/>
              </a:rPr>
              <a:t>Files</a:t>
            </a:r>
          </a:p>
        </p:txBody>
      </p:sp>
      <p:pic>
        <p:nvPicPr>
          <p:cNvPr id="2356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25435" y="5159022"/>
            <a:ext cx="4501420" cy="26248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9222415" y="4679181"/>
            <a:ext cx="3507460" cy="366951"/>
            <a:chOff x="9328007" y="4679181"/>
            <a:chExt cx="3507460" cy="366951"/>
          </a:xfrm>
        </p:grpSpPr>
        <p:sp>
          <p:nvSpPr>
            <p:cNvPr id="171" name="Rectangle 170"/>
            <p:cNvSpPr/>
            <p:nvPr/>
          </p:nvSpPr>
          <p:spPr bwMode="auto">
            <a:xfrm>
              <a:off x="9328007" y="4679181"/>
              <a:ext cx="1096153" cy="366951"/>
            </a:xfrm>
            <a:prstGeom prst="rect">
              <a:avLst/>
            </a:prstGeom>
            <a:solidFill>
              <a:srgbClr val="282828"/>
            </a:solidFill>
            <a:ln w="28575" cap="flat" cmpd="sng" algn="ctr">
              <a:solidFill>
                <a:schemeClr val="accent5"/>
              </a:solidFill>
              <a:prstDash val="solid"/>
              <a:miter lim="800000"/>
              <a:headEnd/>
              <a:tailEnd/>
            </a:ln>
            <a:effectLst/>
          </p:spPr>
          <p:txBody>
            <a:bodyPr lIns="91440" tIns="91440" rIns="91440" bIns="91440" anchor="ctr" anchorCtr="1"/>
            <a:lstStyle/>
            <a:p>
              <a:pPr algn="ctr">
                <a:defRPr/>
              </a:pPr>
              <a:r>
                <a:rPr lang="en-US" sz="1400" b="1" kern="0" dirty="0">
                  <a:solidFill>
                    <a:srgbClr val="FFFFFF"/>
                  </a:solidFill>
                  <a:latin typeface="Arial"/>
                </a:rPr>
                <a:t>Security</a:t>
              </a:r>
            </a:p>
          </p:txBody>
        </p:sp>
        <p:sp>
          <p:nvSpPr>
            <p:cNvPr id="172" name="Rectangle 171"/>
            <p:cNvSpPr/>
            <p:nvPr/>
          </p:nvSpPr>
          <p:spPr bwMode="auto">
            <a:xfrm>
              <a:off x="10533661" y="4679181"/>
              <a:ext cx="1096153" cy="366951"/>
            </a:xfrm>
            <a:prstGeom prst="rect">
              <a:avLst/>
            </a:prstGeom>
            <a:solidFill>
              <a:srgbClr val="282828"/>
            </a:solidFill>
            <a:ln w="28575" cap="flat" cmpd="sng" algn="ctr">
              <a:solidFill>
                <a:schemeClr val="accent5"/>
              </a:solidFill>
              <a:prstDash val="solid"/>
              <a:miter lim="800000"/>
              <a:headEnd/>
              <a:tailEnd/>
            </a:ln>
            <a:effectLst/>
          </p:spPr>
          <p:txBody>
            <a:bodyPr lIns="91440" tIns="91440" rIns="91440" bIns="91440" anchor="ctr" anchorCtr="1"/>
            <a:lstStyle/>
            <a:p>
              <a:pPr algn="ctr">
                <a:defRPr/>
              </a:pPr>
              <a:r>
                <a:rPr lang="en-US" sz="1400" b="1" kern="0" dirty="0">
                  <a:solidFill>
                    <a:srgbClr val="FFFFFF"/>
                  </a:solidFill>
                  <a:latin typeface="Arial"/>
                </a:rPr>
                <a:t>Routing</a:t>
              </a:r>
            </a:p>
          </p:txBody>
        </p:sp>
        <p:sp>
          <p:nvSpPr>
            <p:cNvPr id="173" name="Rectangle 172"/>
            <p:cNvSpPr/>
            <p:nvPr/>
          </p:nvSpPr>
          <p:spPr bwMode="auto">
            <a:xfrm>
              <a:off x="11739314" y="4679181"/>
              <a:ext cx="1096153" cy="366951"/>
            </a:xfrm>
            <a:prstGeom prst="rect">
              <a:avLst/>
            </a:prstGeom>
            <a:solidFill>
              <a:srgbClr val="282828"/>
            </a:solidFill>
            <a:ln w="28575" cap="flat" cmpd="sng" algn="ctr">
              <a:solidFill>
                <a:schemeClr val="accent5"/>
              </a:solidFill>
              <a:prstDash val="solid"/>
              <a:miter lim="800000"/>
              <a:headEnd/>
              <a:tailEnd/>
            </a:ln>
            <a:effectLst/>
          </p:spPr>
          <p:txBody>
            <a:bodyPr lIns="91440" tIns="91440" rIns="91440" bIns="91440" anchor="ctr" anchorCtr="1"/>
            <a:lstStyle/>
            <a:p>
              <a:pPr algn="ctr">
                <a:defRPr/>
              </a:pPr>
              <a:r>
                <a:rPr lang="en-US" sz="1400" b="1" kern="0" dirty="0">
                  <a:solidFill>
                    <a:srgbClr val="FFFFFF"/>
                  </a:solidFill>
                  <a:latin typeface="Arial"/>
                </a:rPr>
                <a:t>Switching</a:t>
              </a:r>
            </a:p>
          </p:txBody>
        </p:sp>
      </p:grpSp>
      <p:grpSp>
        <p:nvGrpSpPr>
          <p:cNvPr id="5" name="Group 4"/>
          <p:cNvGrpSpPr/>
          <p:nvPr/>
        </p:nvGrpSpPr>
        <p:grpSpPr>
          <a:xfrm>
            <a:off x="6221309" y="6901682"/>
            <a:ext cx="2392680" cy="400110"/>
            <a:chOff x="6187442" y="7003283"/>
            <a:chExt cx="2392680" cy="400110"/>
          </a:xfrm>
        </p:grpSpPr>
        <p:sp>
          <p:nvSpPr>
            <p:cNvPr id="176" name="AutoShape 3"/>
            <p:cNvSpPr>
              <a:spLocks noChangeArrowheads="1"/>
            </p:cNvSpPr>
            <p:nvPr/>
          </p:nvSpPr>
          <p:spPr bwMode="auto">
            <a:xfrm>
              <a:off x="6187442" y="7036456"/>
              <a:ext cx="2392680" cy="333764"/>
            </a:xfrm>
            <a:prstGeom prst="hexagon">
              <a:avLst>
                <a:gd name="adj" fmla="val 80267"/>
                <a:gd name="vf" fmla="val 115470"/>
              </a:avLst>
            </a:prstGeom>
            <a:solidFill>
              <a:schemeClr val="accent3"/>
            </a:solidFill>
            <a:ln w="19050" cap="flat" cmpd="sng" algn="ctr">
              <a:noFill/>
              <a:prstDash val="solid"/>
              <a:miter lim="800000"/>
              <a:headEnd type="none" w="med" len="med"/>
              <a:tailEnd type="none" w="med" len="med"/>
            </a:ln>
            <a:effectLst/>
          </p:spPr>
          <p:txBody>
            <a:bodyPr wrap="none" lIns="0" tIns="34290" rIns="0" bIns="34290" anchor="ctr"/>
            <a:lstStyle/>
            <a:p>
              <a:endParaRPr lang="en-US" dirty="0">
                <a:solidFill>
                  <a:srgbClr val="FFFFFF"/>
                </a:solidFill>
                <a:latin typeface="Arial" panose="020B0604020202020204" pitchFamily="34" charset="0"/>
                <a:cs typeface="MS PGothic" charset="0"/>
              </a:endParaRPr>
            </a:p>
          </p:txBody>
        </p:sp>
        <p:sp>
          <p:nvSpPr>
            <p:cNvPr id="177" name="TextBox 176"/>
            <p:cNvSpPr txBox="1"/>
            <p:nvPr/>
          </p:nvSpPr>
          <p:spPr bwMode="auto">
            <a:xfrm>
              <a:off x="6763996" y="7003283"/>
              <a:ext cx="1239572" cy="400110"/>
            </a:xfrm>
            <a:prstGeom prst="rect">
              <a:avLst/>
            </a:prstGeom>
            <a:noFill/>
          </p:spPr>
          <p:txBody>
            <a:bodyPr wrap="none" lIns="0" rIns="0">
              <a:spAutoFit/>
            </a:bodyPr>
            <a:lstStyle/>
            <a:p>
              <a:pPr algn="ctr">
                <a:defRPr/>
              </a:pPr>
              <a:r>
                <a:rPr lang="en-US" sz="2000" kern="0" dirty="0">
                  <a:solidFill>
                    <a:schemeClr val="bg1"/>
                  </a:solidFill>
                  <a:latin typeface="Arial" panose="020B0604020202020204" pitchFamily="34" charset="0"/>
                  <a:ea typeface="MS PGothic" panose="020B0600070205080204" pitchFamily="34" charset="-128"/>
                </a:rPr>
                <a:t>NETCONF</a:t>
              </a:r>
            </a:p>
          </p:txBody>
        </p:sp>
      </p:grpSp>
      <p:sp>
        <p:nvSpPr>
          <p:cNvPr id="179" name="Rectangle 178"/>
          <p:cNvSpPr>
            <a:spLocks noChangeArrowheads="1"/>
          </p:cNvSpPr>
          <p:nvPr/>
        </p:nvSpPr>
        <p:spPr bwMode="auto">
          <a:xfrm>
            <a:off x="8990968" y="2258335"/>
            <a:ext cx="4047699" cy="1509692"/>
          </a:xfrm>
          <a:prstGeom prst="rect">
            <a:avLst/>
          </a:prstGeom>
          <a:noFill/>
          <a:ln>
            <a:noFill/>
          </a:ln>
          <a:effectLst/>
          <a:extLst/>
        </p:spPr>
        <p:txBody>
          <a:bodyPr lIns="0" tIns="91440" rIns="0"/>
          <a:lstStyle/>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Agentless and simple approach</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Does not require coding skills</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Work flow Engine</a:t>
            </a:r>
          </a:p>
          <a:p>
            <a:pPr marL="225425" indent="-225425" defTabSz="1566945">
              <a:lnSpc>
                <a:spcPct val="95000"/>
              </a:lnSpc>
              <a:spcBef>
                <a:spcPts val="900"/>
              </a:spcBef>
              <a:buClr>
                <a:schemeClr val="tx1"/>
              </a:buClr>
              <a:buFont typeface="Arial" panose="020B0604020202020204" pitchFamily="34" charset="0"/>
              <a:buChar char="•"/>
            </a:pPr>
            <a:r>
              <a:rPr lang="en-US" sz="2000" kern="0" dirty="0">
                <a:solidFill>
                  <a:schemeClr val="accent2"/>
                </a:solidFill>
                <a:latin typeface="Arial"/>
                <a:cs typeface="Arial"/>
              </a:rPr>
              <a:t>Ansible can be used for Network/Compute/Storage</a:t>
            </a:r>
          </a:p>
        </p:txBody>
      </p:sp>
      <p:grpSp>
        <p:nvGrpSpPr>
          <p:cNvPr id="4" name="Group 3"/>
          <p:cNvGrpSpPr/>
          <p:nvPr/>
        </p:nvGrpSpPr>
        <p:grpSpPr>
          <a:xfrm>
            <a:off x="6221309" y="6478772"/>
            <a:ext cx="2392680" cy="400110"/>
            <a:chOff x="6187442" y="6580373"/>
            <a:chExt cx="2392680" cy="400110"/>
          </a:xfrm>
        </p:grpSpPr>
        <p:sp>
          <p:nvSpPr>
            <p:cNvPr id="182" name="AutoShape 3"/>
            <p:cNvSpPr>
              <a:spLocks noChangeArrowheads="1"/>
            </p:cNvSpPr>
            <p:nvPr/>
          </p:nvSpPr>
          <p:spPr bwMode="auto">
            <a:xfrm>
              <a:off x="6187442" y="6613546"/>
              <a:ext cx="2392680" cy="333764"/>
            </a:xfrm>
            <a:prstGeom prst="hexagon">
              <a:avLst>
                <a:gd name="adj" fmla="val 80267"/>
                <a:gd name="vf" fmla="val 115470"/>
              </a:avLst>
            </a:prstGeom>
            <a:solidFill>
              <a:schemeClr val="accent3"/>
            </a:solidFill>
            <a:ln w="19050" cap="flat" cmpd="sng" algn="ctr">
              <a:noFill/>
              <a:prstDash val="solid"/>
              <a:miter lim="800000"/>
              <a:headEnd type="none" w="med" len="med"/>
              <a:tailEnd type="none" w="med" len="med"/>
            </a:ln>
            <a:effectLst/>
          </p:spPr>
          <p:txBody>
            <a:bodyPr wrap="none" lIns="0" tIns="34290" rIns="0" bIns="34290" anchor="ctr"/>
            <a:lstStyle/>
            <a:p>
              <a:endParaRPr lang="en-US" dirty="0">
                <a:solidFill>
                  <a:srgbClr val="FFFFFF"/>
                </a:solidFill>
                <a:latin typeface="Arial" panose="020B0604020202020204" pitchFamily="34" charset="0"/>
                <a:cs typeface="MS PGothic" charset="0"/>
              </a:endParaRPr>
            </a:p>
          </p:txBody>
        </p:sp>
        <p:sp>
          <p:nvSpPr>
            <p:cNvPr id="183" name="TextBox 182"/>
            <p:cNvSpPr txBox="1"/>
            <p:nvPr/>
          </p:nvSpPr>
          <p:spPr bwMode="auto">
            <a:xfrm>
              <a:off x="7120101" y="6580373"/>
              <a:ext cx="527363" cy="400110"/>
            </a:xfrm>
            <a:prstGeom prst="rect">
              <a:avLst/>
            </a:prstGeom>
            <a:noFill/>
          </p:spPr>
          <p:txBody>
            <a:bodyPr wrap="none" lIns="0" rIns="0">
              <a:spAutoFit/>
            </a:bodyPr>
            <a:lstStyle/>
            <a:p>
              <a:pPr algn="ctr">
                <a:defRPr/>
              </a:pPr>
              <a:r>
                <a:rPr lang="en-US" sz="2000" kern="0" dirty="0">
                  <a:solidFill>
                    <a:schemeClr val="bg1"/>
                  </a:solidFill>
                  <a:latin typeface="Arial" panose="020B0604020202020204" pitchFamily="34" charset="0"/>
                  <a:ea typeface="MS PGothic" panose="020B0600070205080204" pitchFamily="34" charset="-128"/>
                </a:rPr>
                <a:t>SSH</a:t>
              </a:r>
            </a:p>
          </p:txBody>
        </p:sp>
      </p:grpSp>
      <p:grpSp>
        <p:nvGrpSpPr>
          <p:cNvPr id="3" name="Group 2"/>
          <p:cNvGrpSpPr/>
          <p:nvPr/>
        </p:nvGrpSpPr>
        <p:grpSpPr>
          <a:xfrm>
            <a:off x="6221309" y="6080627"/>
            <a:ext cx="2392680" cy="400110"/>
            <a:chOff x="6187442" y="6182228"/>
            <a:chExt cx="2392680" cy="400110"/>
          </a:xfrm>
        </p:grpSpPr>
        <p:sp>
          <p:nvSpPr>
            <p:cNvPr id="185" name="AutoShape 3"/>
            <p:cNvSpPr>
              <a:spLocks noChangeArrowheads="1"/>
            </p:cNvSpPr>
            <p:nvPr/>
          </p:nvSpPr>
          <p:spPr bwMode="auto">
            <a:xfrm>
              <a:off x="6187442" y="6215400"/>
              <a:ext cx="2392680" cy="333766"/>
            </a:xfrm>
            <a:prstGeom prst="hexagon">
              <a:avLst>
                <a:gd name="adj" fmla="val 80267"/>
                <a:gd name="vf" fmla="val 115470"/>
              </a:avLst>
            </a:prstGeom>
            <a:solidFill>
              <a:schemeClr val="accent3"/>
            </a:solidFill>
            <a:ln w="19050" cap="flat" cmpd="sng" algn="ctr">
              <a:noFill/>
              <a:prstDash val="solid"/>
              <a:miter lim="800000"/>
              <a:headEnd type="none" w="med" len="med"/>
              <a:tailEnd type="none" w="med" len="med"/>
            </a:ln>
            <a:effectLst/>
          </p:spPr>
          <p:txBody>
            <a:bodyPr wrap="none" lIns="0" tIns="34290" rIns="0" bIns="34290" anchor="ctr"/>
            <a:lstStyle/>
            <a:p>
              <a:endParaRPr lang="en-US" dirty="0">
                <a:solidFill>
                  <a:srgbClr val="FFFFFF"/>
                </a:solidFill>
                <a:latin typeface="Arial" panose="020B0604020202020204" pitchFamily="34" charset="0"/>
                <a:cs typeface="MS PGothic" charset="0"/>
              </a:endParaRPr>
            </a:p>
          </p:txBody>
        </p:sp>
        <p:sp>
          <p:nvSpPr>
            <p:cNvPr id="186" name="TextBox 185"/>
            <p:cNvSpPr txBox="1"/>
            <p:nvPr/>
          </p:nvSpPr>
          <p:spPr bwMode="auto">
            <a:xfrm>
              <a:off x="6521229" y="6182228"/>
              <a:ext cx="1725107" cy="400110"/>
            </a:xfrm>
            <a:prstGeom prst="rect">
              <a:avLst/>
            </a:prstGeom>
            <a:noFill/>
          </p:spPr>
          <p:txBody>
            <a:bodyPr wrap="none" lIns="0" rIns="0">
              <a:spAutoFit/>
            </a:bodyPr>
            <a:lstStyle/>
            <a:p>
              <a:pPr algn="ctr">
                <a:defRPr/>
              </a:pPr>
              <a:r>
                <a:rPr lang="en-US" sz="2000" kern="0" dirty="0">
                  <a:solidFill>
                    <a:schemeClr val="bg1"/>
                  </a:solidFill>
                  <a:latin typeface="Arial" panose="020B0604020202020204" pitchFamily="34" charset="0"/>
                  <a:ea typeface="MS PGothic" panose="020B0600070205080204" pitchFamily="34" charset="-128"/>
                </a:rPr>
                <a:t>Telnet/Console</a:t>
              </a:r>
            </a:p>
          </p:txBody>
        </p:sp>
      </p:grpSp>
      <p:pic>
        <p:nvPicPr>
          <p:cNvPr id="62" name="Picture 87" descr="junos_os.png"/>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266338" y="4613313"/>
            <a:ext cx="758001" cy="477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63" descr="ansible.jpeg"/>
          <p:cNvPicPr>
            <a:picLocks noChangeAspect="1"/>
          </p:cNvPicPr>
          <p:nvPr/>
        </p:nvPicPr>
        <p:blipFill rotWithShape="1">
          <a:blip r:embed="rId6">
            <a:extLst>
              <a:ext uri="{28A0092B-C50C-407E-A947-70E740481C1C}">
                <a14:useLocalDpi xmlns:a14="http://schemas.microsoft.com/office/drawing/2010/main" val="0"/>
              </a:ext>
            </a:extLst>
          </a:blip>
          <a:srcRect l="1675" t="8969" r="87813" b="9711"/>
          <a:stretch/>
        </p:blipFill>
        <p:spPr>
          <a:xfrm>
            <a:off x="1383393" y="3275703"/>
            <a:ext cx="385520" cy="362842"/>
          </a:xfrm>
          <a:prstGeom prst="rect">
            <a:avLst/>
          </a:prstGeom>
        </p:spPr>
      </p:pic>
      <p:sp>
        <p:nvSpPr>
          <p:cNvPr id="166" name="Can 165"/>
          <p:cNvSpPr/>
          <p:nvPr/>
        </p:nvSpPr>
        <p:spPr>
          <a:xfrm>
            <a:off x="2716393" y="4528688"/>
            <a:ext cx="1193800" cy="754512"/>
          </a:xfrm>
          <a:prstGeom prst="can">
            <a:avLst/>
          </a:prstGeom>
          <a:solidFill>
            <a:srgbClr val="68AE64"/>
          </a:solidFill>
          <a:ln w="25400" cap="flat" cmpd="sng" algn="ctr">
            <a:solidFill>
              <a:schemeClr val="accent4">
                <a:lumMod val="50000"/>
              </a:schemeClr>
            </a:solidFill>
            <a:prstDash val="solid"/>
          </a:ln>
          <a:effectLst/>
        </p:spPr>
        <p:txBody>
          <a:bodyPr lIns="0" tIns="0" rIns="0" bIns="0" anchor="ctr"/>
          <a:lstStyle/>
          <a:p>
            <a:pPr algn="ctr">
              <a:lnSpc>
                <a:spcPct val="95000"/>
              </a:lnSpc>
              <a:spcBef>
                <a:spcPts val="400"/>
              </a:spcBef>
            </a:pPr>
            <a:endParaRPr lang="en-US" sz="2000" dirty="0">
              <a:solidFill>
                <a:srgbClr val="282828"/>
              </a:solidFill>
              <a:latin typeface="Arial" panose="020B0604020202020204" pitchFamily="34" charset="0"/>
              <a:cs typeface="MS PGothic" charset="0"/>
            </a:endParaRPr>
          </a:p>
        </p:txBody>
      </p:sp>
      <p:sp>
        <p:nvSpPr>
          <p:cNvPr id="167" name="TextBox 166"/>
          <p:cNvSpPr txBox="1"/>
          <p:nvPr/>
        </p:nvSpPr>
        <p:spPr>
          <a:xfrm>
            <a:off x="2976811" y="4652512"/>
            <a:ext cx="672961" cy="624334"/>
          </a:xfrm>
          <a:prstGeom prst="rect">
            <a:avLst/>
          </a:prstGeom>
          <a:noFill/>
        </p:spPr>
        <p:txBody>
          <a:bodyPr wrap="none" lIns="0" tIns="65308" rIns="0" bIns="65308">
            <a:spAutoFit/>
          </a:bodyPr>
          <a:lstStyle/>
          <a:p>
            <a:pPr algn="ctr">
              <a:defRPr/>
            </a:pPr>
            <a:r>
              <a:rPr lang="en-US" sz="1600" kern="0" dirty="0">
                <a:solidFill>
                  <a:schemeClr val="bg1"/>
                </a:solidFill>
                <a:latin typeface="Arial" panose="020B0604020202020204" pitchFamily="34" charset="0"/>
                <a:ea typeface="MS PGothic" panose="020B0600070205080204" pitchFamily="34" charset="-128"/>
              </a:rPr>
              <a:t>Module</a:t>
            </a:r>
          </a:p>
          <a:p>
            <a:pPr algn="ctr">
              <a:defRPr/>
            </a:pPr>
            <a:r>
              <a:rPr lang="en-US" sz="1600" kern="0" dirty="0">
                <a:solidFill>
                  <a:schemeClr val="bg1"/>
                </a:solidFill>
                <a:latin typeface="Arial" panose="020B0604020202020204" pitchFamily="34" charset="0"/>
                <a:ea typeface="MS PGothic" panose="020B0600070205080204" pitchFamily="34" charset="-128"/>
              </a:rPr>
              <a:t>Library</a:t>
            </a:r>
          </a:p>
        </p:txBody>
      </p:sp>
    </p:spTree>
    <p:custDataLst>
      <p:tags r:id="rId1"/>
    </p:custDataLst>
    <p:extLst>
      <p:ext uri="{BB962C8B-B14F-4D97-AF65-F5344CB8AC3E}">
        <p14:creationId xmlns:p14="http://schemas.microsoft.com/office/powerpoint/2010/main" val="261204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Effect transition="in" filter="wipe(left)">
                                      <p:cBhvr>
                                        <p:cTn id="7" dur="500"/>
                                        <p:tgtEl>
                                          <p:spTgt spid="17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79">
                                            <p:txEl>
                                              <p:pRg st="1" end="1"/>
                                            </p:txEl>
                                          </p:spTgt>
                                        </p:tgtEl>
                                        <p:attrNameLst>
                                          <p:attrName>style.visibility</p:attrName>
                                        </p:attrNameLst>
                                      </p:cBhvr>
                                      <p:to>
                                        <p:strVal val="visible"/>
                                      </p:to>
                                    </p:set>
                                    <p:animEffect transition="in" filter="wipe(left)">
                                      <p:cBhvr>
                                        <p:cTn id="10" dur="500"/>
                                        <p:tgtEl>
                                          <p:spTgt spid="17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79">
                                            <p:txEl>
                                              <p:pRg st="2" end="2"/>
                                            </p:txEl>
                                          </p:spTgt>
                                        </p:tgtEl>
                                        <p:attrNameLst>
                                          <p:attrName>style.visibility</p:attrName>
                                        </p:attrNameLst>
                                      </p:cBhvr>
                                      <p:to>
                                        <p:strVal val="visible"/>
                                      </p:to>
                                    </p:set>
                                    <p:animEffect transition="in" filter="wipe(left)">
                                      <p:cBhvr>
                                        <p:cTn id="13" dur="500"/>
                                        <p:tgtEl>
                                          <p:spTgt spid="179">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79">
                                            <p:txEl>
                                              <p:pRg st="3" end="3"/>
                                            </p:txEl>
                                          </p:spTgt>
                                        </p:tgtEl>
                                        <p:attrNameLst>
                                          <p:attrName>style.visibility</p:attrName>
                                        </p:attrNameLst>
                                      </p:cBhvr>
                                      <p:to>
                                        <p:strVal val="visible"/>
                                      </p:to>
                                    </p:set>
                                    <p:animEffect transition="in" filter="wipe(left)">
                                      <p:cBhvr>
                                        <p:cTn id="16" dur="500"/>
                                        <p:tgtEl>
                                          <p:spTgt spid="17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Deploy Playbook</a:t>
            </a:r>
            <a:endParaRPr lang="en-US" dirty="0"/>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Lst>
          </a:blip>
          <a:srcRect l="501" t="533"/>
          <a:stretch/>
        </p:blipFill>
        <p:spPr bwMode="auto">
          <a:xfrm>
            <a:off x="5709625" y="1765190"/>
            <a:ext cx="7448166" cy="6053248"/>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Tree>
    <p:extLst>
      <p:ext uri="{BB962C8B-B14F-4D97-AF65-F5344CB8AC3E}">
        <p14:creationId xmlns:p14="http://schemas.microsoft.com/office/powerpoint/2010/main" val="18511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28673" y="4888089"/>
            <a:ext cx="12979404" cy="146854"/>
          </a:xfrm>
          <a:prstGeom prst="rect">
            <a:avLst/>
          </a:prstGeom>
          <a:solidFill>
            <a:schemeClr val="accent5"/>
          </a:solidFill>
          <a:ln w="6350" cmpd="sng">
            <a:solidFill>
              <a:schemeClr val="accent5"/>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219773" tIns="45643" rIns="91289" bIns="45643" rtlCol="0" anchor="ctr"/>
          <a:lstStyle/>
          <a:p>
            <a:pPr>
              <a:lnSpc>
                <a:spcPct val="95000"/>
              </a:lnSpc>
              <a:spcBef>
                <a:spcPts val="900"/>
              </a:spcBef>
            </a:pPr>
            <a:endParaRPr lang="en-US" sz="3200" dirty="0">
              <a:latin typeface="Arial" panose="020B0604020202020204" pitchFamily="34" charset="0"/>
              <a:cs typeface="Arial" panose="020B0604020202020204" pitchFamily="34" charset="0"/>
            </a:endParaRPr>
          </a:p>
        </p:txBody>
      </p:sp>
      <p:sp>
        <p:nvSpPr>
          <p:cNvPr id="21" name="Rectangle 20"/>
          <p:cNvSpPr/>
          <p:nvPr/>
        </p:nvSpPr>
        <p:spPr>
          <a:xfrm rot="5400000">
            <a:off x="5915517" y="-51895"/>
            <a:ext cx="2805716" cy="12979400"/>
          </a:xfrm>
          <a:prstGeom prst="rect">
            <a:avLst/>
          </a:prstGeom>
          <a:solidFill>
            <a:srgbClr val="FFFFFF"/>
          </a:solidFill>
          <a:ln w="6350" cmpd="sng">
            <a:solidFill>
              <a:schemeClr val="bg1">
                <a:lumMod val="65000"/>
              </a:schemeClr>
            </a:solidFill>
          </a:ln>
          <a:effectLst>
            <a:outerShdw blurRad="190500" dist="63500" dir="5400000" algn="t"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91289" tIns="45643" rIns="91289" bIns="45643" rtlCol="0" anchor="ctr"/>
          <a:lstStyle/>
          <a:p>
            <a:pPr algn="ctr"/>
            <a:endParaRPr lang="en-US" dirty="0">
              <a:latin typeface="Arial" panose="020B0604020202020204" pitchFamily="34" charset="0"/>
            </a:endParaRPr>
          </a:p>
        </p:txBody>
      </p:sp>
      <p:sp>
        <p:nvSpPr>
          <p:cNvPr id="2" name="Title 1"/>
          <p:cNvSpPr>
            <a:spLocks noGrp="1"/>
          </p:cNvSpPr>
          <p:nvPr>
            <p:ph type="title"/>
          </p:nvPr>
        </p:nvSpPr>
        <p:spPr/>
        <p:txBody>
          <a:bodyPr/>
          <a:lstStyle/>
          <a:p>
            <a:r>
              <a:rPr lang="en-US" dirty="0" smtClean="0"/>
              <a:t>Ansible-junos-stdlib</a:t>
            </a:r>
            <a:endParaRPr lang="en-US" dirty="0"/>
          </a:p>
        </p:txBody>
      </p:sp>
      <p:sp>
        <p:nvSpPr>
          <p:cNvPr id="6" name="Content Placeholder 5"/>
          <p:cNvSpPr>
            <a:spLocks noGrp="1"/>
          </p:cNvSpPr>
          <p:nvPr>
            <p:ph idx="1"/>
          </p:nvPr>
        </p:nvSpPr>
        <p:spPr>
          <a:xfrm>
            <a:off x="720843" y="2628298"/>
            <a:ext cx="13647620" cy="4882891"/>
          </a:xfrm>
        </p:spPr>
        <p:txBody>
          <a:bodyPr/>
          <a:lstStyle/>
          <a:p>
            <a:pPr marL="282575" indent="-282575"/>
            <a:r>
              <a:rPr lang="en-US" sz="2000" dirty="0" smtClean="0">
                <a:solidFill>
                  <a:schemeClr val="accent5">
                    <a:lumMod val="75000"/>
                  </a:schemeClr>
                </a:solidFill>
              </a:rPr>
              <a:t>junos_get_facts</a:t>
            </a:r>
            <a:r>
              <a:rPr lang="en-US" sz="2000" dirty="0" smtClean="0"/>
              <a:t> — Retrieve device-specific information from the host</a:t>
            </a:r>
          </a:p>
          <a:p>
            <a:pPr marL="282575" indent="-282575"/>
            <a:r>
              <a:rPr lang="en-US" sz="2000" dirty="0" smtClean="0">
                <a:solidFill>
                  <a:schemeClr val="accent5">
                    <a:lumMod val="75000"/>
                  </a:schemeClr>
                </a:solidFill>
              </a:rPr>
              <a:t>junos_install_config</a:t>
            </a:r>
            <a:r>
              <a:rPr lang="en-US" sz="2000" dirty="0" smtClean="0"/>
              <a:t> — Modify the configuration of a device running Junos OS</a:t>
            </a:r>
          </a:p>
          <a:p>
            <a:pPr marL="282575" indent="-282575"/>
            <a:r>
              <a:rPr lang="en-US" sz="2000" dirty="0" smtClean="0">
                <a:solidFill>
                  <a:schemeClr val="accent5">
                    <a:lumMod val="75000"/>
                  </a:schemeClr>
                </a:solidFill>
              </a:rPr>
              <a:t>junos_install_os</a:t>
            </a:r>
            <a:r>
              <a:rPr lang="en-US" sz="2000" dirty="0" smtClean="0"/>
              <a:t> — Install a Junos OS software package</a:t>
            </a:r>
          </a:p>
          <a:p>
            <a:pPr marL="282575" indent="-282575"/>
            <a:r>
              <a:rPr lang="en-US" sz="2000" dirty="0" smtClean="0">
                <a:solidFill>
                  <a:schemeClr val="accent5">
                    <a:lumMod val="75000"/>
                  </a:schemeClr>
                </a:solidFill>
              </a:rPr>
              <a:t>junos_shutdown</a:t>
            </a:r>
            <a:r>
              <a:rPr lang="en-US" sz="2000" dirty="0" smtClean="0"/>
              <a:t> — Shut down or reboot a device running Junos OS</a:t>
            </a:r>
          </a:p>
          <a:p>
            <a:pPr marL="282575" indent="-282575"/>
            <a:r>
              <a:rPr lang="en-US" sz="2000" dirty="0" smtClean="0">
                <a:solidFill>
                  <a:schemeClr val="accent5">
                    <a:lumMod val="75000"/>
                  </a:schemeClr>
                </a:solidFill>
              </a:rPr>
              <a:t>junos_zeroize</a:t>
            </a:r>
            <a:r>
              <a:rPr lang="en-US" sz="2000" dirty="0" smtClean="0"/>
              <a:t> — Remove all configuration information on the Routing Engines and reset all key values on a device</a:t>
            </a:r>
            <a:endParaRPr lang="en-US" sz="2000" dirty="0"/>
          </a:p>
        </p:txBody>
      </p:sp>
      <p:sp>
        <p:nvSpPr>
          <p:cNvPr id="7" name="Content Placeholder 6"/>
          <p:cNvSpPr>
            <a:spLocks noGrp="1"/>
          </p:cNvSpPr>
          <p:nvPr>
            <p:ph sz="quarter" idx="11"/>
          </p:nvPr>
        </p:nvSpPr>
        <p:spPr/>
        <p:txBody>
          <a:bodyPr/>
          <a:lstStyle/>
          <a:p>
            <a:r>
              <a:rPr lang="en-US" dirty="0" smtClean="0"/>
              <a:t>All Junos devices</a:t>
            </a:r>
            <a:endParaRPr lang="en-US" dirty="0"/>
          </a:p>
        </p:txBody>
      </p:sp>
      <p:sp>
        <p:nvSpPr>
          <p:cNvPr id="3" name="TextBox 2"/>
          <p:cNvSpPr txBox="1"/>
          <p:nvPr/>
        </p:nvSpPr>
        <p:spPr>
          <a:xfrm>
            <a:off x="1115608" y="5130254"/>
            <a:ext cx="12399185" cy="2548390"/>
          </a:xfrm>
          <a:prstGeom prst="rect">
            <a:avLst/>
          </a:prstGeom>
          <a:noFill/>
        </p:spPr>
        <p:txBody>
          <a:bodyPr wrap="square" rtlCol="0">
            <a:spAutoFit/>
          </a:bodyPr>
          <a:lstStyle/>
          <a:p>
            <a:pPr>
              <a:lnSpc>
                <a:spcPct val="95000"/>
              </a:lnSpc>
              <a:spcBef>
                <a:spcPts val="400"/>
              </a:spcBef>
            </a:pPr>
            <a:r>
              <a:rPr lang="en-US" sz="2400" dirty="0">
                <a:latin typeface="Arial" panose="020B0604020202020204" pitchFamily="34" charset="0"/>
              </a:rPr>
              <a:t>Juniper Networks provides support for using Ansible to deploy devices running the Junos operating system (Junos OS). The Juniper Networks Ansible library, which is hosted on the Ansible Galaxy website under the role junos, enables you to use Ansible to perform specific operational and configuration tasks on devices running Junos OS, including installing and upgrading Junos OS, deploying specific devices in the network, loading configuration changes, retrieving information, and resetting, rebooting, or shutting down managed devices. </a:t>
            </a:r>
          </a:p>
        </p:txBody>
      </p:sp>
    </p:spTree>
    <p:extLst>
      <p:ext uri="{BB962C8B-B14F-4D97-AF65-F5344CB8AC3E}">
        <p14:creationId xmlns:p14="http://schemas.microsoft.com/office/powerpoint/2010/main" val="386898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Lst>
          </a:blip>
          <a:srcRect l="412"/>
          <a:stretch/>
        </p:blipFill>
        <p:spPr bwMode="auto">
          <a:xfrm>
            <a:off x="2824479" y="2269067"/>
            <a:ext cx="8011577" cy="5549371"/>
          </a:xfrm>
          <a:prstGeom prst="rect">
            <a:avLst/>
          </a:prstGeom>
          <a:solidFill>
            <a:srgbClr val="FFFFFF"/>
          </a:solidFill>
          <a:ln w="6350" cmpd="sng" algn="ctr">
            <a:noFill/>
            <a:miter lim="800000"/>
            <a:headEnd/>
            <a:tailEnd/>
          </a:ln>
          <a:effectLst>
            <a:outerShdw blurRad="190500" dist="63500" dir="5400000" algn="t" rotWithShape="0">
              <a:prstClr val="black">
                <a:alpha val="20000"/>
              </a:prstClr>
            </a:outerShdw>
          </a:effectLst>
        </p:spPr>
      </p:pic>
      <p:sp>
        <p:nvSpPr>
          <p:cNvPr id="3" name="Content Placeholder 2"/>
          <p:cNvSpPr>
            <a:spLocks noGrp="1"/>
          </p:cNvSpPr>
          <p:nvPr>
            <p:ph sz="quarter" idx="11"/>
          </p:nvPr>
        </p:nvSpPr>
        <p:spPr/>
        <p:txBody>
          <a:bodyPr/>
          <a:lstStyle/>
          <a:p>
            <a:r>
              <a:rPr lang="en-US" dirty="0" smtClean="0"/>
              <a:t>idempotent</a:t>
            </a:r>
            <a:endParaRPr lang="en-US" dirty="0"/>
          </a:p>
        </p:txBody>
      </p:sp>
      <p:sp>
        <p:nvSpPr>
          <p:cNvPr id="2" name="Title 1"/>
          <p:cNvSpPr>
            <a:spLocks noGrp="1"/>
          </p:cNvSpPr>
          <p:nvPr>
            <p:ph type="title"/>
          </p:nvPr>
        </p:nvSpPr>
        <p:spPr>
          <a:xfrm>
            <a:off x="784923" y="959329"/>
            <a:ext cx="13167362" cy="664797"/>
          </a:xfrm>
        </p:spPr>
        <p:txBody>
          <a:bodyPr/>
          <a:lstStyle/>
          <a:p>
            <a:r>
              <a:rPr lang="en-US" dirty="0" smtClean="0"/>
              <a:t>Playbook to Load Junos Software</a:t>
            </a:r>
            <a:endParaRPr lang="en-US" dirty="0"/>
          </a:p>
        </p:txBody>
      </p:sp>
      <p:sp>
        <p:nvSpPr>
          <p:cNvPr id="6" name="TextBox 5"/>
          <p:cNvSpPr txBox="1"/>
          <p:nvPr/>
        </p:nvSpPr>
        <p:spPr>
          <a:xfrm>
            <a:off x="10951667" y="4657449"/>
            <a:ext cx="3520689" cy="2963436"/>
          </a:xfrm>
          <a:prstGeom prst="rect">
            <a:avLst/>
          </a:prstGeom>
          <a:noFill/>
          <a:ln>
            <a:noFill/>
          </a:ln>
          <a:effectLst/>
        </p:spPr>
        <p:txBody>
          <a:bodyPr wrap="square" lIns="130615" tIns="65308" rIns="130615" bIns="65308" rtlCol="0">
            <a:spAutoFit/>
          </a:bodyPr>
          <a:lstStyle/>
          <a:p>
            <a:r>
              <a:rPr lang="en-US" dirty="0">
                <a:solidFill>
                  <a:schemeClr val="accent2"/>
                </a:solidFill>
                <a:latin typeface="Courier New" pitchFamily="49" charset="0"/>
                <a:cs typeface="Courier New" pitchFamily="49" charset="0"/>
              </a:rPr>
              <a:t>junos_install_os</a:t>
            </a:r>
          </a:p>
          <a:p>
            <a:r>
              <a:rPr lang="en-US" dirty="0">
                <a:solidFill>
                  <a:schemeClr val="accent2"/>
                </a:solidFill>
                <a:latin typeface="Arial" panose="020B0604020202020204" pitchFamily="34" charset="0"/>
                <a:cs typeface="Courier New" pitchFamily="49" charset="0"/>
              </a:rPr>
              <a:t>performs installation</a:t>
            </a:r>
          </a:p>
          <a:p>
            <a:r>
              <a:rPr lang="en-US" dirty="0">
                <a:solidFill>
                  <a:schemeClr val="accent2"/>
                </a:solidFill>
                <a:latin typeface="Arial" panose="020B0604020202020204" pitchFamily="34" charset="0"/>
                <a:cs typeface="Courier New" pitchFamily="49" charset="0"/>
              </a:rPr>
              <a:t>of Junos OS only if</a:t>
            </a:r>
          </a:p>
          <a:p>
            <a:r>
              <a:rPr lang="en-US" dirty="0">
                <a:solidFill>
                  <a:schemeClr val="accent2"/>
                </a:solidFill>
                <a:latin typeface="Arial" panose="020B0604020202020204" pitchFamily="34" charset="0"/>
                <a:cs typeface="Courier New" pitchFamily="49" charset="0"/>
              </a:rPr>
              <a:t>the device does not</a:t>
            </a:r>
          </a:p>
          <a:p>
            <a:r>
              <a:rPr lang="en-US" dirty="0">
                <a:solidFill>
                  <a:schemeClr val="accent2"/>
                </a:solidFill>
                <a:latin typeface="Arial" panose="020B0604020202020204" pitchFamily="34" charset="0"/>
                <a:cs typeface="Courier New" pitchFamily="49" charset="0"/>
              </a:rPr>
              <a:t>have it already installed</a:t>
            </a:r>
          </a:p>
          <a:p>
            <a:endParaRPr lang="en-US" dirty="0">
              <a:solidFill>
                <a:schemeClr val="accent2"/>
              </a:solidFill>
              <a:latin typeface="Arial" panose="020B0604020202020204" pitchFamily="34" charset="0"/>
              <a:cs typeface="Courier New" pitchFamily="49" charset="0"/>
            </a:endParaRPr>
          </a:p>
          <a:p>
            <a:r>
              <a:rPr lang="en-US" dirty="0">
                <a:solidFill>
                  <a:schemeClr val="accent2"/>
                </a:solidFill>
                <a:latin typeface="Courier New" pitchFamily="49" charset="0"/>
                <a:cs typeface="Courier New" pitchFamily="49" charset="0"/>
              </a:rPr>
              <a:t>handlers</a:t>
            </a:r>
            <a:r>
              <a:rPr lang="en-US" dirty="0">
                <a:solidFill>
                  <a:schemeClr val="accent2"/>
                </a:solidFill>
                <a:latin typeface="Arial" panose="020B0604020202020204" pitchFamily="34" charset="0"/>
                <a:cs typeface="Courier New" pitchFamily="49" charset="0"/>
              </a:rPr>
              <a:t> only called</a:t>
            </a:r>
          </a:p>
          <a:p>
            <a:r>
              <a:rPr lang="en-US" dirty="0">
                <a:solidFill>
                  <a:schemeClr val="accent2"/>
                </a:solidFill>
                <a:latin typeface="Arial" panose="020B0604020202020204" pitchFamily="34" charset="0"/>
                <a:cs typeface="Courier New" pitchFamily="49" charset="0"/>
              </a:rPr>
              <a:t>if OS is changed</a:t>
            </a:r>
            <a:endParaRPr lang="en-US" dirty="0">
              <a:solidFill>
                <a:schemeClr val="accent2"/>
              </a:solidFill>
              <a:latin typeface="Arial" panose="020B0604020202020204" pitchFamily="34" charset="0"/>
            </a:endParaRPr>
          </a:p>
        </p:txBody>
      </p:sp>
      <p:cxnSp>
        <p:nvCxnSpPr>
          <p:cNvPr id="19" name="Straight Arrow Connector 18"/>
          <p:cNvCxnSpPr/>
          <p:nvPr/>
        </p:nvCxnSpPr>
        <p:spPr>
          <a:xfrm>
            <a:off x="9426222" y="4910666"/>
            <a:ext cx="1580444" cy="0"/>
          </a:xfrm>
          <a:prstGeom prst="straightConnector1">
            <a:avLst/>
          </a:prstGeom>
          <a:noFill/>
          <a:ln w="38100">
            <a:solidFill>
              <a:schemeClr val="accent5"/>
            </a:solidFill>
            <a:prstDash val="solid"/>
            <a:round/>
            <a:headEnd type="arrow" w="med" len="sm"/>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3776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Jinja2 Templates</a:t>
            </a:r>
            <a:endParaRPr lang="en-US" dirty="0"/>
          </a:p>
        </p:txBody>
      </p:sp>
    </p:spTree>
    <p:extLst>
      <p:ext uri="{BB962C8B-B14F-4D97-AF65-F5344CB8AC3E}">
        <p14:creationId xmlns:p14="http://schemas.microsoft.com/office/powerpoint/2010/main" val="377671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What is Jinja2</a:t>
            </a:r>
            <a:endParaRPr lang="en-US" dirty="0"/>
          </a:p>
        </p:txBody>
      </p:sp>
      <p:sp>
        <p:nvSpPr>
          <p:cNvPr id="3" name="Content Placeholder 2"/>
          <p:cNvSpPr>
            <a:spLocks noGrp="1"/>
          </p:cNvSpPr>
          <p:nvPr>
            <p:ph sz="quarter" idx="4294967295"/>
          </p:nvPr>
        </p:nvSpPr>
        <p:spPr>
          <a:xfrm>
            <a:off x="784923" y="1871203"/>
            <a:ext cx="12027553" cy="5822830"/>
          </a:xfrm>
          <a:prstGeom prst="rect">
            <a:avLst/>
          </a:prstGeom>
        </p:spPr>
        <p:txBody>
          <a:bodyPr/>
          <a:lstStyle/>
          <a:p>
            <a:pPr>
              <a:spcAft>
                <a:spcPts val="1200"/>
              </a:spcAft>
            </a:pPr>
            <a:r>
              <a:rPr lang="en-US" sz="3200" dirty="0" smtClean="0"/>
              <a:t>Jinja2 is a widely used templating engine for Python.</a:t>
            </a:r>
          </a:p>
          <a:p>
            <a:pPr lvl="1"/>
            <a:r>
              <a:rPr lang="en-US" sz="3200" dirty="0" smtClean="0"/>
              <a:t>Design and implementation is intuitive</a:t>
            </a:r>
          </a:p>
          <a:p>
            <a:pPr lvl="1"/>
            <a:r>
              <a:rPr lang="en-US" sz="3200" dirty="0" smtClean="0"/>
              <a:t>Template inheritance</a:t>
            </a:r>
          </a:p>
          <a:p>
            <a:pPr lvl="2"/>
            <a:r>
              <a:rPr lang="en-US" sz="2400" dirty="0" smtClean="0"/>
              <a:t>Allows you to build a base “skeleton” template that contains all the common elements of your site and defines </a:t>
            </a:r>
            <a:r>
              <a:rPr lang="en-US" sz="2400" b="1" dirty="0" smtClean="0"/>
              <a:t>blocks</a:t>
            </a:r>
            <a:r>
              <a:rPr lang="en-US" sz="2400" dirty="0" smtClean="0"/>
              <a:t> that child templates can override.</a:t>
            </a:r>
          </a:p>
          <a:p>
            <a:pPr lvl="1"/>
            <a:r>
              <a:rPr lang="en-US" sz="3200" dirty="0" smtClean="0"/>
              <a:t>Easy to debug</a:t>
            </a:r>
          </a:p>
          <a:p>
            <a:pPr lvl="2"/>
            <a:r>
              <a:rPr lang="en-US" sz="2400" dirty="0" smtClean="0"/>
              <a:t>Line numbers of exceptions directly point to the correct line in the template.</a:t>
            </a:r>
          </a:p>
          <a:p>
            <a:pPr lvl="1"/>
            <a:r>
              <a:rPr lang="en-US" sz="3200" dirty="0" smtClean="0"/>
              <a:t>Execution is very fast</a:t>
            </a:r>
          </a:p>
          <a:p>
            <a:pPr lvl="1"/>
            <a:r>
              <a:rPr lang="en-US" sz="3200" dirty="0" smtClean="0"/>
              <a:t>Widely adopted</a:t>
            </a:r>
          </a:p>
          <a:p>
            <a:pPr lvl="1"/>
            <a:endParaRPr lang="en-US" sz="3200" dirty="0"/>
          </a:p>
        </p:txBody>
      </p:sp>
    </p:spTree>
    <p:extLst>
      <p:ext uri="{BB962C8B-B14F-4D97-AF65-F5344CB8AC3E}">
        <p14:creationId xmlns:p14="http://schemas.microsoft.com/office/powerpoint/2010/main" val="304224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Template basics</a:t>
            </a:r>
            <a:endParaRPr lang="en-US" dirty="0"/>
          </a:p>
        </p:txBody>
      </p:sp>
      <p:sp>
        <p:nvSpPr>
          <p:cNvPr id="3" name="Content Placeholder 2"/>
          <p:cNvSpPr>
            <a:spLocks noGrp="1"/>
          </p:cNvSpPr>
          <p:nvPr>
            <p:ph sz="quarter" idx="4294967295"/>
          </p:nvPr>
        </p:nvSpPr>
        <p:spPr>
          <a:xfrm>
            <a:off x="784923" y="1852726"/>
            <a:ext cx="12913492" cy="5559953"/>
          </a:xfrm>
          <a:prstGeom prst="rect">
            <a:avLst/>
          </a:prstGeom>
        </p:spPr>
        <p:txBody>
          <a:bodyPr/>
          <a:lstStyle/>
          <a:p>
            <a:pPr marL="0" indent="0">
              <a:buNone/>
            </a:pPr>
            <a:r>
              <a:rPr lang="en-US" sz="3200" dirty="0" smtClean="0"/>
              <a:t>Variables are delimited by </a:t>
            </a:r>
            <a:r>
              <a:rPr lang="en-US" sz="3200" dirty="0" smtClean="0">
                <a:ln w="0"/>
                <a:solidFill>
                  <a:schemeClr val="accent1"/>
                </a:solidFill>
                <a:effectLst>
                  <a:outerShdw blurRad="38100" dist="25400" dir="5400000" algn="ctr" rotWithShape="0">
                    <a:srgbClr val="6E747A">
                      <a:alpha val="43000"/>
                    </a:srgbClr>
                  </a:outerShdw>
                </a:effectLst>
              </a:rPr>
              <a:t>{{ … }}</a:t>
            </a:r>
            <a:r>
              <a:rPr lang="en-US" sz="3200" dirty="0" smtClean="0"/>
              <a:t> </a:t>
            </a:r>
          </a:p>
          <a:p>
            <a:pPr marL="0" indent="0">
              <a:buNone/>
            </a:pPr>
            <a:r>
              <a:rPr lang="en-US" sz="3200" dirty="0"/>
              <a:t>E</a:t>
            </a:r>
            <a:r>
              <a:rPr lang="en-US" sz="3200" dirty="0" smtClean="0"/>
              <a:t>xpressions (conditionals, loops, macros, blocks) by </a:t>
            </a:r>
            <a:r>
              <a:rPr lang="en-US" sz="3200" dirty="0" smtClean="0">
                <a:ln w="0"/>
                <a:solidFill>
                  <a:schemeClr val="accent1"/>
                </a:solidFill>
                <a:effectLst>
                  <a:outerShdw blurRad="38100" dist="25400" dir="5400000" algn="ctr" rotWithShape="0">
                    <a:srgbClr val="6E747A">
                      <a:alpha val="43000"/>
                    </a:srgbClr>
                  </a:outerShdw>
                </a:effectLst>
              </a:rPr>
              <a:t>{% … %}</a:t>
            </a:r>
            <a:endParaRPr lang="en-US" sz="3200" dirty="0" smtClean="0"/>
          </a:p>
          <a:p>
            <a:pPr marL="960060" lvl="2" indent="0">
              <a:buNone/>
            </a:pPr>
            <a:r>
              <a:rPr lang="en-US" sz="2800" dirty="0" smtClean="0"/>
              <a:t>system </a:t>
            </a:r>
            <a:r>
              <a:rPr lang="en-US" sz="2800" dirty="0"/>
              <a:t>{</a:t>
            </a:r>
          </a:p>
          <a:p>
            <a:pPr marL="960060" lvl="2" indent="0">
              <a:buNone/>
            </a:pPr>
            <a:r>
              <a:rPr lang="en-US" sz="2800" dirty="0"/>
              <a:t>    host-name </a:t>
            </a:r>
            <a:r>
              <a:rPr lang="en-US" sz="2800" dirty="0">
                <a:ln w="0"/>
                <a:solidFill>
                  <a:schemeClr val="accent1"/>
                </a:solidFill>
                <a:effectLst>
                  <a:outerShdw blurRad="38100" dist="25400" dir="5400000" algn="ctr" rotWithShape="0">
                    <a:srgbClr val="6E747A">
                      <a:alpha val="43000"/>
                    </a:srgbClr>
                  </a:outerShdw>
                </a:effectLst>
              </a:rPr>
              <a:t>{{ host_name }}</a:t>
            </a:r>
            <a:r>
              <a:rPr lang="en-US" sz="2800" dirty="0"/>
              <a:t>;</a:t>
            </a:r>
          </a:p>
          <a:p>
            <a:pPr marL="960060" lvl="2" indent="0">
              <a:buNone/>
            </a:pPr>
            <a:r>
              <a:rPr lang="en-US" sz="2800" dirty="0"/>
              <a:t>    </a:t>
            </a:r>
            <a:r>
              <a:rPr lang="en-US" sz="2800" dirty="0" smtClean="0"/>
              <a:t>name-server { </a:t>
            </a:r>
          </a:p>
          <a:p>
            <a:pPr marL="2057267" lvl="4" indent="0">
              <a:buNone/>
            </a:pPr>
            <a:r>
              <a:rPr lang="en-US" sz="2300" dirty="0">
                <a:ln w="0"/>
                <a:solidFill>
                  <a:schemeClr val="accent1"/>
                </a:solidFill>
                <a:effectLst>
                  <a:outerShdw blurRad="38100" dist="25400" dir="5400000" algn="ctr" rotWithShape="0">
                    <a:srgbClr val="6E747A">
                      <a:alpha val="43000"/>
                    </a:srgbClr>
                  </a:outerShdw>
                </a:effectLst>
              </a:rPr>
              <a:t>	</a:t>
            </a:r>
            <a:r>
              <a:rPr lang="en-US" sz="2800" dirty="0" smtClean="0">
                <a:ln w="0"/>
                <a:solidFill>
                  <a:schemeClr val="accent1"/>
                </a:solidFill>
                <a:effectLst>
                  <a:outerShdw blurRad="38100" dist="25400" dir="5400000" algn="ctr" rotWithShape="0">
                    <a:srgbClr val="6E747A">
                      <a:alpha val="43000"/>
                    </a:srgbClr>
                  </a:outerShdw>
                </a:effectLst>
              </a:rPr>
              <a:t>{% </a:t>
            </a:r>
            <a:r>
              <a:rPr lang="en-US" sz="2800" b="1" dirty="0" smtClean="0">
                <a:ln w="0"/>
                <a:solidFill>
                  <a:schemeClr val="accent1"/>
                </a:solidFill>
                <a:effectLst>
                  <a:outerShdw blurRad="38100" dist="25400" dir="5400000" algn="ctr" rotWithShape="0">
                    <a:srgbClr val="6E747A">
                      <a:alpha val="43000"/>
                    </a:srgbClr>
                  </a:outerShdw>
                </a:effectLst>
              </a:rPr>
              <a:t>for</a:t>
            </a:r>
            <a:r>
              <a:rPr lang="en-US" sz="2800" dirty="0" smtClean="0">
                <a:ln w="0"/>
                <a:solidFill>
                  <a:schemeClr val="accent1"/>
                </a:solidFill>
                <a:effectLst>
                  <a:outerShdw blurRad="38100" dist="25400" dir="5400000" algn="ctr" rotWithShape="0">
                    <a:srgbClr val="6E747A">
                      <a:alpha val="43000"/>
                    </a:srgbClr>
                  </a:outerShdw>
                </a:effectLst>
              </a:rPr>
              <a:t> dns_server </a:t>
            </a:r>
            <a:r>
              <a:rPr lang="en-US" sz="2800" b="1" dirty="0" smtClean="0">
                <a:ln w="0"/>
                <a:solidFill>
                  <a:schemeClr val="accent1"/>
                </a:solidFill>
                <a:effectLst>
                  <a:outerShdw blurRad="38100" dist="25400" dir="5400000" algn="ctr" rotWithShape="0">
                    <a:srgbClr val="6E747A">
                      <a:alpha val="43000"/>
                    </a:srgbClr>
                  </a:outerShdw>
                </a:effectLst>
              </a:rPr>
              <a:t>in</a:t>
            </a:r>
            <a:r>
              <a:rPr lang="en-US" sz="2800" dirty="0" smtClean="0">
                <a:ln w="0"/>
                <a:solidFill>
                  <a:schemeClr val="accent1"/>
                </a:solidFill>
                <a:effectLst>
                  <a:outerShdw blurRad="38100" dist="25400" dir="5400000" algn="ctr" rotWithShape="0">
                    <a:srgbClr val="6E747A">
                      <a:alpha val="43000"/>
                    </a:srgbClr>
                  </a:outerShdw>
                </a:effectLst>
              </a:rPr>
              <a:t> dns %}</a:t>
            </a:r>
          </a:p>
          <a:p>
            <a:pPr marL="2057267" lvl="4" indent="0">
              <a:buNone/>
            </a:pPr>
            <a:r>
              <a:rPr lang="en-US" sz="2800" dirty="0">
                <a:ln w="0"/>
                <a:solidFill>
                  <a:schemeClr val="accent1"/>
                </a:solidFill>
                <a:effectLst>
                  <a:outerShdw blurRad="38100" dist="25400" dir="5400000" algn="ctr" rotWithShape="0">
                    <a:srgbClr val="6E747A">
                      <a:alpha val="43000"/>
                    </a:srgbClr>
                  </a:outerShdw>
                </a:effectLst>
              </a:rPr>
              <a:t>	</a:t>
            </a:r>
            <a:r>
              <a:rPr lang="en-US" sz="2800" dirty="0" smtClean="0">
                <a:ln w="0"/>
                <a:solidFill>
                  <a:schemeClr val="accent1"/>
                </a:solidFill>
                <a:effectLst>
                  <a:outerShdw blurRad="38100" dist="25400" dir="5400000" algn="ctr" rotWithShape="0">
                    <a:srgbClr val="6E747A">
                      <a:alpha val="43000"/>
                    </a:srgbClr>
                  </a:outerShdw>
                </a:effectLst>
              </a:rPr>
              <a:t>   {{ dns_server }};</a:t>
            </a:r>
          </a:p>
          <a:p>
            <a:pPr marL="2057267" lvl="4" indent="0">
              <a:buNone/>
            </a:pPr>
            <a:r>
              <a:rPr lang="en-US" sz="2800" dirty="0">
                <a:ln w="0"/>
                <a:solidFill>
                  <a:schemeClr val="accent1"/>
                </a:solidFill>
                <a:effectLst>
                  <a:outerShdw blurRad="38100" dist="25400" dir="5400000" algn="ctr" rotWithShape="0">
                    <a:srgbClr val="6E747A">
                      <a:alpha val="43000"/>
                    </a:srgbClr>
                  </a:outerShdw>
                </a:effectLst>
              </a:rPr>
              <a:t>	</a:t>
            </a:r>
            <a:r>
              <a:rPr lang="en-US" sz="2800" dirty="0" smtClean="0">
                <a:ln w="0"/>
                <a:solidFill>
                  <a:schemeClr val="accent1"/>
                </a:solidFill>
                <a:effectLst>
                  <a:outerShdw blurRad="38100" dist="25400" dir="5400000" algn="ctr" rotWithShape="0">
                    <a:srgbClr val="6E747A">
                      <a:alpha val="43000"/>
                    </a:srgbClr>
                  </a:outerShdw>
                </a:effectLst>
              </a:rPr>
              <a:t>{% </a:t>
            </a:r>
            <a:r>
              <a:rPr lang="en-US" sz="2800" b="1" dirty="0">
                <a:ln w="0"/>
                <a:solidFill>
                  <a:schemeClr val="accent1"/>
                </a:solidFill>
                <a:effectLst>
                  <a:outerShdw blurRad="38100" dist="25400" dir="5400000" algn="ctr" rotWithShape="0">
                    <a:srgbClr val="6E747A">
                      <a:alpha val="43000"/>
                    </a:srgbClr>
                  </a:outerShdw>
                </a:effectLst>
              </a:rPr>
              <a:t>endfor</a:t>
            </a:r>
            <a:r>
              <a:rPr lang="en-US" sz="2800" dirty="0">
                <a:ln w="0"/>
                <a:solidFill>
                  <a:schemeClr val="accent1"/>
                </a:solidFill>
                <a:effectLst>
                  <a:outerShdw blurRad="38100" dist="25400" dir="5400000" algn="ctr" rotWithShape="0">
                    <a:srgbClr val="6E747A">
                      <a:alpha val="43000"/>
                    </a:srgbClr>
                  </a:outerShdw>
                </a:effectLst>
              </a:rPr>
              <a:t> </a:t>
            </a:r>
            <a:r>
              <a:rPr lang="en-US" sz="2800" dirty="0" smtClean="0">
                <a:ln w="0"/>
                <a:solidFill>
                  <a:schemeClr val="accent1"/>
                </a:solidFill>
                <a:effectLst>
                  <a:outerShdw blurRad="38100" dist="25400" dir="5400000" algn="ctr" rotWithShape="0">
                    <a:srgbClr val="6E747A">
                      <a:alpha val="43000"/>
                    </a:srgbClr>
                  </a:outerShdw>
                </a:effectLst>
              </a:rPr>
              <a:t>%}</a:t>
            </a:r>
          </a:p>
          <a:p>
            <a:pPr marL="960060" lvl="2" indent="0">
              <a:buNone/>
            </a:pPr>
            <a:r>
              <a:rPr lang="en-US" sz="2800" dirty="0" smtClean="0">
                <a:ln w="0"/>
                <a:solidFill>
                  <a:schemeClr val="accent1"/>
                </a:solidFill>
                <a:effectLst>
                  <a:outerShdw blurRad="38100" dist="25400" dir="5400000" algn="ctr" rotWithShape="0">
                    <a:srgbClr val="6E747A">
                      <a:alpha val="43000"/>
                    </a:srgbClr>
                  </a:outerShdw>
                </a:effectLst>
              </a:rPr>
              <a:t>    </a:t>
            </a:r>
            <a:r>
              <a:rPr lang="en-US" sz="2800" dirty="0" smtClean="0"/>
              <a:t>}</a:t>
            </a:r>
            <a:endParaRPr lang="en-US" sz="2800" dirty="0">
              <a:ln w="0"/>
              <a:solidFill>
                <a:schemeClr val="accent1"/>
              </a:solidFill>
              <a:effectLst>
                <a:outerShdw blurRad="38100" dist="25400" dir="5400000" algn="ctr" rotWithShape="0">
                  <a:srgbClr val="6E747A">
                    <a:alpha val="43000"/>
                  </a:srgbClr>
                </a:outerShdw>
              </a:effectLst>
            </a:endParaRPr>
          </a:p>
          <a:p>
            <a:pPr marL="960060" lvl="2" indent="0">
              <a:buNone/>
            </a:pPr>
            <a:r>
              <a:rPr lang="en-US" sz="2800" dirty="0" smtClean="0"/>
              <a:t>}</a:t>
            </a:r>
            <a:endParaRPr lang="en-US" sz="2800" dirty="0"/>
          </a:p>
        </p:txBody>
      </p:sp>
    </p:spTree>
    <p:extLst>
      <p:ext uri="{BB962C8B-B14F-4D97-AF65-F5344CB8AC3E}">
        <p14:creationId xmlns:p14="http://schemas.microsoft.com/office/powerpoint/2010/main" val="203011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23" y="959329"/>
            <a:ext cx="13167362" cy="664797"/>
          </a:xfrm>
        </p:spPr>
        <p:txBody>
          <a:bodyPr/>
          <a:lstStyle/>
          <a:p>
            <a:r>
              <a:rPr lang="en-US" dirty="0" smtClean="0"/>
              <a:t>If statements</a:t>
            </a:r>
            <a:endParaRPr lang="en-US" dirty="0"/>
          </a:p>
        </p:txBody>
      </p:sp>
      <p:sp>
        <p:nvSpPr>
          <p:cNvPr id="3" name="Content Placeholder 2"/>
          <p:cNvSpPr>
            <a:spLocks noGrp="1"/>
          </p:cNvSpPr>
          <p:nvPr>
            <p:ph sz="quarter" idx="4294967295"/>
          </p:nvPr>
        </p:nvSpPr>
        <p:spPr>
          <a:xfrm>
            <a:off x="784923" y="1987061"/>
            <a:ext cx="13167362" cy="5197017"/>
          </a:xfrm>
          <a:prstGeom prst="rect">
            <a:avLst/>
          </a:prstGeom>
        </p:spPr>
        <p:txBody>
          <a:bodyPr/>
          <a:lstStyle/>
          <a:p>
            <a:pPr marL="0" indent="0">
              <a:buNone/>
            </a:pPr>
            <a:r>
              <a:rPr lang="en-US" sz="3200" u="sng" dirty="0" smtClean="0"/>
              <a:t>Template:</a:t>
            </a:r>
          </a:p>
          <a:p>
            <a:pPr marL="0" indent="0">
              <a:buNone/>
            </a:pPr>
            <a:r>
              <a:rPr lang="en-US" sz="3200" dirty="0" smtClean="0"/>
              <a:t>user </a:t>
            </a:r>
            <a:r>
              <a:rPr lang="en-US" sz="3200" dirty="0">
                <a:ln w="0"/>
                <a:solidFill>
                  <a:schemeClr val="accent1"/>
                </a:solidFill>
                <a:effectLst>
                  <a:outerShdw blurRad="38100" dist="25400" dir="5400000" algn="ctr" rotWithShape="0">
                    <a:srgbClr val="6E747A">
                      <a:alpha val="43000"/>
                    </a:srgbClr>
                  </a:outerShdw>
                </a:effectLst>
              </a:rPr>
              <a:t>{{ </a:t>
            </a:r>
            <a:r>
              <a:rPr lang="en-US" sz="3200" dirty="0" smtClean="0">
                <a:ln w="0"/>
                <a:solidFill>
                  <a:schemeClr val="accent1"/>
                </a:solidFill>
                <a:effectLst>
                  <a:outerShdw blurRad="38100" dist="25400" dir="5400000" algn="ctr" rotWithShape="0">
                    <a:srgbClr val="6E747A">
                      <a:alpha val="43000"/>
                    </a:srgbClr>
                  </a:outerShdw>
                </a:effectLst>
              </a:rPr>
              <a:t>user.name </a:t>
            </a:r>
            <a:r>
              <a:rPr lang="en-US" sz="3200" dirty="0">
                <a:ln w="0"/>
                <a:solidFill>
                  <a:schemeClr val="accent1"/>
                </a:solidFill>
                <a:effectLst>
                  <a:outerShdw blurRad="38100" dist="25400" dir="5400000" algn="ctr" rotWithShape="0">
                    <a:srgbClr val="6E747A">
                      <a:alpha val="43000"/>
                    </a:srgbClr>
                  </a:outerShdw>
                </a:effectLst>
              </a:rPr>
              <a:t>}} </a:t>
            </a:r>
            <a:r>
              <a:rPr lang="en-US" sz="3200" dirty="0"/>
              <a:t>{</a:t>
            </a:r>
          </a:p>
          <a:p>
            <a:pPr marL="0" indent="0">
              <a:buNone/>
            </a:pPr>
            <a:r>
              <a:rPr lang="en-US" sz="3200" dirty="0"/>
              <a:t>    authentication </a:t>
            </a:r>
            <a:r>
              <a:rPr lang="en-US" sz="3200" dirty="0" smtClean="0"/>
              <a:t>{</a:t>
            </a:r>
            <a:endParaRPr lang="en-US" sz="3200" dirty="0"/>
          </a:p>
          <a:p>
            <a:pPr marL="0" indent="0">
              <a:buNone/>
            </a:pPr>
            <a:r>
              <a:rPr lang="en-US" sz="3200" dirty="0"/>
              <a:t>	</a:t>
            </a:r>
            <a:r>
              <a:rPr lang="en-US" sz="3200" dirty="0" smtClean="0">
                <a:ln w="0"/>
                <a:solidFill>
                  <a:schemeClr val="accent1"/>
                </a:solidFill>
                <a:effectLst>
                  <a:outerShdw blurRad="38100" dist="25400" dir="5400000" algn="ctr" rotWithShape="0">
                    <a:srgbClr val="6E747A">
                      <a:alpha val="43000"/>
                    </a:srgbClr>
                  </a:outerShdw>
                </a:effectLst>
              </a:rPr>
              <a:t>{% </a:t>
            </a:r>
            <a:r>
              <a:rPr lang="en-US" sz="3200" dirty="0">
                <a:ln w="0"/>
                <a:solidFill>
                  <a:schemeClr val="accent1"/>
                </a:solidFill>
                <a:effectLst>
                  <a:outerShdw blurRad="38100" dist="25400" dir="5400000" algn="ctr" rotWithShape="0">
                    <a:srgbClr val="6E747A">
                      <a:alpha val="43000"/>
                    </a:srgbClr>
                  </a:outerShdw>
                </a:effectLst>
              </a:rPr>
              <a:t>if user.passwd %}</a:t>
            </a:r>
            <a:endParaRPr lang="en-US" sz="3200" dirty="0"/>
          </a:p>
          <a:p>
            <a:pPr marL="0" indent="0">
              <a:buNone/>
            </a:pPr>
            <a:r>
              <a:rPr lang="en-US" sz="3200" dirty="0"/>
              <a:t>        	</a:t>
            </a:r>
            <a:r>
              <a:rPr lang="en-US" sz="3200" dirty="0" smtClean="0"/>
              <a:t>encrypted-password </a:t>
            </a:r>
            <a:r>
              <a:rPr lang="en-US" sz="3200" dirty="0">
                <a:ln w="0"/>
                <a:solidFill>
                  <a:schemeClr val="accent1"/>
                </a:solidFill>
                <a:effectLst>
                  <a:outerShdw blurRad="38100" dist="25400" dir="5400000" algn="ctr" rotWithShape="0">
                    <a:srgbClr val="6E747A">
                      <a:alpha val="43000"/>
                    </a:srgbClr>
                  </a:outerShdw>
                </a:effectLst>
              </a:rPr>
              <a:t>"{{ user.passwd }}</a:t>
            </a:r>
            <a:r>
              <a:rPr lang="en-US" sz="3200" dirty="0"/>
              <a:t>"; 		</a:t>
            </a:r>
            <a:endParaRPr lang="en-US" sz="3200" dirty="0" smtClean="0"/>
          </a:p>
          <a:p>
            <a:pPr marL="0" indent="0">
              <a:buNone/>
            </a:pPr>
            <a:r>
              <a:rPr lang="en-US" sz="3200" dirty="0"/>
              <a:t>	</a:t>
            </a:r>
            <a:r>
              <a:rPr lang="en-US" sz="3200" dirty="0" smtClean="0">
                <a:ln w="0"/>
                <a:solidFill>
                  <a:schemeClr val="accent1"/>
                </a:solidFill>
                <a:effectLst>
                  <a:outerShdw blurRad="38100" dist="25400" dir="5400000" algn="ctr" rotWithShape="0">
                    <a:srgbClr val="6E747A">
                      <a:alpha val="43000"/>
                    </a:srgbClr>
                  </a:outerShdw>
                </a:effectLst>
              </a:rPr>
              <a:t>{% </a:t>
            </a:r>
            <a:r>
              <a:rPr lang="en-US" sz="3200" dirty="0">
                <a:ln w="0"/>
                <a:solidFill>
                  <a:schemeClr val="accent1"/>
                </a:solidFill>
                <a:effectLst>
                  <a:outerShdw blurRad="38100" dist="25400" dir="5400000" algn="ctr" rotWithShape="0">
                    <a:srgbClr val="6E747A">
                      <a:alpha val="43000"/>
                    </a:srgbClr>
                  </a:outerShdw>
                </a:effectLst>
              </a:rPr>
              <a:t>elif user.key %}</a:t>
            </a:r>
            <a:endParaRPr lang="en-US" sz="3200" dirty="0"/>
          </a:p>
          <a:p>
            <a:pPr marL="0" indent="0">
              <a:buNone/>
            </a:pPr>
            <a:r>
              <a:rPr lang="en-US" sz="3200" dirty="0"/>
              <a:t>       	</a:t>
            </a:r>
            <a:r>
              <a:rPr lang="en-US" sz="3200" dirty="0" smtClean="0"/>
              <a:t>ssh-rsa </a:t>
            </a:r>
            <a:r>
              <a:rPr lang="en-US" sz="3200" dirty="0"/>
              <a:t>"</a:t>
            </a:r>
            <a:r>
              <a:rPr lang="en-US" sz="3200" dirty="0">
                <a:ln w="0"/>
                <a:solidFill>
                  <a:schemeClr val="accent1"/>
                </a:solidFill>
                <a:effectLst>
                  <a:outerShdw blurRad="38100" dist="25400" dir="5400000" algn="ctr" rotWithShape="0">
                    <a:srgbClr val="6E747A">
                      <a:alpha val="43000"/>
                    </a:srgbClr>
                  </a:outerShdw>
                </a:effectLst>
              </a:rPr>
              <a:t>{{ user.key }}</a:t>
            </a:r>
            <a:r>
              <a:rPr lang="en-US" sz="3200" dirty="0"/>
              <a:t>"; </a:t>
            </a:r>
          </a:p>
          <a:p>
            <a:pPr marL="0" indent="0">
              <a:buNone/>
            </a:pPr>
            <a:r>
              <a:rPr lang="en-US" sz="3200" dirty="0"/>
              <a:t>	</a:t>
            </a:r>
            <a:r>
              <a:rPr lang="en-US" sz="3200" dirty="0" smtClean="0">
                <a:ln w="0"/>
                <a:solidFill>
                  <a:schemeClr val="accent1"/>
                </a:solidFill>
                <a:effectLst>
                  <a:outerShdw blurRad="38100" dist="25400" dir="5400000" algn="ctr" rotWithShape="0">
                    <a:srgbClr val="6E747A">
                      <a:alpha val="43000"/>
                    </a:srgbClr>
                  </a:outerShdw>
                </a:effectLst>
              </a:rPr>
              <a:t>{% </a:t>
            </a:r>
            <a:r>
              <a:rPr lang="en-US" sz="3200" dirty="0">
                <a:ln w="0"/>
                <a:solidFill>
                  <a:schemeClr val="accent1"/>
                </a:solidFill>
                <a:effectLst>
                  <a:outerShdw blurRad="38100" dist="25400" dir="5400000" algn="ctr" rotWithShape="0">
                    <a:srgbClr val="6E747A">
                      <a:alpha val="43000"/>
                    </a:srgbClr>
                  </a:outerShdw>
                </a:effectLst>
              </a:rPr>
              <a:t>endif %}</a:t>
            </a:r>
            <a:endParaRPr lang="en-US" sz="3200" dirty="0"/>
          </a:p>
          <a:p>
            <a:pPr marL="0" indent="0">
              <a:buNone/>
            </a:pPr>
            <a:r>
              <a:rPr lang="en-US" sz="3200" dirty="0"/>
              <a:t>    }</a:t>
            </a:r>
          </a:p>
          <a:p>
            <a:pPr marL="0" indent="0">
              <a:buNone/>
            </a:pPr>
            <a:r>
              <a:rPr lang="en-US" sz="3200" dirty="0" smtClean="0"/>
              <a:t>}</a:t>
            </a:r>
            <a:endParaRPr lang="en-US" sz="3200" dirty="0"/>
          </a:p>
          <a:p>
            <a:pPr marL="0" indent="0">
              <a:buNone/>
            </a:pPr>
            <a:endParaRPr lang="en-US" sz="3200" dirty="0"/>
          </a:p>
        </p:txBody>
      </p:sp>
      <p:sp>
        <p:nvSpPr>
          <p:cNvPr id="4" name="Line 20"/>
          <p:cNvSpPr>
            <a:spLocks noChangeShapeType="1"/>
          </p:cNvSpPr>
          <p:nvPr/>
        </p:nvSpPr>
        <p:spPr bwMode="invGray">
          <a:xfrm>
            <a:off x="6624564" y="3361769"/>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5" name="Line 20"/>
          <p:cNvSpPr>
            <a:spLocks noChangeShapeType="1"/>
          </p:cNvSpPr>
          <p:nvPr/>
        </p:nvSpPr>
        <p:spPr bwMode="invGray">
          <a:xfrm>
            <a:off x="6624564" y="4546444"/>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
        <p:nvSpPr>
          <p:cNvPr id="6" name="Line 20"/>
          <p:cNvSpPr>
            <a:spLocks noChangeShapeType="1"/>
          </p:cNvSpPr>
          <p:nvPr/>
        </p:nvSpPr>
        <p:spPr bwMode="invGray">
          <a:xfrm>
            <a:off x="6624564" y="5760248"/>
            <a:ext cx="1053464" cy="0"/>
          </a:xfrm>
          <a:prstGeom prst="line">
            <a:avLst/>
          </a:prstGeom>
          <a:noFill/>
          <a:ln w="76200">
            <a:solidFill>
              <a:srgbClr val="C00000"/>
            </a:solidFill>
            <a:round/>
            <a:headEnd type="arrow" w="med" len="sm"/>
            <a:tailEnd/>
          </a:ln>
          <a:extLst>
            <a:ext uri="{909E8E84-426E-40dd-AFC4-6F175D3DCCD1}">
              <a14:hiddenFill xmlns="" xmlns:a14="http://schemas.microsoft.com/office/drawing/2010/main">
                <a:noFill/>
              </a14:hiddenFill>
            </a:ext>
          </a:extLst>
        </p:spPr>
        <p:txBody>
          <a:bodyPr wrap="none" anchor="ctr"/>
          <a:lstStyle/>
          <a:p>
            <a:endParaRPr lang="en-US" sz="2760" dirty="0"/>
          </a:p>
        </p:txBody>
      </p:sp>
    </p:spTree>
    <p:extLst>
      <p:ext uri="{BB962C8B-B14F-4D97-AF65-F5344CB8AC3E}">
        <p14:creationId xmlns:p14="http://schemas.microsoft.com/office/powerpoint/2010/main" val="132800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9&quot;/&gt;&lt;lineCharCount val=&quot;9&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PSNARRATIONPROPS" val="G:\JUNIPER\2013\TESTAROSSA Q213\Q213-24 Workflow Automation for the Data Center\Q213-24\Screen Recording 5.mp3"/>
  <p:tag name="PPSNARRATION" val="29,1214700558,G:\JUNIPER\2013\TESTAROSSA Q213\Q213-24 Workflow Automation for the Data Center\Q213-24\Q213-24_pptx\Media.ppcx"/>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INFO" val="&lt;ThreeDShapeInfo&gt;&lt;uuid val=&quot;{3017611F-222E-462E-BC1E-0D0575FE0EEA}&quot;/&gt;&lt;isInvalidForFieldText val=&quot;1&quot;/&gt;&lt;Image&gt;&lt;filename val=&quot;C:\Users\DEDRIC~1.HOW\AppData\Local\Temp\PR\data\asimages\{3017611F-222E-462E-BC1E-0D0575FE0EEA}_5.png&quot;/&gt;&lt;left val=&quot;33&quot;/&gt;&lt;top val=&quot;100&quot;/&gt;&lt;width val=&quot;654&quot;/&gt;&lt;height val=&quot;256&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PSNARRATIONPROPS" val="G:\JUNIPER\2013\TESTAROSSA Q213\Q213-24 Workflow Automation for the Data Center\Q213-24\Screen Recording 7.mp3"/>
  <p:tag name="PPSNARRATION" val="31,1214700558,G:\JUNIPER\2013\TESTAROSSA Q213\Q213-24 Workflow Automation for the Data Center\Q213-24\Q213-24_pptx\Media.ppcx"/>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6&quot;/&gt;&lt;lineCharCount val=&quot;21&quot;/&gt;&lt;lineCharCount val=&quot;45&quot;/&gt;&lt;lineCharCount val=&quot;46&quot;/&gt;&lt;lineCharCount val=&quot;58&quot;/&gt;&lt;lineCharCount val=&quot;1&quot;/&gt;&lt;lineCharCount val=&quot;8&quot;/&gt;&lt;lineCharCount val=&quot;41&quot;/&gt;&lt;lineCharCount val=&quot;34&quot;/&gt;&lt;lineCharCount val=&quot;34&quot;/&gt;&lt;lineCharCount val=&quot;59&quot;/&gt;&lt;lineCharCount val=&quot;36&quot;/&gt;&lt;lineCharCount val=&quot;22&quot;/&gt;&lt;lineCharCount val=&quot;39&quot;/&gt;&lt;lineCharCount val=&quot;30&quot;/&gt;&lt;lineCharCount val=&quot;36&quot;/&gt;&lt;lineCharCount val=&quot;46&quot;/&gt;&lt;lineCharCount val=&quot;19&quot;/&gt;&lt;lineCharCount val=&quot;3&quot;/&gt;&lt;lineCharCount val=&quot;22&quot;/&gt;&lt;lineCharCount val=&quot;39&quot;/&gt;&lt;lineCharCount val=&quot;30&quot;/&gt;&lt;lineCharCount val=&quot;36&quot;/&gt;&lt;lineCharCount val=&quot;46&quot;/&gt;&lt;lineCharCount val=&quot;19&quot;/&gt;&lt;lineCharCount val=&quot;3&quot;/&gt;&lt;lineCharCount val=&quot;1&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6FBD7E94-AB27-45D6-8AEB-2674C11DFA07}&quot;/&gt;&lt;isInvalidForFieldText val=&quot;0&quot;/&gt;&lt;Image&gt;&lt;filename val=&quot;C:\Users\DEDRIC~1.HOW\AppData\Local\Temp\PR\data\asimages\{6FBD7E94-AB27-45D6-8AEB-2674C11DFA07}_7.png&quot;/&gt;&lt;left val=&quot;444&quot;/&gt;&lt;top val=&quot;95&quot;/&gt;&lt;width val=&quot;25&quot;/&gt;&lt;height val=&quot;74&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4&quot;/&gt;&lt;lineCharCount val=&quot;24&quot;/&gt;&lt;lineCharCount val=&quot;7&quot;/&gt;&lt;/TableIndex&gt;&lt;/ShapeTextInfo&gt;"/>
  <p:tag name="PRESENTER_SHAPEINFO" val="&lt;ThreeDShapeInfo&gt;&lt;uuid val=&quot;{5C9461F0-BDB9-4177-9B37-458E2D5BF126}&quot;/&gt;&lt;isInvalidForFieldText val=&quot;0&quot;/&gt;&lt;Image&gt;&lt;filename val=&quot;C:\Users\DEDRIC~1.HOW\AppData\Local\Temp\PR\data\asimages\{5C9461F0-BDB9-4177-9B37-458E2D5BF126}_7.png&quot;/&gt;&lt;left val=&quot;460&quot;/&gt;&lt;top val=&quot;86&quot;/&gt;&lt;width val=&quot;253&quot;/&gt;&lt;height val=&quot;67&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3&quot;/&gt;&lt;lineCharCount val=&quot;18&quot;/&gt;&lt;/TableIndex&gt;&lt;/ShapeTextInfo&gt;"/>
  <p:tag name="PRESENTER_SHAPEINFO" val="&lt;ThreeDShapeInfo&gt;&lt;uuid val=&quot;{0C7870B4-6437-4465-ACCC-59E038C36F57}&quot;/&gt;&lt;isInvalidForFieldText val=&quot;0&quot;/&gt;&lt;Image&gt;&lt;filename val=&quot;C:\Users\DEDRIC~1.HOW\AppData\Local\Temp\PR\data\asimages\{0C7870B4-6437-4465-ACCC-59E038C36F57}_7.png&quot;/&gt;&lt;left val=&quot;482&quot;/&gt;&lt;top val=&quot;317&quot;/&gt;&lt;width val=&quot;229&quot;/&gt;&lt;height val=&quot;77&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2&quot;/&gt;&lt;lineCharCount val=&quot;18&quot;/&gt;&lt;lineCharCount val=&quot;6&quot;/&gt;&lt;/TableIndex&gt;&lt;/ShapeTextInfo&gt;"/>
  <p:tag name="PRESENTER_SHAPEINFO" val="&lt;ThreeDShapeInfo&gt;&lt;uuid val=&quot;{97253EB8-4B5A-4994-B53F-926C631A440E}&quot;/&gt;&lt;isInvalidForFieldText val=&quot;0&quot;/&gt;&lt;Image&gt;&lt;filename val=&quot;C:\Users\DEDRIC~1.HOW\AppData\Local\Temp\PR\data\asimages\{97253EB8-4B5A-4994-B53F-926C631A440E}_7.png&quot;/&gt;&lt;left val=&quot;469&quot;/&gt;&lt;top val=&quot;371&quot;/&gt;&lt;width val=&quot;243&quot;/&gt;&lt;height val=&quot;97&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23AEEB-694A-4390-8867-50A2121E7DA4}&quot;/&gt;&lt;isInvalidForFieldText val=&quot;0&quot;/&gt;&lt;Image&gt;&lt;filename val=&quot;C:\Users\DEDRIC~1.HOW\AppData\Local\Temp\PR\data\asimages\{9923AEEB-694A-4390-8867-50A2121E7DA4}_7.png&quot;/&gt;&lt;left val=&quot;477&quot;/&gt;&lt;top val=&quot;221&quot;/&gt;&lt;width val=&quot;26&quot;/&gt;&lt;height val=&quot;22&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CEBFF7EF-15CB-46E2-A1D0-C62A05D11311}&quot;/&gt;&lt;isInvalidForFieldText val=&quot;0&quot;/&gt;&lt;Image&gt;&lt;filename val=&quot;C:\Users\DEDRIC~1.HOW\AppData\Local\Temp\PR\data\asimages\{CEBFF7EF-15CB-46E2-A1D0-C62A05D11311}_7.png&quot;/&gt;&lt;left val=&quot;444&quot;/&gt;&lt;top val=&quot;180&quot;/&gt;&lt;width val=&quot;25&quot;/&gt;&lt;height val=&quot;52&quot;/&gt;&lt;hasText val=&quot;1&quot;/&gt;&lt;/Image&gt;&lt;/ThreeDShape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2&quot;/&gt;&lt;/TableIndex&gt;&lt;/ShapeTextInfo&gt;"/>
  <p:tag name="PRESENTER_SHAPEINFO" val="&lt;ThreeDShapeInfo&gt;&lt;uuid val=&quot;{98306A8B-5117-4C03-B64F-7DAF66863615}&quot;/&gt;&lt;isInvalidForFieldText val=&quot;0&quot;/&gt;&lt;Image&gt;&lt;filename val=&quot;C:\Users\DEDRIC~1.HOW\AppData\Local\Temp\PR\data\asimages\{98306A8B-5117-4C03-B64F-7DAF66863615}_7.png&quot;/&gt;&lt;left val=&quot;467&quot;/&gt;&lt;top val=&quot;180&quot;/&gt;&lt;width val=&quot;244&quot;/&gt;&lt;height val=&quot;56&quot;/&gt;&lt;hasText val=&quot;1&quot;/&gt;&lt;/Image&gt;&lt;/ThreeDShape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45E55982-0F22-4417-9A46-A2A7B1CAA6EB}&quot;/&gt;&lt;isInvalidForFieldText val=&quot;0&quot;/&gt;&lt;Image&gt;&lt;filename val=&quot;C:\Users\DEDRIC~1.HOW\AppData\Local\Temp\PR\data\asimages\{45E55982-0F22-4417-9A46-A2A7B1CAA6EB}_7.png&quot;/&gt;&lt;left val=&quot;477&quot;/&gt;&lt;top val=&quot;308&quot;/&gt;&lt;width val=&quot;26&quot;/&gt;&lt;height val=&quot;22&quot;/&gt;&lt;hasText val=&quot;1&quot;/&gt;&lt;/Image&gt;&lt;/ThreeDShape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7&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 name="PRESENTER_SHAPEINFO" val="&lt;ThreeDShapeInfo&gt;&lt;uuid val=&quot;{9917FF7D-F534-4804-909D-A4E2F5195D61}&quot;/&gt;&lt;isInvalidForFieldText val=&quot;0&quot;/&gt;&lt;Image&gt;&lt;filename val=&quot;C:\Users\DEDRIC~1.HOW\AppData\Local\Temp\PR\data\asimages\{9917FF7D-F534-4804-909D-A4E2F5195D61}_7.png&quot;/&gt;&lt;left val=&quot;452&quot;/&gt;&lt;top val=&quot;363&quot;/&gt;&lt;width val=&quot;25&quot;/&gt;&lt;height val=&quot;22&quot;/&gt;&lt;hasText val=&quot;1&quot;/&gt;&lt;/Image&gt;&lt;/ThreeDShape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22&quot;/&gt;&lt;lineCharCount val=&quot;20&quot;/&gt;&lt;lineCharCount val=&quot;18&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PPSNARRATIONPROPS" val="G:\JUNIPER\2013\2013 Tech Summit\TS2013-69+\Republished\Tracks\04.mp3"/>
  <p:tag name="PPSNARRATION" val="4,185263413,G:\JUNIPER\2013\2013 Tech Summit\TS2013-69+\Republished\RE-Republished\TS2013-69_pptx\Media.ppcx"/>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PRESENTER_SHAPEINFO" val="&lt;ThreeDShapeInfo&gt;&lt;uuid val=&quot;{EC576A91-C3CE-470A-8C36-046613FC0F55}&quot;/&gt;&lt;filename val=&quot;C:\DOCUME~1\roy\LOCALS~1\Temp\PR\data\asimages\{EC576A91-C3CE-470A-8C36-046613FC0F55}.png&quot;/&gt;&lt;hasEffects val=&quot;1&quot;/&gt;&lt;left val=&quot;129&quot;/&gt;&lt;top val=&quot;177.72&quot;/&gt;&lt;width val=&quot;91.08&quot;/&gt;&lt;height val=&quot;57.36&quot;/&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5&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9&quot;/&gt;&lt;lineCharCount val=&quot;9&quot;/&gt;&lt;/TableIndex&gt;&lt;/ShapeTextInfo&gt;"/>
</p:tagLst>
</file>

<file path=ppt/theme/theme1.xml><?xml version="1.0" encoding="utf-8"?>
<a:theme xmlns:a="http://schemas.openxmlformats.org/drawingml/2006/main" name="Juniper 2014 Template">
  <a:themeElements>
    <a:clrScheme name="Juniper Colors 2014">
      <a:dk1>
        <a:srgbClr val="445E88"/>
      </a:dk1>
      <a:lt1>
        <a:srgbClr val="FFFFFF"/>
      </a:lt1>
      <a:dk2>
        <a:srgbClr val="A8B9C8"/>
      </a:dk2>
      <a:lt2>
        <a:srgbClr val="C8C8C8"/>
      </a:lt2>
      <a:accent1>
        <a:srgbClr val="3EBAF1"/>
      </a:accent1>
      <a:accent2>
        <a:srgbClr val="3C3C3C"/>
      </a:accent2>
      <a:accent3>
        <a:srgbClr val="E76252"/>
      </a:accent3>
      <a:accent4>
        <a:srgbClr val="68AE64"/>
      </a:accent4>
      <a:accent5>
        <a:srgbClr val="3095C2"/>
      </a:accent5>
      <a:accent6>
        <a:srgbClr val="00A3A5"/>
      </a:accent6>
      <a:hlink>
        <a:srgbClr val="0067AB"/>
      </a:hlink>
      <a:folHlink>
        <a:srgbClr val="6464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25" tIns="45713" rIns="91425" bIns="45713" rtlCol="0" anchor="ctr"/>
      <a:lstStyle>
        <a:defPPr algn="ctr">
          <a:defRPr sz="140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2"/>
          </a:solidFill>
          <a:miter lim="800000"/>
        </a:ln>
        <a:effectLst/>
      </a:spPr>
      <a:bodyPr/>
      <a:lstStyle/>
      <a:style>
        <a:lnRef idx="2">
          <a:schemeClr val="accent1"/>
        </a:lnRef>
        <a:fillRef idx="0">
          <a:schemeClr val="accent1"/>
        </a:fillRef>
        <a:effectRef idx="1">
          <a:schemeClr val="accent1"/>
        </a:effectRef>
        <a:fontRef idx="minor">
          <a:schemeClr val="tx1"/>
        </a:fontRef>
      </a:style>
    </a:lnDef>
    <a:txDef>
      <a:spPr>
        <a:ln>
          <a:noFill/>
        </a:ln>
      </a:spPr>
      <a:bodyPr lIns="45643" tIns="22821" rIns="45643" bIns="22821"/>
      <a:lstStyle>
        <a:defPPr algn="l">
          <a:lnSpc>
            <a:spcPct val="90000"/>
          </a:lnSpc>
          <a:defRPr sz="1400" dirty="0" smtClean="0">
            <a:solidFill>
              <a:schemeClr val="accent2"/>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67326</TotalTime>
  <Words>7293</Words>
  <Application>Microsoft Macintosh PowerPoint</Application>
  <PresentationFormat>Custom</PresentationFormat>
  <Paragraphs>1611</Paragraphs>
  <Slides>171</Slides>
  <Notes>53</Notes>
  <HiddenSlides>15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171</vt:i4>
      </vt:variant>
    </vt:vector>
  </HeadingPairs>
  <TitlesOfParts>
    <vt:vector size="181" baseType="lpstr">
      <vt:lpstr>Arial</vt:lpstr>
      <vt:lpstr>Calibri</vt:lpstr>
      <vt:lpstr>Consolas</vt:lpstr>
      <vt:lpstr>Courier New</vt:lpstr>
      <vt:lpstr>Galliard BT</vt:lpstr>
      <vt:lpstr>MS PGothic</vt:lpstr>
      <vt:lpstr>ＭＳ Ｐゴシック</vt:lpstr>
      <vt:lpstr>Times New Roman</vt:lpstr>
      <vt:lpstr>Wingdings</vt:lpstr>
      <vt:lpstr>Juniper 2014 Template</vt:lpstr>
      <vt:lpstr>Automation</vt:lpstr>
      <vt:lpstr>Consider Today Within The Context Of…</vt:lpstr>
      <vt:lpstr>Services Across Your Network Lifecycle</vt:lpstr>
      <vt:lpstr>AGENDA</vt:lpstr>
      <vt:lpstr>AGENDA (Continued)</vt:lpstr>
      <vt:lpstr>Defining Automation</vt:lpstr>
      <vt:lpstr>Types of Automation: </vt:lpstr>
      <vt:lpstr>Why Automate</vt:lpstr>
      <vt:lpstr>Automation: Why</vt:lpstr>
      <vt:lpstr>Automation Opportunities continue throughout  the Network Lifecycle </vt:lpstr>
      <vt:lpstr>How to Build Automation Solutions</vt:lpstr>
      <vt:lpstr>Automation is Like Ice Cream</vt:lpstr>
      <vt:lpstr>Automation: How do you want it to be? </vt:lpstr>
      <vt:lpstr>Automation: How</vt:lpstr>
      <vt:lpstr>Automation: How</vt:lpstr>
      <vt:lpstr>Programmable Interfaces for Junos</vt:lpstr>
      <vt:lpstr>Deployment Automation</vt:lpstr>
      <vt:lpstr>Large Restaurant Chain</vt:lpstr>
      <vt:lpstr>Project Challenges</vt:lpstr>
      <vt:lpstr>Solution at a Glance</vt:lpstr>
      <vt:lpstr>Deploy New Equipment</vt:lpstr>
      <vt:lpstr>But There’s Always More Workflow…</vt:lpstr>
      <vt:lpstr>Make a Rapid Deployment Staging Center</vt:lpstr>
      <vt:lpstr>Now do it for a “Store”</vt:lpstr>
      <vt:lpstr>Component Overview</vt:lpstr>
      <vt:lpstr>Staging Center Workflow</vt:lpstr>
      <vt:lpstr>Overview</vt:lpstr>
      <vt:lpstr>Staging Flow</vt:lpstr>
      <vt:lpstr>Cable Device</vt:lpstr>
      <vt:lpstr>Bootstrap</vt:lpstr>
      <vt:lpstr>Bootstrap (Cont)</vt:lpstr>
      <vt:lpstr>Bootstrap (Cont)</vt:lpstr>
      <vt:lpstr>Bootstrap (Cont)</vt:lpstr>
      <vt:lpstr>Provision</vt:lpstr>
      <vt:lpstr>Deployment Dashboard</vt:lpstr>
      <vt:lpstr>Provision</vt:lpstr>
      <vt:lpstr>Provision (cont)</vt:lpstr>
      <vt:lpstr>Deployment Workflow</vt:lpstr>
      <vt:lpstr>One-Touch Provisioning</vt:lpstr>
      <vt:lpstr>Provision/Register</vt:lpstr>
      <vt:lpstr>PowerPoint Presentation</vt:lpstr>
      <vt:lpstr>Deployment Workflow</vt:lpstr>
      <vt:lpstr>Bootstrap Step – 1</vt:lpstr>
      <vt:lpstr>Bootstrap Step – 2</vt:lpstr>
      <vt:lpstr>One-Touch Provisioning</vt:lpstr>
      <vt:lpstr>Sample Dashboard – Deployment In Progress</vt:lpstr>
      <vt:lpstr>Sample Dashboard – Deployment Successful</vt:lpstr>
      <vt:lpstr>Project Conclusion</vt:lpstr>
      <vt:lpstr>Junos Space</vt:lpstr>
      <vt:lpstr>Leverage Junos Space Externally</vt:lpstr>
      <vt:lpstr>Junos Space API Explorer</vt:lpstr>
      <vt:lpstr>Junos Space API Code Generation</vt:lpstr>
      <vt:lpstr>Zero Touch Provisioning</vt:lpstr>
      <vt:lpstr>Network Provisioning</vt:lpstr>
      <vt:lpstr>Solution</vt:lpstr>
      <vt:lpstr>What is ZTP?  (It’s Not Magic)</vt:lpstr>
      <vt:lpstr>Zero touch provisioning</vt:lpstr>
      <vt:lpstr>Topology </vt:lpstr>
      <vt:lpstr>Junos ZTP Topology – Components</vt:lpstr>
      <vt:lpstr>Basic ZTP Process</vt:lpstr>
      <vt:lpstr>Junos Auto Installation (Simplified)</vt:lpstr>
      <vt:lpstr>Device Implementation</vt:lpstr>
      <vt:lpstr>Example Zeroized Config</vt:lpstr>
      <vt:lpstr>ZTP DHCP Options</vt:lpstr>
      <vt:lpstr>File Server</vt:lpstr>
      <vt:lpstr>ISC DHCP Server Configuration</vt:lpstr>
      <vt:lpstr>DNSMASQ DHCP/TFTP Server Configuration</vt:lpstr>
      <vt:lpstr>Video</vt:lpstr>
      <vt:lpstr>ZTP Process Extended</vt:lpstr>
      <vt:lpstr>PowerPoint Presentation</vt:lpstr>
      <vt:lpstr>Links</vt:lpstr>
      <vt:lpstr>SRX USB Boot</vt:lpstr>
      <vt:lpstr>Questions</vt:lpstr>
      <vt:lpstr>Troubleshooting Commands</vt:lpstr>
      <vt:lpstr>Further Troubleshooting</vt:lpstr>
      <vt:lpstr>Video</vt:lpstr>
      <vt:lpstr>Build: Zero Touch Provisioning</vt:lpstr>
      <vt:lpstr>Bootstrapping with ZTP</vt:lpstr>
      <vt:lpstr>Compatibility</vt:lpstr>
      <vt:lpstr>Server Provisioning Tools</vt:lpstr>
      <vt:lpstr>Servers?</vt:lpstr>
      <vt:lpstr>DevOps for NetOps HISTORY</vt:lpstr>
      <vt:lpstr>Puppet</vt:lpstr>
      <vt:lpstr>Puppet: IT Automation Software for Admins</vt:lpstr>
      <vt:lpstr>Puppet: IT Automation Software for Admins</vt:lpstr>
      <vt:lpstr>Configure: Puppet</vt:lpstr>
      <vt:lpstr>Chef</vt:lpstr>
      <vt:lpstr>Chef: IT Automation for Speed and Awesomeness</vt:lpstr>
      <vt:lpstr>Configure: Chef</vt:lpstr>
      <vt:lpstr>Ansible</vt:lpstr>
      <vt:lpstr>Ansible – Simple IT Orchestration</vt:lpstr>
      <vt:lpstr>Build: Ansible</vt:lpstr>
      <vt:lpstr>Deploy Playbook</vt:lpstr>
      <vt:lpstr>Ansible-junos-stdlib</vt:lpstr>
      <vt:lpstr>Playbook to Load Junos Software</vt:lpstr>
      <vt:lpstr>Jinja2 Templates</vt:lpstr>
      <vt:lpstr>What is Jinja2</vt:lpstr>
      <vt:lpstr>Template basics</vt:lpstr>
      <vt:lpstr>If statements</vt:lpstr>
      <vt:lpstr>If statements – cont.</vt:lpstr>
      <vt:lpstr>For loops</vt:lpstr>
      <vt:lpstr>For loops – cont.</vt:lpstr>
      <vt:lpstr>Filters</vt:lpstr>
      <vt:lpstr>Filters – cont.</vt:lpstr>
      <vt:lpstr>Include</vt:lpstr>
      <vt:lpstr>Include – cont.</vt:lpstr>
      <vt:lpstr>Yaml</vt:lpstr>
      <vt:lpstr>What is yaml</vt:lpstr>
      <vt:lpstr>Yaml - Example</vt:lpstr>
      <vt:lpstr>Yaml – data types</vt:lpstr>
      <vt:lpstr>Yaml - lists</vt:lpstr>
      <vt:lpstr>Yaml – Dictionary/Associate Array</vt:lpstr>
      <vt:lpstr>Yaml – Example Deconstructed</vt:lpstr>
      <vt:lpstr>Yaml - gotchas</vt:lpstr>
      <vt:lpstr>Yaml - editor</vt:lpstr>
      <vt:lpstr>Yaml – Check validity (Linting)</vt:lpstr>
      <vt:lpstr>NETCONF</vt:lpstr>
      <vt:lpstr>NETCONF Explained</vt:lpstr>
      <vt:lpstr>Off-Box Workflow Automation</vt:lpstr>
      <vt:lpstr>Junos Configuration</vt:lpstr>
      <vt:lpstr>Junos Operational Commands</vt:lpstr>
      <vt:lpstr>Demo</vt:lpstr>
      <vt:lpstr>SLAX &amp; JUISE</vt:lpstr>
      <vt:lpstr>LIBSLAX</vt:lpstr>
      <vt:lpstr>SLAX Scripts</vt:lpstr>
      <vt:lpstr>Event Automation</vt:lpstr>
      <vt:lpstr>Configuration Automation</vt:lpstr>
      <vt:lpstr>Configuration Automation</vt:lpstr>
      <vt:lpstr>JUISE </vt:lpstr>
      <vt:lpstr>Try SLAX</vt:lpstr>
      <vt:lpstr>Junos Workflow Automation</vt:lpstr>
      <vt:lpstr>Code Libraries</vt:lpstr>
      <vt:lpstr>Programming Language Support</vt:lpstr>
      <vt:lpstr>Programming Language Support</vt:lpstr>
      <vt:lpstr>Introducing "JUNOS PyEZ" Open and Extensible "micro-framework"</vt:lpstr>
      <vt:lpstr>Pyez – a layered approach</vt:lpstr>
      <vt:lpstr>Pyez – configuration changes</vt:lpstr>
      <vt:lpstr>Pyez – troubleshooting, audit, reporting</vt:lpstr>
      <vt:lpstr>Pyez – “Hello world”</vt:lpstr>
      <vt:lpstr>Pyez – Connecting To devices</vt:lpstr>
      <vt:lpstr>Pyez – Connect examples</vt:lpstr>
      <vt:lpstr>Pyez – Connect examples cont.</vt:lpstr>
      <vt:lpstr>Pyez – disable facts</vt:lpstr>
      <vt:lpstr>Pyez – check connection (Probe)</vt:lpstr>
      <vt:lpstr>Pyez – Config utilities</vt:lpstr>
      <vt:lpstr>Pyez – load</vt:lpstr>
      <vt:lpstr>Pyez – config set</vt:lpstr>
      <vt:lpstr>Pyez – config from file</vt:lpstr>
      <vt:lpstr>Pyez – config from template</vt:lpstr>
      <vt:lpstr>Pyez – pdiff / diff </vt:lpstr>
      <vt:lpstr>Pyez – pdiff / diff cont. </vt:lpstr>
      <vt:lpstr>Pyez – rollback</vt:lpstr>
      <vt:lpstr>Pyez – commit_check &amp; commit</vt:lpstr>
      <vt:lpstr>Demo</vt:lpstr>
      <vt:lpstr>Migration Automation</vt:lpstr>
      <vt:lpstr>Tier 1 ISP</vt:lpstr>
      <vt:lpstr>Customer Problem</vt:lpstr>
      <vt:lpstr>Project Challenges</vt:lpstr>
      <vt:lpstr>High Level Port Migration Tool Design</vt:lpstr>
      <vt:lpstr>Port Migration Tool Deployment Architecture</vt:lpstr>
      <vt:lpstr>Port Migration Tool Components</vt:lpstr>
      <vt:lpstr>Port Migration Tool Details</vt:lpstr>
      <vt:lpstr>Development Environment</vt:lpstr>
      <vt:lpstr>Project Functional Flow</vt:lpstr>
      <vt:lpstr>Port Migration Tool in Action</vt:lpstr>
      <vt:lpstr>Project Conclusion</vt:lpstr>
      <vt:lpstr>Resources</vt:lpstr>
      <vt:lpstr>Additional Resources</vt:lpstr>
      <vt:lpstr>On-line Support Community</vt:lpstr>
      <vt:lpstr>Video Training</vt:lpstr>
      <vt:lpstr>Automation Lab Setup</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Juniper Networks Corporate PowerPoint Template</dc:title>
  <dc:subject>PowerPoint Template</dc:subject>
  <dc:creator>Gillian Montgomery</dc:creator>
  <cp:keywords>PPT, PPT template, toolkit, PPT toolkit,  corporate template, corporate PPT template, PowerPoint template, Juniper PPT template</cp:keywords>
  <cp:lastModifiedBy>James Nickerson</cp:lastModifiedBy>
  <cp:revision>1404</cp:revision>
  <cp:lastPrinted>2013-12-27T18:52:02Z</cp:lastPrinted>
  <dcterms:created xsi:type="dcterms:W3CDTF">2013-11-15T20:57:24Z</dcterms:created>
  <dcterms:modified xsi:type="dcterms:W3CDTF">2016-01-25T17:12:09Z</dcterms:modified>
</cp:coreProperties>
</file>